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7" r:id="rId2"/>
    <p:sldId id="350" r:id="rId3"/>
    <p:sldId id="397" r:id="rId4"/>
    <p:sldId id="394" r:id="rId5"/>
    <p:sldId id="400" r:id="rId6"/>
    <p:sldId id="393" r:id="rId7"/>
    <p:sldId id="398" r:id="rId8"/>
    <p:sldId id="395" r:id="rId9"/>
    <p:sldId id="396" r:id="rId10"/>
    <p:sldId id="399" r:id="rId11"/>
    <p:sldId id="300" r:id="rId12"/>
    <p:sldId id="258" r:id="rId13"/>
    <p:sldId id="259" r:id="rId14"/>
    <p:sldId id="389" r:id="rId15"/>
    <p:sldId id="392" r:id="rId16"/>
    <p:sldId id="390" r:id="rId17"/>
    <p:sldId id="386" r:id="rId18"/>
    <p:sldId id="374" r:id="rId19"/>
    <p:sldId id="319" r:id="rId20"/>
    <p:sldId id="388" r:id="rId21"/>
    <p:sldId id="382" r:id="rId22"/>
    <p:sldId id="371" r:id="rId23"/>
    <p:sldId id="362" r:id="rId24"/>
    <p:sldId id="321" r:id="rId25"/>
    <p:sldId id="369" r:id="rId26"/>
    <p:sldId id="277" r:id="rId27"/>
    <p:sldId id="273" r:id="rId28"/>
    <p:sldId id="282" r:id="rId29"/>
    <p:sldId id="352" r:id="rId30"/>
    <p:sldId id="383" r:id="rId31"/>
    <p:sldId id="301" r:id="rId32"/>
    <p:sldId id="351" r:id="rId33"/>
    <p:sldId id="260" r:id="rId34"/>
    <p:sldId id="304" r:id="rId35"/>
    <p:sldId id="303" r:id="rId36"/>
    <p:sldId id="345" r:id="rId37"/>
    <p:sldId id="348" r:id="rId38"/>
    <p:sldId id="349" r:id="rId39"/>
    <p:sldId id="305" r:id="rId40"/>
    <p:sldId id="343" r:id="rId41"/>
    <p:sldId id="316" r:id="rId42"/>
    <p:sldId id="313" r:id="rId43"/>
    <p:sldId id="315" r:id="rId44"/>
    <p:sldId id="314" r:id="rId45"/>
    <p:sldId id="320" r:id="rId46"/>
    <p:sldId id="335" r:id="rId47"/>
    <p:sldId id="324" r:id="rId48"/>
    <p:sldId id="323" r:id="rId49"/>
    <p:sldId id="346" r:id="rId50"/>
    <p:sldId id="325" r:id="rId51"/>
    <p:sldId id="334" r:id="rId52"/>
    <p:sldId id="342" r:id="rId53"/>
    <p:sldId id="268" r:id="rId54"/>
    <p:sldId id="306" r:id="rId55"/>
    <p:sldId id="340" r:id="rId56"/>
    <p:sldId id="326" r:id="rId57"/>
    <p:sldId id="332" r:id="rId58"/>
    <p:sldId id="337" r:id="rId59"/>
    <p:sldId id="339" r:id="rId60"/>
    <p:sldId id="336" r:id="rId61"/>
    <p:sldId id="338" r:id="rId62"/>
    <p:sldId id="341" r:id="rId63"/>
    <p:sldId id="373" r:id="rId64"/>
    <p:sldId id="360" r:id="rId65"/>
    <p:sldId id="378" r:id="rId66"/>
    <p:sldId id="387" r:id="rId67"/>
    <p:sldId id="366" r:id="rId68"/>
    <p:sldId id="307" r:id="rId69"/>
    <p:sldId id="344" r:id="rId70"/>
    <p:sldId id="327" r:id="rId71"/>
    <p:sldId id="384" r:id="rId72"/>
    <p:sldId id="333" r:id="rId73"/>
    <p:sldId id="376" r:id="rId74"/>
    <p:sldId id="375" r:id="rId75"/>
    <p:sldId id="357" r:id="rId76"/>
    <p:sldId id="358" r:id="rId77"/>
    <p:sldId id="379" r:id="rId78"/>
    <p:sldId id="381" r:id="rId79"/>
    <p:sldId id="380" r:id="rId80"/>
    <p:sldId id="370" r:id="rId81"/>
    <p:sldId id="328" r:id="rId82"/>
    <p:sldId id="329" r:id="rId83"/>
    <p:sldId id="330" r:id="rId84"/>
    <p:sldId id="331" r:id="rId85"/>
    <p:sldId id="347" r:id="rId86"/>
    <p:sldId id="353" r:id="rId87"/>
    <p:sldId id="361" r:id="rId88"/>
    <p:sldId id="354" r:id="rId89"/>
    <p:sldId id="377" r:id="rId90"/>
    <p:sldId id="365" r:id="rId91"/>
    <p:sldId id="367" r:id="rId92"/>
    <p:sldId id="356" r:id="rId93"/>
    <p:sldId id="291" r:id="rId94"/>
    <p:sldId id="287" r:id="rId95"/>
    <p:sldId id="292" r:id="rId96"/>
    <p:sldId id="293" r:id="rId97"/>
    <p:sldId id="294" r:id="rId98"/>
    <p:sldId id="295" r:id="rId99"/>
    <p:sldId id="296" r:id="rId100"/>
    <p:sldId id="372" r:id="rId101"/>
    <p:sldId id="298" r:id="rId10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544"/>
    <a:srgbClr val="5BD64A"/>
    <a:srgbClr val="00FF00"/>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dirty="0"/>
              <a:t>TOP</a:t>
            </a:r>
            <a:r>
              <a:rPr lang="it-IT" b="1" baseline="0" dirty="0"/>
              <a:t>-OF-MIND DELLA BANCA XXX</a:t>
            </a:r>
          </a:p>
          <a:p>
            <a:pPr>
              <a:defRPr b="1"/>
            </a:pPr>
            <a:r>
              <a:rPr lang="it-IT" b="1" baseline="0" dirty="0"/>
              <a:t>Quanti clienti della Banca XXX l’hanno citata spontaneamente al primo posto (%)</a:t>
            </a:r>
            <a:endParaRPr lang="it-IT" b="1" dirty="0"/>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C9A2-46F3-9DC6-763298A16B16}"/>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C9A2-46F3-9DC6-763298A16B16}"/>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C9A2-46F3-9DC6-763298A16B16}"/>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C9A2-46F3-9DC6-763298A16B16}"/>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C9A2-46F3-9DC6-763298A16B16}"/>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53</c:v>
                </c:pt>
                <c:pt idx="1">
                  <c:v>78</c:v>
                </c:pt>
                <c:pt idx="2">
                  <c:v>59</c:v>
                </c:pt>
                <c:pt idx="3">
                  <c:v>41</c:v>
                </c:pt>
                <c:pt idx="4">
                  <c:v>24</c:v>
                </c:pt>
                <c:pt idx="5">
                  <c:v>19</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it-IT"/>
              <a:t>MOTIVI DELL’AUTO-PRONOSTICO DI ABBANDONO DELLA BANCA XXX</a:t>
            </a:r>
          </a:p>
          <a:p>
            <a:pPr>
              <a:defRPr/>
            </a:pPr>
            <a:r>
              <a:rPr lang="it-IT"/>
              <a:t>Motivazioni dei clienti alla base dell’intenzione di abbandonare la Banca XXX (%)</a:t>
            </a: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ORDINE DI CITAZIONE</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D414-433D-90D0-D751BDF2ABF3}"/>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D414-433D-90D0-D751BDF2ABF3}"/>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D414-433D-90D0-D751BDF2ABF3}"/>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D414-433D-90D0-D751BDF2ABF3}"/>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D414-433D-90D0-D751BDF2ABF3}"/>
              </c:ext>
            </c:extLst>
          </c:dPt>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Foglio1!$A$2:$A$6</c:f>
              <c:strCache>
                <c:ptCount val="5"/>
                <c:pt idx="0">
                  <c:v>Motivo A</c:v>
                </c:pt>
                <c:pt idx="1">
                  <c:v>Motivo B</c:v>
                </c:pt>
                <c:pt idx="2">
                  <c:v>Motivo C</c:v>
                </c:pt>
                <c:pt idx="3">
                  <c:v>Motivo D</c:v>
                </c:pt>
                <c:pt idx="4">
                  <c:v>Motivo E</c:v>
                </c:pt>
              </c:strCache>
            </c:strRef>
          </c:cat>
          <c:val>
            <c:numRef>
              <c:f>Foglio1!$B$2:$B$6</c:f>
              <c:numCache>
                <c:formatCode>General</c:formatCode>
                <c:ptCount val="5"/>
                <c:pt idx="0">
                  <c:v>48</c:v>
                </c:pt>
                <c:pt idx="1">
                  <c:v>31</c:v>
                </c:pt>
                <c:pt idx="2">
                  <c:v>27</c:v>
                </c:pt>
                <c:pt idx="3">
                  <c:v>19</c:v>
                </c:pt>
                <c:pt idx="4">
                  <c:v>14</c:v>
                </c:pt>
              </c:numCache>
            </c:numRef>
          </c:val>
          <c:extLst>
            <c:ext xmlns:c16="http://schemas.microsoft.com/office/drawing/2014/chart" uri="{C3380CC4-5D6E-409C-BE32-E72D297353CC}">
              <c16:uniqueId val="{0000000C-D414-433D-90D0-D751BDF2ABF3}"/>
            </c:ext>
          </c:extLst>
        </c:ser>
        <c:dLbls>
          <c:showLegendKey val="0"/>
          <c:showVal val="0"/>
          <c:showCatName val="0"/>
          <c:showSerName val="0"/>
          <c:showPercent val="0"/>
          <c:showBubbleSize val="0"/>
        </c:dLbls>
        <c:gapWidth val="15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NET PROMOTER SCORE: QUANTI CONSIGLIEREBBERO BANCA XXX</a:t>
            </a:r>
          </a:p>
          <a:p>
            <a:pPr>
              <a:defRPr b="1"/>
            </a:pPr>
            <a:r>
              <a:rPr lang="it-IT" b="1" baseline="0" dirty="0"/>
              <a:t>% risposte</a:t>
            </a:r>
            <a:endParaRPr lang="it-IT" b="1" dirty="0"/>
          </a:p>
        </c:rich>
      </c:tx>
      <c:layout>
        <c:manualLayout>
          <c:xMode val="edge"/>
          <c:yMode val="edge"/>
          <c:x val="0.21320048309178743"/>
          <c:y val="1.218739914736502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RISPOSTE</c:v>
                </c:pt>
              </c:strCache>
            </c:strRef>
          </c:tx>
          <c:spPr>
            <a:scene3d>
              <a:camera prst="orthographicFront"/>
              <a:lightRig rig="threePt" dir="t"/>
            </a:scene3d>
            <a:sp3d>
              <a:bevelT w="25400"/>
            </a:sp3d>
          </c:spPr>
          <c:invertIfNegative val="0"/>
          <c:dPt>
            <c:idx val="0"/>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1-76B4-498D-ADB8-2D4F62E6DE0B}"/>
              </c:ext>
            </c:extLst>
          </c:dPt>
          <c:dPt>
            <c:idx val="1"/>
            <c:invertIfNegative val="0"/>
            <c:bubble3D val="0"/>
            <c:spPr>
              <a:solidFill>
                <a:srgbClr val="00B0F0"/>
              </a:solidFill>
              <a:ln>
                <a:noFill/>
              </a:ln>
              <a:effectLst/>
              <a:scene3d>
                <a:camera prst="orthographicFront"/>
                <a:lightRig rig="threePt" dir="t"/>
              </a:scene3d>
              <a:sp3d>
                <a:bevelT w="25400"/>
              </a:sp3d>
            </c:spPr>
            <c:extLst>
              <c:ext xmlns:c16="http://schemas.microsoft.com/office/drawing/2014/chart" uri="{C3380CC4-5D6E-409C-BE32-E72D297353CC}">
                <c16:uniqueId val="{00000003-76B4-498D-ADB8-2D4F62E6DE0B}"/>
              </c:ext>
            </c:extLst>
          </c:dPt>
          <c:dPt>
            <c:idx val="2"/>
            <c:invertIfNegative val="0"/>
            <c:bubble3D val="0"/>
            <c:spPr>
              <a:solidFill>
                <a:srgbClr val="FFFF00"/>
              </a:solidFill>
              <a:ln>
                <a:noFill/>
              </a:ln>
              <a:effectLst/>
              <a:scene3d>
                <a:camera prst="orthographicFront"/>
                <a:lightRig rig="threePt" dir="t"/>
              </a:scene3d>
              <a:sp3d>
                <a:bevelT w="25400"/>
              </a:sp3d>
            </c:spPr>
            <c:extLst>
              <c:ext xmlns:c16="http://schemas.microsoft.com/office/drawing/2014/chart" uri="{C3380CC4-5D6E-409C-BE32-E72D297353CC}">
                <c16:uniqueId val="{00000005-76B4-498D-ADB8-2D4F62E6DE0B}"/>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76B4-498D-ADB8-2D4F62E6DE0B}"/>
              </c:ext>
            </c:extLst>
          </c:dPt>
          <c:dPt>
            <c:idx val="4"/>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9-76B4-498D-ADB8-2D4F62E6DE0B}"/>
              </c:ext>
            </c:extLst>
          </c:dPt>
          <c:dPt>
            <c:idx val="5"/>
            <c:invertIfNegative val="0"/>
            <c:bubble3D val="0"/>
            <c:spPr>
              <a:solidFill>
                <a:schemeClr val="bg1">
                  <a:lumMod val="5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B-76B4-498D-ADB8-2D4F62E6DE0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Sicuramente sì</c:v>
                </c:pt>
                <c:pt idx="1">
                  <c:v>Probabilmente sì</c:v>
                </c:pt>
                <c:pt idx="2">
                  <c:v>Forse</c:v>
                </c:pt>
                <c:pt idx="3">
                  <c:v>Probabil. no</c:v>
                </c:pt>
                <c:pt idx="4">
                  <c:v>Sicuramente no</c:v>
                </c:pt>
                <c:pt idx="5">
                  <c:v>Non saprei</c:v>
                </c:pt>
              </c:strCache>
            </c:strRef>
          </c:cat>
          <c:val>
            <c:numRef>
              <c:f>Foglio1!$B$2:$B$7</c:f>
              <c:numCache>
                <c:formatCode>General</c:formatCode>
                <c:ptCount val="6"/>
                <c:pt idx="0">
                  <c:v>7</c:v>
                </c:pt>
                <c:pt idx="1">
                  <c:v>10</c:v>
                </c:pt>
                <c:pt idx="2">
                  <c:v>15</c:v>
                </c:pt>
                <c:pt idx="3">
                  <c:v>34</c:v>
                </c:pt>
                <c:pt idx="4">
                  <c:v>29</c:v>
                </c:pt>
                <c:pt idx="5">
                  <c:v>5</c:v>
                </c:pt>
              </c:numCache>
            </c:numRef>
          </c:val>
          <c:extLst>
            <c:ext xmlns:c16="http://schemas.microsoft.com/office/drawing/2014/chart" uri="{C3380CC4-5D6E-409C-BE32-E72D297353CC}">
              <c16:uniqueId val="{0000000C-76B4-498D-ADB8-2D4F62E6DE0B}"/>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VOTO DI SODDISFAZIONE «OVERALL» A BANCA XXX</a:t>
            </a:r>
          </a:p>
          <a:p>
            <a:pPr>
              <a:defRPr b="1"/>
            </a:pPr>
            <a:r>
              <a:rPr lang="it-IT" b="1" baseline="0" dirty="0"/>
              <a:t>Voto medio di soddisfazione per area</a:t>
            </a:r>
            <a:endParaRPr lang="it-IT" b="1" dirty="0"/>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VOTO MEDIO</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1EF0-4930-87EA-A44D82A71EBC}"/>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1EF0-4930-87EA-A44D82A71EBC}"/>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1EF0-4930-87EA-A44D82A71EBC}"/>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1EF0-4930-87EA-A44D82A71EBC}"/>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1EF0-4930-87EA-A44D82A71EBC}"/>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7.9</c:v>
                </c:pt>
                <c:pt idx="1">
                  <c:v>8.1</c:v>
                </c:pt>
                <c:pt idx="2">
                  <c:v>7.8</c:v>
                </c:pt>
                <c:pt idx="3">
                  <c:v>7.3</c:v>
                </c:pt>
                <c:pt idx="4">
                  <c:v>6.7</c:v>
                </c:pt>
                <c:pt idx="5">
                  <c:v>6.4</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IMMAGINE PILOTATA DELLA BANCA XXX: VOTO PER OGNI ATTRIBUTO</a:t>
            </a:r>
          </a:p>
          <a:p>
            <a:pPr>
              <a:defRPr b="1"/>
            </a:pPr>
            <a:r>
              <a:rPr lang="it-IT" sz="1500" b="1" baseline="0" dirty="0">
                <a:latin typeface="Arial" panose="020B0604020202020204" pitchFamily="34" charset="0"/>
                <a:cs typeface="Arial" panose="020B0604020202020204" pitchFamily="34" charset="0"/>
              </a:rPr>
              <a:t>Voto medio assegnato dai clienti della Banca XXX per ogni attributo riferito a Banca XXX</a:t>
            </a:r>
            <a:endParaRPr lang="it-IT" sz="1500" b="1" dirty="0">
              <a:latin typeface="Arial" panose="020B0604020202020204" pitchFamily="34" charset="0"/>
              <a:cs typeface="Arial" panose="020B0604020202020204" pitchFamily="34" charset="0"/>
            </a:endParaRPr>
          </a:p>
        </c:rich>
      </c:tx>
      <c:layout>
        <c:manualLayout>
          <c:xMode val="edge"/>
          <c:yMode val="edge"/>
          <c:x val="8.1557971014492761E-2"/>
          <c:y val="2.830181321026130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1"/>
        <c:ser>
          <c:idx val="0"/>
          <c:order val="0"/>
          <c:tx>
            <c:strRef>
              <c:f>Foglio1!$B$1</c:f>
              <c:strCache>
                <c:ptCount val="1"/>
                <c:pt idx="0">
                  <c:v>TOTALE</c:v>
                </c:pt>
              </c:strCache>
            </c:strRef>
          </c:tx>
          <c:spPr>
            <a:ln w="76200" cap="rnd">
              <a:solidFill>
                <a:schemeClr val="accent1"/>
              </a:solidFill>
              <a:round/>
            </a:ln>
            <a:effectLst/>
          </c:spPr>
          <c:marker>
            <c:symbol val="none"/>
          </c:marker>
          <c:dPt>
            <c:idx val="0"/>
            <c:marker>
              <c:symbol val="none"/>
            </c:marker>
            <c:bubble3D val="0"/>
            <c:spPr>
              <a:ln w="76200" cap="rnd">
                <a:solidFill>
                  <a:schemeClr val="accent1"/>
                </a:solidFill>
                <a:round/>
              </a:ln>
              <a:effectLst/>
            </c:spPr>
            <c:extLst>
              <c:ext xmlns:c16="http://schemas.microsoft.com/office/drawing/2014/chart" uri="{C3380CC4-5D6E-409C-BE32-E72D297353CC}">
                <c16:uniqueId val="{00000001-2AAB-457E-930F-2E278B653245}"/>
              </c:ext>
            </c:extLst>
          </c:dPt>
          <c:dPt>
            <c:idx val="1"/>
            <c:marker>
              <c:symbol val="none"/>
            </c:marker>
            <c:bubble3D val="0"/>
            <c:spPr>
              <a:ln w="76200" cap="rnd">
                <a:solidFill>
                  <a:schemeClr val="accent1"/>
                </a:solidFill>
                <a:round/>
              </a:ln>
              <a:effectLst/>
            </c:spPr>
            <c:extLst>
              <c:ext xmlns:c16="http://schemas.microsoft.com/office/drawing/2014/chart" uri="{C3380CC4-5D6E-409C-BE32-E72D297353CC}">
                <c16:uniqueId val="{00000003-2AAB-457E-930F-2E278B653245}"/>
              </c:ext>
            </c:extLst>
          </c:dPt>
          <c:dPt>
            <c:idx val="2"/>
            <c:marker>
              <c:symbol val="none"/>
            </c:marker>
            <c:bubble3D val="0"/>
            <c:spPr>
              <a:ln w="76200" cap="rnd">
                <a:solidFill>
                  <a:schemeClr val="accent1"/>
                </a:solidFill>
                <a:round/>
              </a:ln>
              <a:effectLst/>
            </c:spPr>
            <c:extLst>
              <c:ext xmlns:c16="http://schemas.microsoft.com/office/drawing/2014/chart" uri="{C3380CC4-5D6E-409C-BE32-E72D297353CC}">
                <c16:uniqueId val="{00000005-2AAB-457E-930F-2E278B653245}"/>
              </c:ext>
            </c:extLst>
          </c:dPt>
          <c:dPt>
            <c:idx val="3"/>
            <c:marker>
              <c:symbol val="none"/>
            </c:marker>
            <c:bubble3D val="0"/>
            <c:spPr>
              <a:ln w="76200" cap="rnd">
                <a:solidFill>
                  <a:schemeClr val="accent1"/>
                </a:solidFill>
                <a:round/>
              </a:ln>
              <a:effectLst/>
            </c:spPr>
            <c:extLst>
              <c:ext xmlns:c16="http://schemas.microsoft.com/office/drawing/2014/chart" uri="{C3380CC4-5D6E-409C-BE32-E72D297353CC}">
                <c16:uniqueId val="{00000007-2AAB-457E-930F-2E278B653245}"/>
              </c:ext>
            </c:extLst>
          </c:dPt>
          <c:dPt>
            <c:idx val="4"/>
            <c:marker>
              <c:symbol val="none"/>
            </c:marker>
            <c:bubble3D val="0"/>
            <c:spPr>
              <a:ln w="76200" cap="rnd">
                <a:solidFill>
                  <a:schemeClr val="accent1"/>
                </a:solidFill>
                <a:round/>
              </a:ln>
              <a:effectLst/>
            </c:spPr>
            <c:extLst>
              <c:ext xmlns:c16="http://schemas.microsoft.com/office/drawing/2014/chart" uri="{C3380CC4-5D6E-409C-BE32-E72D297353CC}">
                <c16:uniqueId val="{00000009-2AAB-457E-930F-2E278B653245}"/>
              </c:ext>
            </c:extLst>
          </c:dPt>
          <c:dPt>
            <c:idx val="5"/>
            <c:marker>
              <c:symbol val="none"/>
            </c:marker>
            <c:bubble3D val="0"/>
            <c:spPr>
              <a:ln w="76200" cap="rnd">
                <a:solidFill>
                  <a:schemeClr val="accent1"/>
                </a:solidFill>
                <a:round/>
              </a:ln>
              <a:effectLst/>
            </c:spPr>
            <c:extLst>
              <c:ext xmlns:c16="http://schemas.microsoft.com/office/drawing/2014/chart" uri="{C3380CC4-5D6E-409C-BE32-E72D297353CC}">
                <c16:uniqueId val="{0000000B-2AAB-457E-930F-2E278B653245}"/>
              </c:ext>
            </c:extLst>
          </c:dPt>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Foglio1!$B$2:$B$7</c:f>
              <c:numCache>
                <c:formatCode>General</c:formatCode>
                <c:ptCount val="6"/>
                <c:pt idx="0">
                  <c:v>8.3000000000000007</c:v>
                </c:pt>
                <c:pt idx="1">
                  <c:v>5.8</c:v>
                </c:pt>
                <c:pt idx="2">
                  <c:v>6.9</c:v>
                </c:pt>
                <c:pt idx="3">
                  <c:v>4.5</c:v>
                </c:pt>
                <c:pt idx="4">
                  <c:v>3.8</c:v>
                </c:pt>
                <c:pt idx="5">
                  <c:v>3.9</c:v>
                </c:pt>
              </c:numCache>
            </c:numRef>
          </c:val>
          <c:smooth val="0"/>
          <c:extLst>
            <c:ext xmlns:c16="http://schemas.microsoft.com/office/drawing/2014/chart" uri="{C3380CC4-5D6E-409C-BE32-E72D297353CC}">
              <c16:uniqueId val="{00000018-2AAB-457E-930F-2E278B653245}"/>
            </c:ext>
          </c:extLst>
        </c:ser>
        <c:ser>
          <c:idx val="1"/>
          <c:order val="1"/>
          <c:tx>
            <c:strRef>
              <c:f>Foglio1!$C$1</c:f>
              <c:strCache>
                <c:ptCount val="1"/>
                <c:pt idx="0">
                  <c:v>Area 1</c:v>
                </c:pt>
              </c:strCache>
            </c:strRef>
          </c:tx>
          <c:spPr>
            <a:ln w="57150" cap="rnd">
              <a:solidFill>
                <a:schemeClr val="accent2"/>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Foglio1!$C$2:$C$7</c:f>
              <c:numCache>
                <c:formatCode>General</c:formatCode>
                <c:ptCount val="6"/>
                <c:pt idx="0">
                  <c:v>9.1</c:v>
                </c:pt>
                <c:pt idx="1">
                  <c:v>6.9</c:v>
                </c:pt>
                <c:pt idx="2">
                  <c:v>8.1999999999999993</c:v>
                </c:pt>
                <c:pt idx="3">
                  <c:v>6.5</c:v>
                </c:pt>
                <c:pt idx="4">
                  <c:v>5.9</c:v>
                </c:pt>
                <c:pt idx="5">
                  <c:v>5.3</c:v>
                </c:pt>
              </c:numCache>
            </c:numRef>
          </c:val>
          <c:smooth val="0"/>
          <c:extLst>
            <c:ext xmlns:c16="http://schemas.microsoft.com/office/drawing/2014/chart" uri="{C3380CC4-5D6E-409C-BE32-E72D297353CC}">
              <c16:uniqueId val="{00000019-2AAB-457E-930F-2E278B653245}"/>
            </c:ext>
          </c:extLst>
        </c:ser>
        <c:ser>
          <c:idx val="2"/>
          <c:order val="2"/>
          <c:tx>
            <c:strRef>
              <c:f>Foglio1!$D$1</c:f>
              <c:strCache>
                <c:ptCount val="1"/>
                <c:pt idx="0">
                  <c:v>Area 2</c:v>
                </c:pt>
              </c:strCache>
            </c:strRef>
          </c:tx>
          <c:spPr>
            <a:ln w="76200" cap="rnd">
              <a:solidFill>
                <a:schemeClr val="accent3"/>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Foglio1!$D$2:$D$7</c:f>
              <c:numCache>
                <c:formatCode>General</c:formatCode>
                <c:ptCount val="6"/>
                <c:pt idx="0">
                  <c:v>8.6</c:v>
                </c:pt>
                <c:pt idx="1">
                  <c:v>6.5</c:v>
                </c:pt>
                <c:pt idx="2">
                  <c:v>7.8</c:v>
                </c:pt>
                <c:pt idx="3">
                  <c:v>6.4</c:v>
                </c:pt>
                <c:pt idx="4">
                  <c:v>5.8</c:v>
                </c:pt>
                <c:pt idx="5">
                  <c:v>4.9000000000000004</c:v>
                </c:pt>
              </c:numCache>
            </c:numRef>
          </c:val>
          <c:smooth val="0"/>
          <c:extLst>
            <c:ext xmlns:c16="http://schemas.microsoft.com/office/drawing/2014/chart" uri="{C3380CC4-5D6E-409C-BE32-E72D297353CC}">
              <c16:uniqueId val="{0000001A-2AAB-457E-930F-2E278B653245}"/>
            </c:ext>
          </c:extLst>
        </c:ser>
        <c:ser>
          <c:idx val="3"/>
          <c:order val="3"/>
          <c:tx>
            <c:strRef>
              <c:f>Foglio1!$E$1</c:f>
              <c:strCache>
                <c:ptCount val="1"/>
                <c:pt idx="0">
                  <c:v>Area 3</c:v>
                </c:pt>
              </c:strCache>
            </c:strRef>
          </c:tx>
          <c:spPr>
            <a:ln w="76200" cap="rnd">
              <a:solidFill>
                <a:schemeClr val="accent4"/>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Foglio1!$E$2:$E$7</c:f>
              <c:numCache>
                <c:formatCode>General</c:formatCode>
                <c:ptCount val="6"/>
                <c:pt idx="0">
                  <c:v>7.1</c:v>
                </c:pt>
                <c:pt idx="1">
                  <c:v>6.3</c:v>
                </c:pt>
                <c:pt idx="2">
                  <c:v>7.4</c:v>
                </c:pt>
                <c:pt idx="3">
                  <c:v>6.7</c:v>
                </c:pt>
                <c:pt idx="4">
                  <c:v>5.0999999999999996</c:v>
                </c:pt>
                <c:pt idx="5">
                  <c:v>4.5999999999999996</c:v>
                </c:pt>
              </c:numCache>
            </c:numRef>
          </c:val>
          <c:smooth val="0"/>
          <c:extLst>
            <c:ext xmlns:c16="http://schemas.microsoft.com/office/drawing/2014/chart" uri="{C3380CC4-5D6E-409C-BE32-E72D297353CC}">
              <c16:uniqueId val="{0000001B-2AAB-457E-930F-2E278B653245}"/>
            </c:ext>
          </c:extLst>
        </c:ser>
        <c:ser>
          <c:idx val="4"/>
          <c:order val="4"/>
          <c:tx>
            <c:strRef>
              <c:f>Foglio1!$F$1</c:f>
              <c:strCache>
                <c:ptCount val="1"/>
                <c:pt idx="0">
                  <c:v>Area 4</c:v>
                </c:pt>
              </c:strCache>
            </c:strRef>
          </c:tx>
          <c:spPr>
            <a:ln w="28575" cap="rnd">
              <a:solidFill>
                <a:schemeClr val="accent5"/>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Foglio1!$F$2:$F$7</c:f>
              <c:numCache>
                <c:formatCode>General</c:formatCode>
                <c:ptCount val="6"/>
                <c:pt idx="0">
                  <c:v>6.9</c:v>
                </c:pt>
                <c:pt idx="1">
                  <c:v>6.2</c:v>
                </c:pt>
                <c:pt idx="2">
                  <c:v>7.1</c:v>
                </c:pt>
                <c:pt idx="3">
                  <c:v>6.3</c:v>
                </c:pt>
                <c:pt idx="4">
                  <c:v>4.7</c:v>
                </c:pt>
                <c:pt idx="5">
                  <c:v>4.9000000000000004</c:v>
                </c:pt>
              </c:numCache>
            </c:numRef>
          </c:val>
          <c:smooth val="0"/>
          <c:extLst>
            <c:ext xmlns:c16="http://schemas.microsoft.com/office/drawing/2014/chart" uri="{C3380CC4-5D6E-409C-BE32-E72D297353CC}">
              <c16:uniqueId val="{0000001C-2AAB-457E-930F-2E278B653245}"/>
            </c:ext>
          </c:extLst>
        </c:ser>
        <c:ser>
          <c:idx val="5"/>
          <c:order val="5"/>
          <c:tx>
            <c:strRef>
              <c:f>Foglio1!$G$1</c:f>
              <c:strCache>
                <c:ptCount val="1"/>
                <c:pt idx="0">
                  <c:v>Area 5</c:v>
                </c:pt>
              </c:strCache>
            </c:strRef>
          </c:tx>
          <c:spPr>
            <a:ln w="76200" cap="rnd">
              <a:solidFill>
                <a:schemeClr val="accent6"/>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strRef>
              <c:f>Foglio1!$A$2:$A$7</c:f>
              <c:strCache>
                <c:ptCount val="6"/>
                <c:pt idx="0">
                  <c:v>Più vicina a casa/lavoro</c:v>
                </c:pt>
                <c:pt idx="1">
                  <c:v>Con le condizioni migliori</c:v>
                </c:pt>
                <c:pt idx="2">
                  <c:v>Col personale più cortese</c:v>
                </c:pt>
                <c:pt idx="3">
                  <c:v>Più moderna</c:v>
                </c:pt>
                <c:pt idx="4">
                  <c:v>Al passo con la tecnologia</c:v>
                </c:pt>
                <c:pt idx="5">
                  <c:v>Adatta ai giovani</c:v>
                </c:pt>
              </c:strCache>
            </c:strRef>
          </c:cat>
          <c:val>
            <c:numRef>
              <c:f>Foglio1!$G$2:$G$7</c:f>
              <c:numCache>
                <c:formatCode>General</c:formatCode>
                <c:ptCount val="6"/>
                <c:pt idx="0">
                  <c:v>6.7</c:v>
                </c:pt>
                <c:pt idx="1">
                  <c:v>6.8</c:v>
                </c:pt>
                <c:pt idx="2">
                  <c:v>7.3</c:v>
                </c:pt>
                <c:pt idx="3">
                  <c:v>6.9</c:v>
                </c:pt>
                <c:pt idx="4">
                  <c:v>5.2</c:v>
                </c:pt>
                <c:pt idx="5">
                  <c:v>5.0999999999999996</c:v>
                </c:pt>
              </c:numCache>
            </c:numRef>
          </c:val>
          <c:smooth val="0"/>
          <c:extLst>
            <c:ext xmlns:c16="http://schemas.microsoft.com/office/drawing/2014/chart" uri="{C3380CC4-5D6E-409C-BE32-E72D297353CC}">
              <c16:uniqueId val="{0000001D-2AAB-457E-930F-2E278B653245}"/>
            </c:ext>
          </c:extLst>
        </c:ser>
        <c:dLbls>
          <c:showLegendKey val="0"/>
          <c:showVal val="0"/>
          <c:showCatName val="0"/>
          <c:showSerName val="0"/>
          <c:showPercent val="0"/>
          <c:showBubbleSize val="0"/>
        </c:dLbls>
        <c:smooth val="0"/>
        <c:axId val="837761944"/>
        <c:axId val="837763256"/>
      </c:line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VOTO DI SODDISFAZIONE ANALITICA A BANCA XXX</a:t>
            </a:r>
          </a:p>
          <a:p>
            <a:pPr>
              <a:defRPr b="1"/>
            </a:pPr>
            <a:r>
              <a:rPr lang="it-IT" b="1" baseline="0" dirty="0"/>
              <a:t>Voto medio di soddisfazione per 10 fattori di qualità</a:t>
            </a:r>
            <a:endParaRPr lang="it-IT" b="1" dirty="0"/>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VOTO MEDIO</c:v>
                </c:pt>
              </c:strCache>
            </c:strRef>
          </c:tx>
          <c:spPr>
            <a:scene3d>
              <a:camera prst="orthographicFront"/>
              <a:lightRig rig="threePt" dir="t"/>
            </a:scene3d>
            <a:sp3d>
              <a:bevelT w="25400"/>
            </a:sp3d>
          </c:spPr>
          <c:invertIfNegative val="0"/>
          <c:dPt>
            <c:idx val="0"/>
            <c:invertIfNegative val="0"/>
            <c:bubble3D val="0"/>
            <c:spPr>
              <a:solidFill>
                <a:srgbClr val="00B05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1EF0-4930-87EA-A44D82A71EBC}"/>
              </c:ext>
            </c:extLst>
          </c:dPt>
          <c:dPt>
            <c:idx val="2"/>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5-1EF0-4930-87EA-A44D82A71EBC}"/>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1EF0-4930-87EA-A44D82A71EBC}"/>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1EF0-4930-87EA-A44D82A71EBC}"/>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1EF0-4930-87EA-A44D82A71EBC}"/>
              </c:ext>
            </c:extLst>
          </c:dPt>
          <c:dPt>
            <c:idx val="6"/>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1-13DE-4012-8005-752D997B9E7B}"/>
              </c:ext>
            </c:extLst>
          </c:dPt>
          <c:dPt>
            <c:idx val="7"/>
            <c:invertIfNegative val="0"/>
            <c:bubble3D val="0"/>
            <c:spPr>
              <a:solidFill>
                <a:schemeClr val="accent2">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F-3147-4F6C-A774-64AA47A9A3E7}"/>
              </c:ext>
            </c:extLst>
          </c:dPt>
          <c:dPt>
            <c:idx val="8"/>
            <c:invertIfNegative val="0"/>
            <c:bubble3D val="0"/>
            <c:spPr>
              <a:solidFill>
                <a:schemeClr val="accent3">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1-3147-4F6C-A774-64AA47A9A3E7}"/>
              </c:ext>
            </c:extLst>
          </c:dPt>
          <c:dPt>
            <c:idx val="9"/>
            <c:invertIfNegative val="0"/>
            <c:bubble3D val="0"/>
            <c:spPr>
              <a:solidFill>
                <a:srgbClr val="7030A0"/>
              </a:solidFill>
              <a:ln>
                <a:noFill/>
              </a:ln>
              <a:effectLst/>
              <a:scene3d>
                <a:camera prst="orthographicFront"/>
                <a:lightRig rig="threePt" dir="t"/>
              </a:scene3d>
              <a:sp3d>
                <a:bevelT w="25400"/>
              </a:sp3d>
            </c:spPr>
            <c:extLst>
              <c:ext xmlns:c16="http://schemas.microsoft.com/office/drawing/2014/chart" uri="{C3380CC4-5D6E-409C-BE32-E72D297353CC}">
                <c16:uniqueId val="{00000000-13DE-4012-8005-752D997B9E7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Foglio1!$A$2:$A$11</c:f>
              <c:strCache>
                <c:ptCount val="10"/>
                <c:pt idx="0">
                  <c:v>Fattore di qualità 1</c:v>
                </c:pt>
                <c:pt idx="1">
                  <c:v>Fattore di qualità 2</c:v>
                </c:pt>
                <c:pt idx="2">
                  <c:v>Fattore di qualità 3</c:v>
                </c:pt>
                <c:pt idx="3">
                  <c:v>Fattore di qualità 4</c:v>
                </c:pt>
                <c:pt idx="4">
                  <c:v>Fattore di qualità 5</c:v>
                </c:pt>
                <c:pt idx="5">
                  <c:v>Fattore di qualità 6</c:v>
                </c:pt>
                <c:pt idx="6">
                  <c:v>Fattore di qualità 7</c:v>
                </c:pt>
                <c:pt idx="7">
                  <c:v>Fattore di qualità 8</c:v>
                </c:pt>
                <c:pt idx="8">
                  <c:v>Fattore di qualità 9</c:v>
                </c:pt>
                <c:pt idx="9">
                  <c:v>Fattore di qualità 10</c:v>
                </c:pt>
              </c:strCache>
            </c:strRef>
          </c:cat>
          <c:val>
            <c:numRef>
              <c:f>Foglio1!$B$2:$B$11</c:f>
              <c:numCache>
                <c:formatCode>General</c:formatCode>
                <c:ptCount val="10"/>
                <c:pt idx="0">
                  <c:v>6.2</c:v>
                </c:pt>
                <c:pt idx="1">
                  <c:v>7.7</c:v>
                </c:pt>
                <c:pt idx="2">
                  <c:v>4.9000000000000004</c:v>
                </c:pt>
                <c:pt idx="3">
                  <c:v>7.1</c:v>
                </c:pt>
                <c:pt idx="4">
                  <c:v>6.5</c:v>
                </c:pt>
                <c:pt idx="5">
                  <c:v>8.1</c:v>
                </c:pt>
                <c:pt idx="6">
                  <c:v>5.4</c:v>
                </c:pt>
                <c:pt idx="7">
                  <c:v>6.9</c:v>
                </c:pt>
                <c:pt idx="8">
                  <c:v>7.5</c:v>
                </c:pt>
                <c:pt idx="9">
                  <c:v>4.5</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FATTORI POSITIVI DI APPREZZAMENTO PILOTATI DELLA BANCA XXX</a:t>
            </a:r>
          </a:p>
          <a:p>
            <a:pPr>
              <a:defRPr b="1"/>
            </a:pPr>
            <a:r>
              <a:rPr lang="it-IT" sz="1500" b="1" baseline="0" dirty="0">
                <a:latin typeface="Arial" panose="020B0604020202020204" pitchFamily="34" charset="0"/>
                <a:cs typeface="Arial" panose="020B0604020202020204" pitchFamily="34" charset="0"/>
              </a:rPr>
              <a:t>Quota di attribuzione di un giudizio positivo per singolo fattore (%)</a:t>
            </a:r>
            <a:endParaRPr lang="it-IT" sz="1500" b="1" dirty="0">
              <a:latin typeface="Arial" panose="020B0604020202020204" pitchFamily="34" charset="0"/>
              <a:cs typeface="Arial" panose="020B0604020202020204" pitchFamily="34" charset="0"/>
            </a:endParaRPr>
          </a:p>
        </c:rich>
      </c:tx>
      <c:layout>
        <c:manualLayout>
          <c:xMode val="edge"/>
          <c:yMode val="edge"/>
          <c:x val="9.0012077294685994E-2"/>
          <c:y val="2.830181321026130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radarChart>
        <c:radarStyle val="marker"/>
        <c:varyColors val="1"/>
        <c:ser>
          <c:idx val="0"/>
          <c:order val="0"/>
          <c:tx>
            <c:strRef>
              <c:f>Foglio1!$B$1</c:f>
              <c:strCache>
                <c:ptCount val="1"/>
                <c:pt idx="0">
                  <c:v>TOTALE</c:v>
                </c:pt>
              </c:strCache>
            </c:strRef>
          </c:tx>
          <c:spPr>
            <a:ln w="76200" cap="rnd">
              <a:solidFill>
                <a:schemeClr val="accent1"/>
              </a:solidFill>
              <a:round/>
            </a:ln>
            <a:effectLst/>
          </c:spPr>
          <c:marker>
            <c:symbol val="none"/>
          </c:marker>
          <c:dPt>
            <c:idx val="0"/>
            <c:marker>
              <c:symbol val="none"/>
            </c:marker>
            <c:bubble3D val="0"/>
            <c:spPr>
              <a:ln w="76200" cap="rnd">
                <a:solidFill>
                  <a:schemeClr val="accent1"/>
                </a:solidFill>
                <a:round/>
              </a:ln>
              <a:effectLst/>
            </c:spPr>
            <c:extLst>
              <c:ext xmlns:c16="http://schemas.microsoft.com/office/drawing/2014/chart" uri="{C3380CC4-5D6E-409C-BE32-E72D297353CC}">
                <c16:uniqueId val="{00000001-2AAB-457E-930F-2E278B653245}"/>
              </c:ext>
            </c:extLst>
          </c:dPt>
          <c:dPt>
            <c:idx val="1"/>
            <c:marker>
              <c:symbol val="none"/>
            </c:marker>
            <c:bubble3D val="0"/>
            <c:spPr>
              <a:ln w="76200" cap="rnd">
                <a:solidFill>
                  <a:schemeClr val="accent1"/>
                </a:solidFill>
                <a:round/>
              </a:ln>
              <a:effectLst/>
            </c:spPr>
            <c:extLst>
              <c:ext xmlns:c16="http://schemas.microsoft.com/office/drawing/2014/chart" uri="{C3380CC4-5D6E-409C-BE32-E72D297353CC}">
                <c16:uniqueId val="{00000003-2AAB-457E-930F-2E278B653245}"/>
              </c:ext>
            </c:extLst>
          </c:dPt>
          <c:dPt>
            <c:idx val="2"/>
            <c:marker>
              <c:symbol val="none"/>
            </c:marker>
            <c:bubble3D val="0"/>
            <c:spPr>
              <a:ln w="76200" cap="rnd">
                <a:solidFill>
                  <a:schemeClr val="accent1"/>
                </a:solidFill>
                <a:round/>
              </a:ln>
              <a:effectLst/>
            </c:spPr>
            <c:extLst>
              <c:ext xmlns:c16="http://schemas.microsoft.com/office/drawing/2014/chart" uri="{C3380CC4-5D6E-409C-BE32-E72D297353CC}">
                <c16:uniqueId val="{00000005-2AAB-457E-930F-2E278B653245}"/>
              </c:ext>
            </c:extLst>
          </c:dPt>
          <c:dPt>
            <c:idx val="3"/>
            <c:marker>
              <c:symbol val="none"/>
            </c:marker>
            <c:bubble3D val="0"/>
            <c:spPr>
              <a:ln w="76200" cap="rnd">
                <a:solidFill>
                  <a:schemeClr val="accent1"/>
                </a:solidFill>
                <a:round/>
              </a:ln>
              <a:effectLst/>
            </c:spPr>
            <c:extLst>
              <c:ext xmlns:c16="http://schemas.microsoft.com/office/drawing/2014/chart" uri="{C3380CC4-5D6E-409C-BE32-E72D297353CC}">
                <c16:uniqueId val="{00000007-2AAB-457E-930F-2E278B653245}"/>
              </c:ext>
            </c:extLst>
          </c:dPt>
          <c:dPt>
            <c:idx val="4"/>
            <c:marker>
              <c:symbol val="none"/>
            </c:marker>
            <c:bubble3D val="0"/>
            <c:spPr>
              <a:ln w="76200" cap="rnd">
                <a:solidFill>
                  <a:schemeClr val="accent1"/>
                </a:solidFill>
                <a:round/>
              </a:ln>
              <a:effectLst/>
            </c:spPr>
            <c:extLst>
              <c:ext xmlns:c16="http://schemas.microsoft.com/office/drawing/2014/chart" uri="{C3380CC4-5D6E-409C-BE32-E72D297353CC}">
                <c16:uniqueId val="{00000009-2AAB-457E-930F-2E278B653245}"/>
              </c:ext>
            </c:extLst>
          </c:dPt>
          <c:dPt>
            <c:idx val="5"/>
            <c:marker>
              <c:symbol val="none"/>
            </c:marker>
            <c:bubble3D val="0"/>
            <c:spPr>
              <a:ln w="76200" cap="rnd">
                <a:solidFill>
                  <a:schemeClr val="accent1"/>
                </a:solidFill>
                <a:round/>
              </a:ln>
              <a:effectLst/>
            </c:spPr>
            <c:extLst>
              <c:ext xmlns:c16="http://schemas.microsoft.com/office/drawing/2014/chart" uri="{C3380CC4-5D6E-409C-BE32-E72D297353CC}">
                <c16:uniqueId val="{0000000B-2AAB-457E-930F-2E278B653245}"/>
              </c:ext>
            </c:extLst>
          </c:dPt>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Foglio1!$B$2:$B$7</c:f>
              <c:numCache>
                <c:formatCode>General</c:formatCode>
                <c:ptCount val="6"/>
                <c:pt idx="0">
                  <c:v>73</c:v>
                </c:pt>
                <c:pt idx="1">
                  <c:v>51</c:v>
                </c:pt>
                <c:pt idx="2">
                  <c:v>47</c:v>
                </c:pt>
                <c:pt idx="3">
                  <c:v>23</c:v>
                </c:pt>
                <c:pt idx="4">
                  <c:v>71</c:v>
                </c:pt>
                <c:pt idx="5">
                  <c:v>39</c:v>
                </c:pt>
              </c:numCache>
            </c:numRef>
          </c:val>
          <c:extLst>
            <c:ext xmlns:c16="http://schemas.microsoft.com/office/drawing/2014/chart" uri="{C3380CC4-5D6E-409C-BE32-E72D297353CC}">
              <c16:uniqueId val="{00000018-2AAB-457E-930F-2E278B653245}"/>
            </c:ext>
          </c:extLst>
        </c:ser>
        <c:ser>
          <c:idx val="1"/>
          <c:order val="1"/>
          <c:tx>
            <c:strRef>
              <c:f>Foglio1!$C$1</c:f>
              <c:strCache>
                <c:ptCount val="1"/>
                <c:pt idx="0">
                  <c:v>Area 1</c:v>
                </c:pt>
              </c:strCache>
            </c:strRef>
          </c:tx>
          <c:spPr>
            <a:ln w="57150" cap="rnd">
              <a:solidFill>
                <a:schemeClr val="accent2"/>
              </a:solidFill>
              <a:round/>
            </a:ln>
            <a:effectLst/>
          </c:spPr>
          <c:marker>
            <c:symbol val="none"/>
          </c:marker>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Foglio1!$C$2:$C$7</c:f>
              <c:numCache>
                <c:formatCode>General</c:formatCode>
                <c:ptCount val="6"/>
                <c:pt idx="0">
                  <c:v>90</c:v>
                </c:pt>
                <c:pt idx="1">
                  <c:v>55</c:v>
                </c:pt>
                <c:pt idx="2">
                  <c:v>73</c:v>
                </c:pt>
                <c:pt idx="3">
                  <c:v>48</c:v>
                </c:pt>
                <c:pt idx="4">
                  <c:v>89</c:v>
                </c:pt>
                <c:pt idx="5">
                  <c:v>58</c:v>
                </c:pt>
              </c:numCache>
            </c:numRef>
          </c:val>
          <c:extLst>
            <c:ext xmlns:c16="http://schemas.microsoft.com/office/drawing/2014/chart" uri="{C3380CC4-5D6E-409C-BE32-E72D297353CC}">
              <c16:uniqueId val="{00000019-2AAB-457E-930F-2E278B653245}"/>
            </c:ext>
          </c:extLst>
        </c:ser>
        <c:ser>
          <c:idx val="2"/>
          <c:order val="2"/>
          <c:tx>
            <c:strRef>
              <c:f>Foglio1!$D$1</c:f>
              <c:strCache>
                <c:ptCount val="1"/>
                <c:pt idx="0">
                  <c:v>Area 2</c:v>
                </c:pt>
              </c:strCache>
            </c:strRef>
          </c:tx>
          <c:spPr>
            <a:ln w="76200" cap="rnd">
              <a:solidFill>
                <a:schemeClr val="accent3"/>
              </a:solidFill>
              <a:round/>
            </a:ln>
            <a:effectLst/>
          </c:spPr>
          <c:marker>
            <c:symbol val="none"/>
          </c:marker>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Foglio1!$D$2:$D$7</c:f>
              <c:numCache>
                <c:formatCode>General</c:formatCode>
                <c:ptCount val="6"/>
                <c:pt idx="0">
                  <c:v>81</c:v>
                </c:pt>
                <c:pt idx="1">
                  <c:v>63</c:v>
                </c:pt>
                <c:pt idx="2">
                  <c:v>59</c:v>
                </c:pt>
                <c:pt idx="3">
                  <c:v>55</c:v>
                </c:pt>
                <c:pt idx="4">
                  <c:v>58</c:v>
                </c:pt>
                <c:pt idx="5">
                  <c:v>49</c:v>
                </c:pt>
              </c:numCache>
            </c:numRef>
          </c:val>
          <c:extLst>
            <c:ext xmlns:c16="http://schemas.microsoft.com/office/drawing/2014/chart" uri="{C3380CC4-5D6E-409C-BE32-E72D297353CC}">
              <c16:uniqueId val="{0000001A-2AAB-457E-930F-2E278B653245}"/>
            </c:ext>
          </c:extLst>
        </c:ser>
        <c:ser>
          <c:idx val="3"/>
          <c:order val="3"/>
          <c:tx>
            <c:strRef>
              <c:f>Foglio1!$E$1</c:f>
              <c:strCache>
                <c:ptCount val="1"/>
                <c:pt idx="0">
                  <c:v>Area 3</c:v>
                </c:pt>
              </c:strCache>
            </c:strRef>
          </c:tx>
          <c:spPr>
            <a:ln w="76200" cap="rnd">
              <a:solidFill>
                <a:schemeClr val="accent4"/>
              </a:solidFill>
              <a:round/>
            </a:ln>
            <a:effectLst/>
          </c:spPr>
          <c:marker>
            <c:symbol val="none"/>
          </c:marker>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Foglio1!$E$2:$E$7</c:f>
              <c:numCache>
                <c:formatCode>General</c:formatCode>
                <c:ptCount val="6"/>
                <c:pt idx="0">
                  <c:v>66</c:v>
                </c:pt>
                <c:pt idx="1">
                  <c:v>61</c:v>
                </c:pt>
                <c:pt idx="2">
                  <c:v>48</c:v>
                </c:pt>
                <c:pt idx="3">
                  <c:v>41</c:v>
                </c:pt>
                <c:pt idx="4">
                  <c:v>39</c:v>
                </c:pt>
                <c:pt idx="5">
                  <c:v>27</c:v>
                </c:pt>
              </c:numCache>
            </c:numRef>
          </c:val>
          <c:extLst>
            <c:ext xmlns:c16="http://schemas.microsoft.com/office/drawing/2014/chart" uri="{C3380CC4-5D6E-409C-BE32-E72D297353CC}">
              <c16:uniqueId val="{0000001B-2AAB-457E-930F-2E278B653245}"/>
            </c:ext>
          </c:extLst>
        </c:ser>
        <c:ser>
          <c:idx val="4"/>
          <c:order val="4"/>
          <c:tx>
            <c:strRef>
              <c:f>Foglio1!$F$1</c:f>
              <c:strCache>
                <c:ptCount val="1"/>
                <c:pt idx="0">
                  <c:v>Area 4</c:v>
                </c:pt>
              </c:strCache>
            </c:strRef>
          </c:tx>
          <c:spPr>
            <a:ln w="57150" cap="rnd">
              <a:solidFill>
                <a:schemeClr val="accent5"/>
              </a:solidFill>
              <a:round/>
            </a:ln>
            <a:effectLst/>
          </c:spPr>
          <c:marker>
            <c:symbol val="none"/>
          </c:marker>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Foglio1!$F$2:$F$7</c:f>
              <c:numCache>
                <c:formatCode>General</c:formatCode>
                <c:ptCount val="6"/>
                <c:pt idx="0">
                  <c:v>52</c:v>
                </c:pt>
                <c:pt idx="1">
                  <c:v>46</c:v>
                </c:pt>
                <c:pt idx="2">
                  <c:v>23</c:v>
                </c:pt>
                <c:pt idx="3">
                  <c:v>35</c:v>
                </c:pt>
                <c:pt idx="4">
                  <c:v>21</c:v>
                </c:pt>
                <c:pt idx="5">
                  <c:v>38</c:v>
                </c:pt>
              </c:numCache>
            </c:numRef>
          </c:val>
          <c:extLst>
            <c:ext xmlns:c16="http://schemas.microsoft.com/office/drawing/2014/chart" uri="{C3380CC4-5D6E-409C-BE32-E72D297353CC}">
              <c16:uniqueId val="{0000001C-2AAB-457E-930F-2E278B653245}"/>
            </c:ext>
          </c:extLst>
        </c:ser>
        <c:ser>
          <c:idx val="5"/>
          <c:order val="5"/>
          <c:tx>
            <c:strRef>
              <c:f>Foglio1!$G$1</c:f>
              <c:strCache>
                <c:ptCount val="1"/>
                <c:pt idx="0">
                  <c:v>Area 5</c:v>
                </c:pt>
              </c:strCache>
            </c:strRef>
          </c:tx>
          <c:spPr>
            <a:ln w="76200" cap="rnd">
              <a:solidFill>
                <a:schemeClr val="accent6"/>
              </a:solidFill>
              <a:round/>
            </a:ln>
            <a:effectLst/>
          </c:spPr>
          <c:marker>
            <c:symbol val="none"/>
          </c:marker>
          <c:cat>
            <c:strRef>
              <c:f>Foglio1!$A$2:$A$7</c:f>
              <c:strCache>
                <c:ptCount val="6"/>
                <c:pt idx="0">
                  <c:v>Fattore positivo 1</c:v>
                </c:pt>
                <c:pt idx="1">
                  <c:v>Fattore positivo 2</c:v>
                </c:pt>
                <c:pt idx="2">
                  <c:v>Fattore positivo 3</c:v>
                </c:pt>
                <c:pt idx="3">
                  <c:v>Fattore positivo 4</c:v>
                </c:pt>
                <c:pt idx="4">
                  <c:v>Fattore positivo 5</c:v>
                </c:pt>
                <c:pt idx="5">
                  <c:v>Fattore positivo 6</c:v>
                </c:pt>
              </c:strCache>
            </c:strRef>
          </c:cat>
          <c:val>
            <c:numRef>
              <c:f>Foglio1!$G$2:$G$7</c:f>
              <c:numCache>
                <c:formatCode>General</c:formatCode>
                <c:ptCount val="6"/>
                <c:pt idx="0">
                  <c:v>67</c:v>
                </c:pt>
                <c:pt idx="1">
                  <c:v>68</c:v>
                </c:pt>
                <c:pt idx="2">
                  <c:v>73</c:v>
                </c:pt>
                <c:pt idx="3">
                  <c:v>69</c:v>
                </c:pt>
                <c:pt idx="4">
                  <c:v>52</c:v>
                </c:pt>
                <c:pt idx="5">
                  <c:v>25</c:v>
                </c:pt>
              </c:numCache>
            </c:numRef>
          </c:val>
          <c:extLst>
            <c:ext xmlns:c16="http://schemas.microsoft.com/office/drawing/2014/chart" uri="{C3380CC4-5D6E-409C-BE32-E72D297353CC}">
              <c16:uniqueId val="{0000001D-2AAB-457E-930F-2E278B653245}"/>
            </c:ext>
          </c:extLst>
        </c:ser>
        <c:dLbls>
          <c:showLegendKey val="0"/>
          <c:showVal val="0"/>
          <c:showCatName val="0"/>
          <c:showSerName val="0"/>
          <c:showPercent val="0"/>
          <c:showBubbleSize val="0"/>
        </c:dLbls>
        <c:axId val="837761944"/>
        <c:axId val="837763256"/>
      </c:radarChart>
      <c:catAx>
        <c:axId val="837761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2060"/>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FATTORI NEGATIVI DI NON APPREZZAMENTO PILOTATI DELLA BANCA XXX</a:t>
            </a:r>
          </a:p>
          <a:p>
            <a:pPr>
              <a:defRPr b="1"/>
            </a:pPr>
            <a:r>
              <a:rPr lang="it-IT" sz="1500" b="1" baseline="0" dirty="0">
                <a:latin typeface="Arial" panose="020B0604020202020204" pitchFamily="34" charset="0"/>
                <a:cs typeface="Arial" panose="020B0604020202020204" pitchFamily="34" charset="0"/>
              </a:rPr>
              <a:t>Quota di attribuzione di un giudizio positivo per singolo fattore (%)</a:t>
            </a:r>
            <a:endParaRPr lang="it-IT" sz="1500" b="1" dirty="0">
              <a:latin typeface="Arial" panose="020B0604020202020204" pitchFamily="34" charset="0"/>
              <a:cs typeface="Arial" panose="020B0604020202020204" pitchFamily="34" charset="0"/>
            </a:endParaRPr>
          </a:p>
        </c:rich>
      </c:tx>
      <c:layout>
        <c:manualLayout>
          <c:xMode val="edge"/>
          <c:yMode val="edge"/>
          <c:x val="9.0012077294685994E-2"/>
          <c:y val="2.830181321026130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radarChart>
        <c:radarStyle val="marker"/>
        <c:varyColors val="1"/>
        <c:ser>
          <c:idx val="0"/>
          <c:order val="0"/>
          <c:tx>
            <c:strRef>
              <c:f>Foglio1!$B$1</c:f>
              <c:strCache>
                <c:ptCount val="1"/>
                <c:pt idx="0">
                  <c:v>TOTALE</c:v>
                </c:pt>
              </c:strCache>
            </c:strRef>
          </c:tx>
          <c:spPr>
            <a:ln w="76200" cap="rnd">
              <a:solidFill>
                <a:schemeClr val="accent1"/>
              </a:solidFill>
              <a:round/>
            </a:ln>
            <a:effectLst/>
          </c:spPr>
          <c:marker>
            <c:symbol val="none"/>
          </c:marker>
          <c:dPt>
            <c:idx val="0"/>
            <c:marker>
              <c:symbol val="none"/>
            </c:marker>
            <c:bubble3D val="0"/>
            <c:spPr>
              <a:ln w="76200" cap="rnd">
                <a:solidFill>
                  <a:schemeClr val="accent1"/>
                </a:solidFill>
                <a:round/>
              </a:ln>
              <a:effectLst/>
            </c:spPr>
            <c:extLst>
              <c:ext xmlns:c16="http://schemas.microsoft.com/office/drawing/2014/chart" uri="{C3380CC4-5D6E-409C-BE32-E72D297353CC}">
                <c16:uniqueId val="{00000001-2AAB-457E-930F-2E278B653245}"/>
              </c:ext>
            </c:extLst>
          </c:dPt>
          <c:dPt>
            <c:idx val="1"/>
            <c:marker>
              <c:symbol val="none"/>
            </c:marker>
            <c:bubble3D val="0"/>
            <c:spPr>
              <a:ln w="76200" cap="rnd">
                <a:solidFill>
                  <a:schemeClr val="accent1"/>
                </a:solidFill>
                <a:round/>
              </a:ln>
              <a:effectLst/>
            </c:spPr>
            <c:extLst>
              <c:ext xmlns:c16="http://schemas.microsoft.com/office/drawing/2014/chart" uri="{C3380CC4-5D6E-409C-BE32-E72D297353CC}">
                <c16:uniqueId val="{00000003-2AAB-457E-930F-2E278B653245}"/>
              </c:ext>
            </c:extLst>
          </c:dPt>
          <c:dPt>
            <c:idx val="2"/>
            <c:marker>
              <c:symbol val="none"/>
            </c:marker>
            <c:bubble3D val="0"/>
            <c:spPr>
              <a:ln w="76200" cap="rnd">
                <a:solidFill>
                  <a:schemeClr val="accent1"/>
                </a:solidFill>
                <a:round/>
              </a:ln>
              <a:effectLst/>
            </c:spPr>
            <c:extLst>
              <c:ext xmlns:c16="http://schemas.microsoft.com/office/drawing/2014/chart" uri="{C3380CC4-5D6E-409C-BE32-E72D297353CC}">
                <c16:uniqueId val="{00000005-2AAB-457E-930F-2E278B653245}"/>
              </c:ext>
            </c:extLst>
          </c:dPt>
          <c:dPt>
            <c:idx val="3"/>
            <c:marker>
              <c:symbol val="none"/>
            </c:marker>
            <c:bubble3D val="0"/>
            <c:spPr>
              <a:ln w="76200" cap="rnd">
                <a:solidFill>
                  <a:schemeClr val="accent1"/>
                </a:solidFill>
                <a:round/>
              </a:ln>
              <a:effectLst/>
            </c:spPr>
            <c:extLst>
              <c:ext xmlns:c16="http://schemas.microsoft.com/office/drawing/2014/chart" uri="{C3380CC4-5D6E-409C-BE32-E72D297353CC}">
                <c16:uniqueId val="{00000007-2AAB-457E-930F-2E278B653245}"/>
              </c:ext>
            </c:extLst>
          </c:dPt>
          <c:dPt>
            <c:idx val="4"/>
            <c:marker>
              <c:symbol val="none"/>
            </c:marker>
            <c:bubble3D val="0"/>
            <c:spPr>
              <a:ln w="76200" cap="rnd">
                <a:solidFill>
                  <a:schemeClr val="accent1"/>
                </a:solidFill>
                <a:round/>
              </a:ln>
              <a:effectLst/>
            </c:spPr>
            <c:extLst>
              <c:ext xmlns:c16="http://schemas.microsoft.com/office/drawing/2014/chart" uri="{C3380CC4-5D6E-409C-BE32-E72D297353CC}">
                <c16:uniqueId val="{00000009-2AAB-457E-930F-2E278B653245}"/>
              </c:ext>
            </c:extLst>
          </c:dPt>
          <c:dPt>
            <c:idx val="5"/>
            <c:marker>
              <c:symbol val="none"/>
            </c:marker>
            <c:bubble3D val="0"/>
            <c:spPr>
              <a:ln w="76200" cap="rnd">
                <a:solidFill>
                  <a:schemeClr val="accent1"/>
                </a:solidFill>
                <a:round/>
              </a:ln>
              <a:effectLst/>
            </c:spPr>
            <c:extLst>
              <c:ext xmlns:c16="http://schemas.microsoft.com/office/drawing/2014/chart" uri="{C3380CC4-5D6E-409C-BE32-E72D297353CC}">
                <c16:uniqueId val="{0000000B-2AAB-457E-930F-2E278B653245}"/>
              </c:ext>
            </c:extLst>
          </c:dPt>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Foglio1!$B$2:$B$7</c:f>
              <c:numCache>
                <c:formatCode>General</c:formatCode>
                <c:ptCount val="6"/>
                <c:pt idx="0">
                  <c:v>73</c:v>
                </c:pt>
                <c:pt idx="1">
                  <c:v>51</c:v>
                </c:pt>
                <c:pt idx="2">
                  <c:v>47</c:v>
                </c:pt>
                <c:pt idx="3">
                  <c:v>23</c:v>
                </c:pt>
                <c:pt idx="4">
                  <c:v>71</c:v>
                </c:pt>
                <c:pt idx="5">
                  <c:v>39</c:v>
                </c:pt>
              </c:numCache>
            </c:numRef>
          </c:val>
          <c:extLst>
            <c:ext xmlns:c16="http://schemas.microsoft.com/office/drawing/2014/chart" uri="{C3380CC4-5D6E-409C-BE32-E72D297353CC}">
              <c16:uniqueId val="{00000018-2AAB-457E-930F-2E278B653245}"/>
            </c:ext>
          </c:extLst>
        </c:ser>
        <c:ser>
          <c:idx val="1"/>
          <c:order val="1"/>
          <c:tx>
            <c:strRef>
              <c:f>Foglio1!$C$1</c:f>
              <c:strCache>
                <c:ptCount val="1"/>
                <c:pt idx="0">
                  <c:v>Area 1</c:v>
                </c:pt>
              </c:strCache>
            </c:strRef>
          </c:tx>
          <c:spPr>
            <a:ln w="57150" cap="rnd">
              <a:solidFill>
                <a:schemeClr val="accent2"/>
              </a:solidFill>
              <a:round/>
            </a:ln>
            <a:effectLst/>
          </c:spPr>
          <c:marker>
            <c:symbol val="none"/>
          </c:marker>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Foglio1!$C$2:$C$7</c:f>
              <c:numCache>
                <c:formatCode>General</c:formatCode>
                <c:ptCount val="6"/>
                <c:pt idx="0">
                  <c:v>90</c:v>
                </c:pt>
                <c:pt idx="1">
                  <c:v>55</c:v>
                </c:pt>
                <c:pt idx="2">
                  <c:v>73</c:v>
                </c:pt>
                <c:pt idx="3">
                  <c:v>48</c:v>
                </c:pt>
                <c:pt idx="4">
                  <c:v>89</c:v>
                </c:pt>
                <c:pt idx="5">
                  <c:v>58</c:v>
                </c:pt>
              </c:numCache>
            </c:numRef>
          </c:val>
          <c:extLst>
            <c:ext xmlns:c16="http://schemas.microsoft.com/office/drawing/2014/chart" uri="{C3380CC4-5D6E-409C-BE32-E72D297353CC}">
              <c16:uniqueId val="{00000019-2AAB-457E-930F-2E278B653245}"/>
            </c:ext>
          </c:extLst>
        </c:ser>
        <c:ser>
          <c:idx val="2"/>
          <c:order val="2"/>
          <c:tx>
            <c:strRef>
              <c:f>Foglio1!$D$1</c:f>
              <c:strCache>
                <c:ptCount val="1"/>
                <c:pt idx="0">
                  <c:v>Area 2</c:v>
                </c:pt>
              </c:strCache>
            </c:strRef>
          </c:tx>
          <c:spPr>
            <a:ln w="76200" cap="rnd">
              <a:solidFill>
                <a:schemeClr val="accent3"/>
              </a:solidFill>
              <a:round/>
            </a:ln>
            <a:effectLst/>
          </c:spPr>
          <c:marker>
            <c:symbol val="none"/>
          </c:marker>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Foglio1!$D$2:$D$7</c:f>
              <c:numCache>
                <c:formatCode>General</c:formatCode>
                <c:ptCount val="6"/>
                <c:pt idx="0">
                  <c:v>81</c:v>
                </c:pt>
                <c:pt idx="1">
                  <c:v>63</c:v>
                </c:pt>
                <c:pt idx="2">
                  <c:v>59</c:v>
                </c:pt>
                <c:pt idx="3">
                  <c:v>55</c:v>
                </c:pt>
                <c:pt idx="4">
                  <c:v>58</c:v>
                </c:pt>
                <c:pt idx="5">
                  <c:v>49</c:v>
                </c:pt>
              </c:numCache>
            </c:numRef>
          </c:val>
          <c:extLst>
            <c:ext xmlns:c16="http://schemas.microsoft.com/office/drawing/2014/chart" uri="{C3380CC4-5D6E-409C-BE32-E72D297353CC}">
              <c16:uniqueId val="{0000001A-2AAB-457E-930F-2E278B653245}"/>
            </c:ext>
          </c:extLst>
        </c:ser>
        <c:ser>
          <c:idx val="3"/>
          <c:order val="3"/>
          <c:tx>
            <c:strRef>
              <c:f>Foglio1!$E$1</c:f>
              <c:strCache>
                <c:ptCount val="1"/>
                <c:pt idx="0">
                  <c:v>Area 3</c:v>
                </c:pt>
              </c:strCache>
            </c:strRef>
          </c:tx>
          <c:spPr>
            <a:ln w="76200" cap="rnd">
              <a:solidFill>
                <a:schemeClr val="accent4"/>
              </a:solidFill>
              <a:round/>
            </a:ln>
            <a:effectLst/>
          </c:spPr>
          <c:marker>
            <c:symbol val="none"/>
          </c:marker>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Foglio1!$E$2:$E$7</c:f>
              <c:numCache>
                <c:formatCode>General</c:formatCode>
                <c:ptCount val="6"/>
                <c:pt idx="0">
                  <c:v>66</c:v>
                </c:pt>
                <c:pt idx="1">
                  <c:v>61</c:v>
                </c:pt>
                <c:pt idx="2">
                  <c:v>48</c:v>
                </c:pt>
                <c:pt idx="3">
                  <c:v>41</c:v>
                </c:pt>
                <c:pt idx="4">
                  <c:v>39</c:v>
                </c:pt>
                <c:pt idx="5">
                  <c:v>27</c:v>
                </c:pt>
              </c:numCache>
            </c:numRef>
          </c:val>
          <c:extLst>
            <c:ext xmlns:c16="http://schemas.microsoft.com/office/drawing/2014/chart" uri="{C3380CC4-5D6E-409C-BE32-E72D297353CC}">
              <c16:uniqueId val="{0000001B-2AAB-457E-930F-2E278B653245}"/>
            </c:ext>
          </c:extLst>
        </c:ser>
        <c:ser>
          <c:idx val="4"/>
          <c:order val="4"/>
          <c:tx>
            <c:strRef>
              <c:f>Foglio1!$F$1</c:f>
              <c:strCache>
                <c:ptCount val="1"/>
                <c:pt idx="0">
                  <c:v>Area 4</c:v>
                </c:pt>
              </c:strCache>
            </c:strRef>
          </c:tx>
          <c:spPr>
            <a:ln w="57150" cap="rnd">
              <a:solidFill>
                <a:schemeClr val="accent5"/>
              </a:solidFill>
              <a:round/>
            </a:ln>
            <a:effectLst/>
          </c:spPr>
          <c:marker>
            <c:symbol val="none"/>
          </c:marker>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Foglio1!$F$2:$F$7</c:f>
              <c:numCache>
                <c:formatCode>General</c:formatCode>
                <c:ptCount val="6"/>
                <c:pt idx="0">
                  <c:v>52</c:v>
                </c:pt>
                <c:pt idx="1">
                  <c:v>46</c:v>
                </c:pt>
                <c:pt idx="2">
                  <c:v>23</c:v>
                </c:pt>
                <c:pt idx="3">
                  <c:v>35</c:v>
                </c:pt>
                <c:pt idx="4">
                  <c:v>21</c:v>
                </c:pt>
                <c:pt idx="5">
                  <c:v>38</c:v>
                </c:pt>
              </c:numCache>
            </c:numRef>
          </c:val>
          <c:extLst>
            <c:ext xmlns:c16="http://schemas.microsoft.com/office/drawing/2014/chart" uri="{C3380CC4-5D6E-409C-BE32-E72D297353CC}">
              <c16:uniqueId val="{0000001C-2AAB-457E-930F-2E278B653245}"/>
            </c:ext>
          </c:extLst>
        </c:ser>
        <c:ser>
          <c:idx val="5"/>
          <c:order val="5"/>
          <c:tx>
            <c:strRef>
              <c:f>Foglio1!$G$1</c:f>
              <c:strCache>
                <c:ptCount val="1"/>
                <c:pt idx="0">
                  <c:v>Area 5</c:v>
                </c:pt>
              </c:strCache>
            </c:strRef>
          </c:tx>
          <c:spPr>
            <a:ln w="76200" cap="rnd">
              <a:solidFill>
                <a:schemeClr val="accent6"/>
              </a:solidFill>
              <a:round/>
            </a:ln>
            <a:effectLst/>
          </c:spPr>
          <c:marker>
            <c:symbol val="none"/>
          </c:marker>
          <c:cat>
            <c:strRef>
              <c:f>Foglio1!$A$2:$A$7</c:f>
              <c:strCache>
                <c:ptCount val="6"/>
                <c:pt idx="0">
                  <c:v>FATTORE NEGATIVO 1</c:v>
                </c:pt>
                <c:pt idx="1">
                  <c:v>FATTORE NEGATIVO 2</c:v>
                </c:pt>
                <c:pt idx="2">
                  <c:v>FATTORE NEGATIVO 3</c:v>
                </c:pt>
                <c:pt idx="3">
                  <c:v>FATTORE NEGATIVO 4</c:v>
                </c:pt>
                <c:pt idx="4">
                  <c:v>FATTORE NEGATIVO 5</c:v>
                </c:pt>
                <c:pt idx="5">
                  <c:v>FATTORE NEGATIVO 6</c:v>
                </c:pt>
              </c:strCache>
            </c:strRef>
          </c:cat>
          <c:val>
            <c:numRef>
              <c:f>Foglio1!$G$2:$G$7</c:f>
              <c:numCache>
                <c:formatCode>General</c:formatCode>
                <c:ptCount val="6"/>
                <c:pt idx="0">
                  <c:v>67</c:v>
                </c:pt>
                <c:pt idx="1">
                  <c:v>68</c:v>
                </c:pt>
                <c:pt idx="2">
                  <c:v>73</c:v>
                </c:pt>
                <c:pt idx="3">
                  <c:v>69</c:v>
                </c:pt>
                <c:pt idx="4">
                  <c:v>52</c:v>
                </c:pt>
                <c:pt idx="5">
                  <c:v>25</c:v>
                </c:pt>
              </c:numCache>
            </c:numRef>
          </c:val>
          <c:extLst>
            <c:ext xmlns:c16="http://schemas.microsoft.com/office/drawing/2014/chart" uri="{C3380CC4-5D6E-409C-BE32-E72D297353CC}">
              <c16:uniqueId val="{0000001D-2AAB-457E-930F-2E278B653245}"/>
            </c:ext>
          </c:extLst>
        </c:ser>
        <c:dLbls>
          <c:showLegendKey val="0"/>
          <c:showVal val="0"/>
          <c:showCatName val="0"/>
          <c:showSerName val="0"/>
          <c:showPercent val="0"/>
          <c:showBubbleSize val="0"/>
        </c:dLbls>
        <c:axId val="837761944"/>
        <c:axId val="837763256"/>
      </c:radarChart>
      <c:catAx>
        <c:axId val="837761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FF0000"/>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NET PROMOTER SCORE: QUANTI CONSIGLIEREBBERO BANCA XXX</a:t>
            </a:r>
          </a:p>
          <a:p>
            <a:pPr>
              <a:defRPr b="1"/>
            </a:pPr>
            <a:r>
              <a:rPr lang="it-IT" b="1" dirty="0"/>
              <a:t>% risposte</a:t>
            </a:r>
          </a:p>
        </c:rich>
      </c:tx>
      <c:layout>
        <c:manualLayout>
          <c:xMode val="edge"/>
          <c:yMode val="edge"/>
          <c:x val="0.24580917874396135"/>
          <c:y val="2.0786006985506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RISPOSTE</c:v>
                </c:pt>
              </c:strCache>
            </c:strRef>
          </c:tx>
          <c:spPr>
            <a:scene3d>
              <a:camera prst="orthographicFront"/>
              <a:lightRig rig="threePt" dir="t"/>
            </a:scene3d>
            <a:sp3d>
              <a:bevelT w="25400"/>
            </a:sp3d>
          </c:spPr>
          <c:invertIfNegative val="0"/>
          <c:dPt>
            <c:idx val="0"/>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1-76B4-498D-ADB8-2D4F62E6DE0B}"/>
              </c:ext>
            </c:extLst>
          </c:dPt>
          <c:dPt>
            <c:idx val="1"/>
            <c:invertIfNegative val="0"/>
            <c:bubble3D val="0"/>
            <c:spPr>
              <a:solidFill>
                <a:srgbClr val="00B0F0"/>
              </a:solidFill>
              <a:ln>
                <a:noFill/>
              </a:ln>
              <a:effectLst/>
              <a:scene3d>
                <a:camera prst="orthographicFront"/>
                <a:lightRig rig="threePt" dir="t"/>
              </a:scene3d>
              <a:sp3d>
                <a:bevelT w="25400"/>
              </a:sp3d>
            </c:spPr>
            <c:extLst>
              <c:ext xmlns:c16="http://schemas.microsoft.com/office/drawing/2014/chart" uri="{C3380CC4-5D6E-409C-BE32-E72D297353CC}">
                <c16:uniqueId val="{00000003-76B4-498D-ADB8-2D4F62E6DE0B}"/>
              </c:ext>
            </c:extLst>
          </c:dPt>
          <c:dPt>
            <c:idx val="2"/>
            <c:invertIfNegative val="0"/>
            <c:bubble3D val="0"/>
            <c:spPr>
              <a:solidFill>
                <a:srgbClr val="FFFF00"/>
              </a:solidFill>
              <a:ln>
                <a:noFill/>
              </a:ln>
              <a:effectLst/>
              <a:scene3d>
                <a:camera prst="orthographicFront"/>
                <a:lightRig rig="threePt" dir="t"/>
              </a:scene3d>
              <a:sp3d>
                <a:bevelT w="25400"/>
              </a:sp3d>
            </c:spPr>
            <c:extLst>
              <c:ext xmlns:c16="http://schemas.microsoft.com/office/drawing/2014/chart" uri="{C3380CC4-5D6E-409C-BE32-E72D297353CC}">
                <c16:uniqueId val="{00000005-76B4-498D-ADB8-2D4F62E6DE0B}"/>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76B4-498D-ADB8-2D4F62E6DE0B}"/>
              </c:ext>
            </c:extLst>
          </c:dPt>
          <c:dPt>
            <c:idx val="4"/>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9-76B4-498D-ADB8-2D4F62E6DE0B}"/>
              </c:ext>
            </c:extLst>
          </c:dPt>
          <c:dPt>
            <c:idx val="5"/>
            <c:invertIfNegative val="0"/>
            <c:bubble3D val="0"/>
            <c:spPr>
              <a:solidFill>
                <a:schemeClr val="bg1">
                  <a:lumMod val="5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B-76B4-498D-ADB8-2D4F62E6DE0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Sicuramente sì</c:v>
                </c:pt>
                <c:pt idx="1">
                  <c:v>Probabilmente sì</c:v>
                </c:pt>
                <c:pt idx="2">
                  <c:v>Forse</c:v>
                </c:pt>
                <c:pt idx="3">
                  <c:v>Probabil. no</c:v>
                </c:pt>
                <c:pt idx="4">
                  <c:v>Sicuramente no</c:v>
                </c:pt>
                <c:pt idx="5">
                  <c:v>Non saprei</c:v>
                </c:pt>
              </c:strCache>
            </c:strRef>
          </c:cat>
          <c:val>
            <c:numRef>
              <c:f>Foglio1!$B$2:$B$7</c:f>
              <c:numCache>
                <c:formatCode>General</c:formatCode>
                <c:ptCount val="6"/>
                <c:pt idx="0">
                  <c:v>14</c:v>
                </c:pt>
                <c:pt idx="1">
                  <c:v>21</c:v>
                </c:pt>
                <c:pt idx="2">
                  <c:v>11</c:v>
                </c:pt>
                <c:pt idx="3">
                  <c:v>34</c:v>
                </c:pt>
                <c:pt idx="4">
                  <c:v>15</c:v>
                </c:pt>
                <c:pt idx="5">
                  <c:v>5</c:v>
                </c:pt>
              </c:numCache>
            </c:numRef>
          </c:val>
          <c:extLst>
            <c:ext xmlns:c16="http://schemas.microsoft.com/office/drawing/2014/chart" uri="{C3380CC4-5D6E-409C-BE32-E72D297353CC}">
              <c16:uniqueId val="{0000000C-76B4-498D-ADB8-2D4F62E6DE0B}"/>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NET PROMOTER SCORE: QUANTI CONSIGLIEREBBERO BANCA XXX</a:t>
            </a:r>
          </a:p>
          <a:p>
            <a:pPr>
              <a:defRPr b="1"/>
            </a:pPr>
            <a:r>
              <a:rPr lang="it-IT" b="1" dirty="0"/>
              <a:t>% risposte</a:t>
            </a:r>
          </a:p>
        </c:rich>
      </c:tx>
      <c:layout>
        <c:manualLayout>
          <c:xMode val="edge"/>
          <c:yMode val="edge"/>
          <c:x val="0.24580917874396135"/>
          <c:y val="2.0786006985506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1"/>
        <c:ser>
          <c:idx val="0"/>
          <c:order val="0"/>
          <c:tx>
            <c:strRef>
              <c:f>Foglio1!$B$1</c:f>
              <c:strCache>
                <c:ptCount val="1"/>
                <c:pt idx="0">
                  <c:v>RISPOSTE</c:v>
                </c:pt>
              </c:strCache>
            </c:strRef>
          </c:tx>
          <c:spPr>
            <a:solidFill>
              <a:srgbClr val="00FF00"/>
            </a:solidFill>
            <a:scene3d>
              <a:camera prst="orthographicFront"/>
              <a:lightRig rig="threePt" dir="t"/>
            </a:scene3d>
            <a:sp3d>
              <a:bevelT w="25400"/>
            </a:sp3d>
          </c:spPr>
          <c:invertIfNegative val="0"/>
          <c:dPt>
            <c:idx val="0"/>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1-76B4-498D-ADB8-2D4F62E6DE0B}"/>
              </c:ext>
            </c:extLst>
          </c:dPt>
          <c:dPt>
            <c:idx val="1"/>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3-76B4-498D-ADB8-2D4F62E6DE0B}"/>
              </c:ext>
            </c:extLst>
          </c:dPt>
          <c:dPt>
            <c:idx val="2"/>
            <c:invertIfNegative val="0"/>
            <c:bubble3D val="0"/>
            <c:spPr>
              <a:solidFill>
                <a:srgbClr val="FFFF00"/>
              </a:solidFill>
              <a:ln>
                <a:noFill/>
              </a:ln>
              <a:effectLst/>
              <a:scene3d>
                <a:camera prst="orthographicFront"/>
                <a:lightRig rig="threePt" dir="t"/>
              </a:scene3d>
              <a:sp3d>
                <a:bevelT w="25400"/>
              </a:sp3d>
            </c:spPr>
            <c:extLst>
              <c:ext xmlns:c16="http://schemas.microsoft.com/office/drawing/2014/chart" uri="{C3380CC4-5D6E-409C-BE32-E72D297353CC}">
                <c16:uniqueId val="{00000005-76B4-498D-ADB8-2D4F62E6DE0B}"/>
              </c:ext>
            </c:extLst>
          </c:dPt>
          <c:dPt>
            <c:idx val="3"/>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7-76B4-498D-ADB8-2D4F62E6DE0B}"/>
              </c:ext>
            </c:extLst>
          </c:dPt>
          <c:dPt>
            <c:idx val="4"/>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9-76B4-498D-ADB8-2D4F62E6DE0B}"/>
              </c:ext>
            </c:extLst>
          </c:dPt>
          <c:dPt>
            <c:idx val="5"/>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B-76B4-498D-ADB8-2D4F62E6DE0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Foglio1!$A$2:$A$5</c:f>
              <c:strCache>
                <c:ptCount val="4"/>
                <c:pt idx="0">
                  <c:v>DELTA</c:v>
                </c:pt>
                <c:pt idx="1">
                  <c:v>Detrattori</c:v>
                </c:pt>
                <c:pt idx="2">
                  <c:v>Neutri</c:v>
                </c:pt>
                <c:pt idx="3">
                  <c:v>Promotori</c:v>
                </c:pt>
              </c:strCache>
            </c:strRef>
          </c:cat>
          <c:val>
            <c:numRef>
              <c:f>Foglio1!$B$2:$B$5</c:f>
              <c:numCache>
                <c:formatCode>General</c:formatCode>
                <c:ptCount val="4"/>
                <c:pt idx="0">
                  <c:v>-14</c:v>
                </c:pt>
                <c:pt idx="1">
                  <c:v>-49</c:v>
                </c:pt>
                <c:pt idx="2">
                  <c:v>16</c:v>
                </c:pt>
                <c:pt idx="3">
                  <c:v>35</c:v>
                </c:pt>
              </c:numCache>
            </c:numRef>
          </c:val>
          <c:extLst>
            <c:ext xmlns:c16="http://schemas.microsoft.com/office/drawing/2014/chart" uri="{C3380CC4-5D6E-409C-BE32-E72D297353CC}">
              <c16:uniqueId val="{0000000C-76B4-498D-ADB8-2D4F62E6DE0B}"/>
            </c:ext>
          </c:extLst>
        </c:ser>
        <c:dLbls>
          <c:showLegendKey val="0"/>
          <c:showVal val="0"/>
          <c:showCatName val="0"/>
          <c:showSerName val="0"/>
          <c:showPercent val="0"/>
          <c:showBubbleSize val="0"/>
        </c:dLbls>
        <c:gapWidth val="50"/>
        <c:axId val="837761944"/>
        <c:axId val="837763256"/>
      </c:barChart>
      <c:catAx>
        <c:axId val="83776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Foglio1!$B$1</c:f>
              <c:strCache>
                <c:ptCount val="1"/>
                <c:pt idx="0">
                  <c:v>RISPOSTE</c:v>
                </c:pt>
              </c:strCache>
            </c:strRef>
          </c:tx>
          <c:spPr>
            <a:ln w="76200"/>
          </c:spPr>
          <c:marker>
            <c:symbol val="none"/>
          </c:marker>
          <c:dPt>
            <c:idx val="0"/>
            <c:marker>
              <c:symbol val="none"/>
            </c:marker>
            <c:bubble3D val="0"/>
            <c:spPr>
              <a:ln w="76200" cap="rnd">
                <a:solidFill>
                  <a:schemeClr val="accent1"/>
                </a:solidFill>
                <a:round/>
              </a:ln>
              <a:effectLst/>
            </c:spPr>
            <c:extLst>
              <c:ext xmlns:c16="http://schemas.microsoft.com/office/drawing/2014/chart" uri="{C3380CC4-5D6E-409C-BE32-E72D297353CC}">
                <c16:uniqueId val="{00000001-76B4-498D-ADB8-2D4F62E6DE0B}"/>
              </c:ext>
            </c:extLst>
          </c:dPt>
          <c:dPt>
            <c:idx val="1"/>
            <c:marker>
              <c:symbol val="none"/>
            </c:marker>
            <c:bubble3D val="0"/>
            <c:spPr>
              <a:ln w="76200" cap="rnd">
                <a:solidFill>
                  <a:schemeClr val="accent2"/>
                </a:solidFill>
                <a:round/>
              </a:ln>
              <a:effectLst/>
            </c:spPr>
            <c:extLst>
              <c:ext xmlns:c16="http://schemas.microsoft.com/office/drawing/2014/chart" uri="{C3380CC4-5D6E-409C-BE32-E72D297353CC}">
                <c16:uniqueId val="{00000003-76B4-498D-ADB8-2D4F62E6DE0B}"/>
              </c:ext>
            </c:extLst>
          </c:dPt>
          <c:dPt>
            <c:idx val="2"/>
            <c:marker>
              <c:symbol val="none"/>
            </c:marker>
            <c:bubble3D val="0"/>
            <c:spPr>
              <a:ln w="76200" cap="rnd">
                <a:solidFill>
                  <a:schemeClr val="accent3"/>
                </a:solidFill>
                <a:round/>
              </a:ln>
              <a:effectLst/>
            </c:spPr>
            <c:extLst>
              <c:ext xmlns:c16="http://schemas.microsoft.com/office/drawing/2014/chart" uri="{C3380CC4-5D6E-409C-BE32-E72D297353CC}">
                <c16:uniqueId val="{00000005-76B4-498D-ADB8-2D4F62E6DE0B}"/>
              </c:ext>
            </c:extLst>
          </c:dPt>
          <c:dPt>
            <c:idx val="3"/>
            <c:marker>
              <c:symbol val="none"/>
            </c:marker>
            <c:bubble3D val="0"/>
            <c:spPr>
              <a:ln w="76200" cap="rnd">
                <a:solidFill>
                  <a:schemeClr val="accent4"/>
                </a:solidFill>
                <a:round/>
              </a:ln>
              <a:effectLst/>
            </c:spPr>
            <c:extLst>
              <c:ext xmlns:c16="http://schemas.microsoft.com/office/drawing/2014/chart" uri="{C3380CC4-5D6E-409C-BE32-E72D297353CC}">
                <c16:uniqueId val="{00000007-76B4-498D-ADB8-2D4F62E6DE0B}"/>
              </c:ext>
            </c:extLst>
          </c:dPt>
          <c:dPt>
            <c:idx val="4"/>
            <c:marker>
              <c:symbol val="none"/>
            </c:marker>
            <c:bubble3D val="0"/>
            <c:spPr>
              <a:ln w="76200" cap="rnd">
                <a:solidFill>
                  <a:schemeClr val="accent5"/>
                </a:solidFill>
                <a:round/>
              </a:ln>
              <a:effectLst/>
            </c:spPr>
            <c:extLst>
              <c:ext xmlns:c16="http://schemas.microsoft.com/office/drawing/2014/chart" uri="{C3380CC4-5D6E-409C-BE32-E72D297353CC}">
                <c16:uniqueId val="{00000009-76B4-498D-ADB8-2D4F62E6DE0B}"/>
              </c:ext>
            </c:extLst>
          </c:dPt>
          <c:dPt>
            <c:idx val="5"/>
            <c:marker>
              <c:symbol val="none"/>
            </c:marker>
            <c:bubble3D val="0"/>
            <c:spPr>
              <a:ln w="76200" cap="rnd">
                <a:solidFill>
                  <a:schemeClr val="accent6"/>
                </a:solidFill>
                <a:round/>
              </a:ln>
              <a:effectLst/>
            </c:spPr>
            <c:extLst>
              <c:ext xmlns:c16="http://schemas.microsoft.com/office/drawing/2014/chart" uri="{C3380CC4-5D6E-409C-BE32-E72D297353CC}">
                <c16:uniqueId val="{0000000B-76B4-498D-ADB8-2D4F62E6DE0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numRef>
              <c:f>Foglio1!$A$2:$A$7</c:f>
              <c:numCache>
                <c:formatCode>General</c:formatCode>
                <c:ptCount val="6"/>
                <c:pt idx="0">
                  <c:v>2008</c:v>
                </c:pt>
                <c:pt idx="1">
                  <c:v>2009</c:v>
                </c:pt>
                <c:pt idx="2">
                  <c:v>2010</c:v>
                </c:pt>
                <c:pt idx="3">
                  <c:v>2011</c:v>
                </c:pt>
                <c:pt idx="4">
                  <c:v>2012</c:v>
                </c:pt>
                <c:pt idx="5">
                  <c:v>2013</c:v>
                </c:pt>
              </c:numCache>
            </c:numRef>
          </c:cat>
          <c:val>
            <c:numRef>
              <c:f>Foglio1!$B$2:$B$7</c:f>
              <c:numCache>
                <c:formatCode>General</c:formatCode>
                <c:ptCount val="6"/>
                <c:pt idx="0">
                  <c:v>19</c:v>
                </c:pt>
                <c:pt idx="1">
                  <c:v>31</c:v>
                </c:pt>
                <c:pt idx="2">
                  <c:v>41</c:v>
                </c:pt>
                <c:pt idx="3">
                  <c:v>56</c:v>
                </c:pt>
                <c:pt idx="4">
                  <c:v>62</c:v>
                </c:pt>
                <c:pt idx="5">
                  <c:v>69</c:v>
                </c:pt>
              </c:numCache>
            </c:numRef>
          </c:val>
          <c:smooth val="0"/>
          <c:extLst>
            <c:ext xmlns:c16="http://schemas.microsoft.com/office/drawing/2014/chart" uri="{C3380CC4-5D6E-409C-BE32-E72D297353CC}">
              <c16:uniqueId val="{0000000C-76B4-498D-ADB8-2D4F62E6DE0B}"/>
            </c:ext>
          </c:extLst>
        </c:ser>
        <c:dLbls>
          <c:showLegendKey val="0"/>
          <c:showVal val="0"/>
          <c:showCatName val="0"/>
          <c:showSerName val="0"/>
          <c:showPercent val="0"/>
          <c:showBubbleSize val="0"/>
        </c:dLbls>
        <c:smooth val="0"/>
        <c:axId val="837761944"/>
        <c:axId val="837763256"/>
      </c:line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1600" b="1"/>
              <a:t>POSIZIONE DI CITAZIONE SPONTANEA DELLA BANCA XXX</a:t>
            </a:r>
          </a:p>
          <a:p>
            <a:pPr>
              <a:defRPr sz="1600" b="1"/>
            </a:pPr>
            <a:r>
              <a:rPr lang="it-IT" sz="1600" b="1"/>
              <a:t>Quanti clienti della Banca XXX l’hanno citata spontaneamente al primo posto (%)</a:t>
            </a: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ORDINE DI CITAZIONE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55D1-4DC4-906A-00F54F10B792}"/>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55D1-4DC4-906A-00F54F10B792}"/>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55D1-4DC4-906A-00F54F10B792}"/>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55D1-4DC4-906A-00F54F10B792}"/>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55D1-4DC4-906A-00F54F10B792}"/>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Citata al 1° posto</c:v>
                </c:pt>
                <c:pt idx="1">
                  <c:v>Citata al 2° posto</c:v>
                </c:pt>
                <c:pt idx="2">
                  <c:v>Citata al 3° posto</c:v>
                </c:pt>
                <c:pt idx="3">
                  <c:v>Citata al 4° posto</c:v>
                </c:pt>
                <c:pt idx="4">
                  <c:v>Citata al 5° posto</c:v>
                </c:pt>
                <c:pt idx="5">
                  <c:v>Non citata</c:v>
                </c:pt>
              </c:strCache>
            </c:strRef>
          </c:cat>
          <c:val>
            <c:numRef>
              <c:f>Foglio1!$B$2:$B$7</c:f>
              <c:numCache>
                <c:formatCode>General</c:formatCode>
                <c:ptCount val="6"/>
                <c:pt idx="0">
                  <c:v>53</c:v>
                </c:pt>
                <c:pt idx="1">
                  <c:v>21</c:v>
                </c:pt>
                <c:pt idx="2">
                  <c:v>12</c:v>
                </c:pt>
                <c:pt idx="3">
                  <c:v>7</c:v>
                </c:pt>
                <c:pt idx="4">
                  <c:v>4</c:v>
                </c:pt>
                <c:pt idx="5">
                  <c:v>3</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dirty="0"/>
              <a:t>TOP</a:t>
            </a:r>
            <a:r>
              <a:rPr lang="it-IT" b="1" baseline="0" dirty="0"/>
              <a:t>-OF-MIND DELLA BANCA XXX</a:t>
            </a:r>
          </a:p>
          <a:p>
            <a:pPr>
              <a:defRPr b="1"/>
            </a:pPr>
            <a:r>
              <a:rPr lang="it-IT" b="1" baseline="0" dirty="0"/>
              <a:t>Quanti clienti della Banca XXX l’hanno citata spontaneamente al primo posto (%)</a:t>
            </a:r>
            <a:endParaRPr lang="it-IT" b="1" dirty="0"/>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45EA-4AB5-A950-E3A8464E98E5}"/>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5EA-4AB5-A950-E3A8464E98E5}"/>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5EA-4AB5-A950-E3A8464E98E5}"/>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5EA-4AB5-A950-E3A8464E98E5}"/>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45EA-4AB5-A950-E3A8464E98E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53</c:v>
                </c:pt>
                <c:pt idx="1">
                  <c:v>78</c:v>
                </c:pt>
                <c:pt idx="2">
                  <c:v>59</c:v>
                </c:pt>
                <c:pt idx="3">
                  <c:v>41</c:v>
                </c:pt>
                <c:pt idx="4">
                  <c:v>24</c:v>
                </c:pt>
                <c:pt idx="5">
                  <c:v>19</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IMMAGINE SPONTANEA INDIRETTA DELLA BANCA XXX: ATTRIBUTO-INSEGNA</a:t>
            </a:r>
          </a:p>
          <a:p>
            <a:pPr>
              <a:defRPr b="1"/>
            </a:pPr>
            <a:r>
              <a:rPr lang="it-IT" sz="1500" b="1" baseline="0" dirty="0">
                <a:latin typeface="Arial" panose="020B0604020202020204" pitchFamily="34" charset="0"/>
                <a:cs typeface="Arial" panose="020B0604020202020204" pitchFamily="34" charset="0"/>
              </a:rPr>
              <a:t>Quanti non clienti della Banca XXX l’hanno associata spontaneamente all’attributo proposto (%)</a:t>
            </a:r>
            <a:endParaRPr lang="it-IT" sz="1500" b="1" dirty="0">
              <a:latin typeface="Arial" panose="020B0604020202020204" pitchFamily="34" charset="0"/>
              <a:cs typeface="Arial" panose="020B0604020202020204" pitchFamily="34" charset="0"/>
            </a:endParaRP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1-4706-4CE4-92BB-4330269AE18F}"/>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4706-4CE4-92BB-4330269AE18F}"/>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706-4CE4-92BB-4330269AE18F}"/>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706-4CE4-92BB-4330269AE18F}"/>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706-4CE4-92BB-4330269AE18F}"/>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4706-4CE4-92BB-4330269AE18F}"/>
              </c:ext>
            </c:extLst>
          </c:dPt>
          <c:dPt>
            <c:idx val="6"/>
            <c:invertIfNegative val="0"/>
            <c:bubble3D val="0"/>
            <c:spPr>
              <a:solidFill>
                <a:schemeClr val="accent1">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D-4706-4CE4-92BB-4330269AE18F}"/>
              </c:ext>
            </c:extLst>
          </c:dPt>
          <c:dPt>
            <c:idx val="7"/>
            <c:invertIfNegative val="0"/>
            <c:bubble3D val="0"/>
            <c:spPr>
              <a:solidFill>
                <a:schemeClr val="accent2">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F-4706-4CE4-92BB-4330269AE18F}"/>
              </c:ext>
            </c:extLst>
          </c:dPt>
          <c:dPt>
            <c:idx val="8"/>
            <c:invertIfNegative val="0"/>
            <c:bubble3D val="0"/>
            <c:spPr>
              <a:solidFill>
                <a:schemeClr val="accent3">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1-4706-4CE4-92BB-4330269AE18F}"/>
              </c:ext>
            </c:extLst>
          </c:dPt>
          <c:dPt>
            <c:idx val="9"/>
            <c:invertIfNegative val="0"/>
            <c:bubble3D val="0"/>
            <c:spPr>
              <a:solidFill>
                <a:schemeClr val="accent4">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3-4706-4CE4-92BB-4330269AE18F}"/>
              </c:ext>
            </c:extLst>
          </c:dPt>
          <c:dPt>
            <c:idx val="10"/>
            <c:invertIfNegative val="0"/>
            <c:bubble3D val="0"/>
            <c:spPr>
              <a:solidFill>
                <a:schemeClr val="accent5">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5-4706-4CE4-92BB-4330269AE18F}"/>
              </c:ext>
            </c:extLst>
          </c:dPt>
          <c:dPt>
            <c:idx val="11"/>
            <c:invertIfNegative val="0"/>
            <c:bubble3D val="0"/>
            <c:spPr>
              <a:solidFill>
                <a:schemeClr val="accent6">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7-4706-4CE4-92BB-4330269AE18F}"/>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Foglio1!$A$2:$A$13</c:f>
              <c:strCache>
                <c:ptCount val="12"/>
                <c:pt idx="0">
                  <c:v>Più vicina a casa/lavoro</c:v>
                </c:pt>
                <c:pt idx="1">
                  <c:v>Con le condizioni migliori</c:v>
                </c:pt>
                <c:pt idx="2">
                  <c:v>Col personale più cortese</c:v>
                </c:pt>
                <c:pt idx="3">
                  <c:v>Più moderna</c:v>
                </c:pt>
                <c:pt idx="4">
                  <c:v>Al passo con la tecnologia</c:v>
                </c:pt>
                <c:pt idx="5">
                  <c:v>Adatta ai giovani</c:v>
                </c:pt>
                <c:pt idx="6">
                  <c:v>Più solida</c:v>
                </c:pt>
                <c:pt idx="7">
                  <c:v>Di cui ci si può fidare</c:v>
                </c:pt>
                <c:pt idx="8">
                  <c:v>In sintonia con il territorio</c:v>
                </c:pt>
                <c:pt idx="9">
                  <c:v>Più adatta a persone come lei</c:v>
                </c:pt>
                <c:pt idx="10">
                  <c:v>Adatta ai pensionati</c:v>
                </c:pt>
                <c:pt idx="11">
                  <c:v>Adatta ai piccoli imprenditori</c:v>
                </c:pt>
              </c:strCache>
            </c:strRef>
          </c:cat>
          <c:val>
            <c:numRef>
              <c:f>Foglio1!$B$2:$B$13</c:f>
              <c:numCache>
                <c:formatCode>General</c:formatCode>
                <c:ptCount val="12"/>
                <c:pt idx="0">
                  <c:v>57</c:v>
                </c:pt>
                <c:pt idx="1">
                  <c:v>12</c:v>
                </c:pt>
                <c:pt idx="2">
                  <c:v>23</c:v>
                </c:pt>
                <c:pt idx="3">
                  <c:v>31</c:v>
                </c:pt>
                <c:pt idx="4">
                  <c:v>9</c:v>
                </c:pt>
                <c:pt idx="5">
                  <c:v>13</c:v>
                </c:pt>
                <c:pt idx="6">
                  <c:v>16</c:v>
                </c:pt>
                <c:pt idx="7">
                  <c:v>19</c:v>
                </c:pt>
                <c:pt idx="8">
                  <c:v>28</c:v>
                </c:pt>
                <c:pt idx="9">
                  <c:v>35</c:v>
                </c:pt>
                <c:pt idx="10">
                  <c:v>67</c:v>
                </c:pt>
                <c:pt idx="11">
                  <c:v>26</c:v>
                </c:pt>
              </c:numCache>
            </c:numRef>
          </c:val>
          <c:extLst>
            <c:ext xmlns:c16="http://schemas.microsoft.com/office/drawing/2014/chart" uri="{C3380CC4-5D6E-409C-BE32-E72D297353CC}">
              <c16:uniqueId val="{00000018-4706-4CE4-92BB-4330269AE18F}"/>
            </c:ext>
          </c:extLst>
        </c:ser>
        <c:dLbls>
          <c:showLegendKey val="0"/>
          <c:showVal val="0"/>
          <c:showCatName val="0"/>
          <c:showSerName val="0"/>
          <c:showPercent val="0"/>
          <c:showBubbleSize val="0"/>
        </c:dLbls>
        <c:gapWidth val="100"/>
        <c:axId val="837761944"/>
        <c:axId val="837763256"/>
      </c:barChart>
      <c:catAx>
        <c:axId val="83776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dirty="0"/>
              <a:t>TOP</a:t>
            </a:r>
            <a:r>
              <a:rPr lang="it-IT" b="1" baseline="0" dirty="0"/>
              <a:t>-OF-MIND DELLA BANCA XXX COME BANCA ALTERNATIVA</a:t>
            </a:r>
          </a:p>
          <a:p>
            <a:pPr>
              <a:defRPr b="1"/>
            </a:pPr>
            <a:r>
              <a:rPr lang="it-IT" b="1" baseline="0" dirty="0"/>
              <a:t>Quanti non clienti della Banca XXX l’hanno citata spontaneamente al primo posto nell’elenco delle tre possibili banche alternative (%)</a:t>
            </a:r>
            <a:endParaRPr lang="it-IT" b="1" dirty="0"/>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FF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3-45EA-4AB5-A950-E3A8464E98E5}"/>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5EA-4AB5-A950-E3A8464E98E5}"/>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5EA-4AB5-A950-E3A8464E98E5}"/>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5EA-4AB5-A950-E3A8464E98E5}"/>
              </c:ext>
            </c:extLst>
          </c:dPt>
          <c:dPt>
            <c:idx val="5"/>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B-45EA-4AB5-A950-E3A8464E98E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13</c:v>
                </c:pt>
                <c:pt idx="1">
                  <c:v>19</c:v>
                </c:pt>
                <c:pt idx="2">
                  <c:v>10</c:v>
                </c:pt>
                <c:pt idx="3">
                  <c:v>7</c:v>
                </c:pt>
                <c:pt idx="4">
                  <c:v>5</c:v>
                </c:pt>
                <c:pt idx="5">
                  <c:v>3</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dirty="0"/>
              <a:t> INCLUSIONE DI BANCA XXX NELLE TRE BANCHE</a:t>
            </a:r>
            <a:r>
              <a:rPr lang="it-IT" b="1" baseline="0" dirty="0"/>
              <a:t> SLEZIONATE SU 10 PROPOSTE (%)</a:t>
            </a:r>
          </a:p>
        </c:rich>
      </c:tx>
      <c:layout>
        <c:manualLayout>
          <c:xMode val="edge"/>
          <c:yMode val="edge"/>
          <c:x val="0.14919082125603864"/>
          <c:y val="3.538840895897242E-4"/>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FF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rgbClr val="00FF00"/>
              </a:solidFill>
              <a:ln>
                <a:noFill/>
              </a:ln>
              <a:effectLst/>
              <a:scene3d>
                <a:camera prst="orthographicFront"/>
                <a:lightRig rig="threePt" dir="t"/>
              </a:scene3d>
              <a:sp3d>
                <a:bevelT w="25400"/>
              </a:sp3d>
            </c:spPr>
            <c:extLst>
              <c:ext xmlns:c16="http://schemas.microsoft.com/office/drawing/2014/chart" uri="{C3380CC4-5D6E-409C-BE32-E72D297353CC}">
                <c16:uniqueId val="{00000003-45EA-4AB5-A950-E3A8464E98E5}"/>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5EA-4AB5-A950-E3A8464E98E5}"/>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5EA-4AB5-A950-E3A8464E98E5}"/>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5EA-4AB5-A950-E3A8464E98E5}"/>
              </c:ext>
            </c:extLst>
          </c:dPt>
          <c:dPt>
            <c:idx val="5"/>
            <c:invertIfNegative val="0"/>
            <c:bubble3D val="0"/>
            <c:spPr>
              <a:solidFill>
                <a:srgbClr val="FF0066"/>
              </a:solidFill>
              <a:ln>
                <a:noFill/>
              </a:ln>
              <a:effectLst/>
              <a:scene3d>
                <a:camera prst="orthographicFront"/>
                <a:lightRig rig="threePt" dir="t"/>
              </a:scene3d>
              <a:sp3d>
                <a:bevelT w="25400"/>
              </a:sp3d>
            </c:spPr>
            <c:extLst>
              <c:ext xmlns:c16="http://schemas.microsoft.com/office/drawing/2014/chart" uri="{C3380CC4-5D6E-409C-BE32-E72D297353CC}">
                <c16:uniqueId val="{0000000B-45EA-4AB5-A950-E3A8464E98E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7.4</c:v>
                </c:pt>
                <c:pt idx="1">
                  <c:v>11.8</c:v>
                </c:pt>
                <c:pt idx="2">
                  <c:v>5.7</c:v>
                </c:pt>
                <c:pt idx="3">
                  <c:v>4.3</c:v>
                </c:pt>
                <c:pt idx="4">
                  <c:v>3.6</c:v>
                </c:pt>
                <c:pt idx="5">
                  <c:v>2.7</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1400" b="1" dirty="0">
                <a:latin typeface="Arial" panose="020B0604020202020204" pitchFamily="34" charset="0"/>
                <a:cs typeface="Arial" panose="020B0604020202020204" pitchFamily="34" charset="0"/>
              </a:rPr>
              <a:t>PREFERENZA</a:t>
            </a:r>
            <a:r>
              <a:rPr lang="it-IT" sz="1400" b="1" baseline="0" dirty="0">
                <a:latin typeface="Arial" panose="020B0604020202020204" pitchFamily="34" charset="0"/>
                <a:cs typeface="Arial" panose="020B0604020202020204" pitchFamily="34" charset="0"/>
              </a:rPr>
              <a:t> PER POSSIBILI PACCHETTI COMMERCIALI OFFERTI DA BANCA ALTERNATIVA (%)</a:t>
            </a:r>
          </a:p>
        </c:rich>
      </c:tx>
      <c:layout>
        <c:manualLayout>
          <c:xMode val="edge"/>
          <c:yMode val="edge"/>
          <c:x val="0.17576086956521741"/>
          <c:y val="1.167460937369424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Pacchetto A</c:v>
                </c:pt>
              </c:strCache>
            </c:strRef>
          </c:tx>
          <c:spPr>
            <a:solidFill>
              <a:srgbClr val="0070C0"/>
            </a:solidFill>
            <a:ln>
              <a:noFill/>
            </a:ln>
            <a:effectLst/>
            <a:scene3d>
              <a:camera prst="orthographicFront"/>
              <a:lightRig rig="threePt" dir="t"/>
            </a:scene3d>
            <a:sp3d>
              <a:bevelT w="25400"/>
            </a:sp3d>
          </c:spPr>
          <c:invertIfNegative val="0"/>
          <c:dPt>
            <c:idx val="0"/>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3-45EA-4AB5-A950-E3A8464E98E5}"/>
              </c:ext>
            </c:extLst>
          </c:dPt>
          <c:dPt>
            <c:idx val="2"/>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5-45EA-4AB5-A950-E3A8464E98E5}"/>
              </c:ext>
            </c:extLst>
          </c:dPt>
          <c:dPt>
            <c:idx val="3"/>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7-45EA-4AB5-A950-E3A8464E98E5}"/>
              </c:ext>
            </c:extLst>
          </c:dPt>
          <c:dPt>
            <c:idx val="4"/>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9-45EA-4AB5-A950-E3A8464E98E5}"/>
              </c:ext>
            </c:extLst>
          </c:dPt>
          <c:dPt>
            <c:idx val="5"/>
            <c:invertIfNegative val="0"/>
            <c:bubble3D val="0"/>
            <c:spPr>
              <a:solidFill>
                <a:srgbClr val="0070C0"/>
              </a:solidFill>
              <a:ln>
                <a:noFill/>
              </a:ln>
              <a:effectLst/>
              <a:scene3d>
                <a:camera prst="orthographicFront"/>
                <a:lightRig rig="threePt" dir="t"/>
              </a:scene3d>
              <a:sp3d>
                <a:bevelT w="25400"/>
              </a:sp3d>
            </c:spPr>
            <c:extLst>
              <c:ext xmlns:c16="http://schemas.microsoft.com/office/drawing/2014/chart" uri="{C3380CC4-5D6E-409C-BE32-E72D297353CC}">
                <c16:uniqueId val="{0000000B-45EA-4AB5-A950-E3A8464E98E5}"/>
              </c:ext>
            </c:extLst>
          </c:dPt>
          <c:cat>
            <c:strRef>
              <c:f>Foglio1!$A$2:$A$7</c:f>
              <c:strCache>
                <c:ptCount val="6"/>
                <c:pt idx="0">
                  <c:v>TOT. CAMPIONE</c:v>
                </c:pt>
                <c:pt idx="1">
                  <c:v>Area 1</c:v>
                </c:pt>
                <c:pt idx="2">
                  <c:v>Area 2</c:v>
                </c:pt>
                <c:pt idx="3">
                  <c:v>Area 3</c:v>
                </c:pt>
                <c:pt idx="4">
                  <c:v>Area 4</c:v>
                </c:pt>
                <c:pt idx="5">
                  <c:v>Area 5</c:v>
                </c:pt>
              </c:strCache>
            </c:strRef>
          </c:cat>
          <c:val>
            <c:numRef>
              <c:f>Foglio1!$B$2:$B$7</c:f>
              <c:numCache>
                <c:formatCode>General</c:formatCode>
                <c:ptCount val="6"/>
                <c:pt idx="0">
                  <c:v>24</c:v>
                </c:pt>
                <c:pt idx="1">
                  <c:v>31</c:v>
                </c:pt>
                <c:pt idx="2">
                  <c:v>27</c:v>
                </c:pt>
                <c:pt idx="3">
                  <c:v>33</c:v>
                </c:pt>
                <c:pt idx="4">
                  <c:v>29</c:v>
                </c:pt>
                <c:pt idx="5">
                  <c:v>26</c:v>
                </c:pt>
              </c:numCache>
            </c:numRef>
          </c:val>
          <c:shape val="cylinder"/>
          <c:extLst>
            <c:ext xmlns:c16="http://schemas.microsoft.com/office/drawing/2014/chart" uri="{C3380CC4-5D6E-409C-BE32-E72D297353CC}">
              <c16:uniqueId val="{00000000-2F44-4371-97C6-7FF88B227BF0}"/>
            </c:ext>
          </c:extLst>
        </c:ser>
        <c:ser>
          <c:idx val="1"/>
          <c:order val="1"/>
          <c:tx>
            <c:strRef>
              <c:f>Foglio1!$C$1</c:f>
              <c:strCache>
                <c:ptCount val="1"/>
                <c:pt idx="0">
                  <c:v>Pacchetto B</c:v>
                </c:pt>
              </c:strCache>
            </c:strRef>
          </c:tx>
          <c:spPr>
            <a:solidFill>
              <a:srgbClr val="00FF00"/>
            </a:solidFill>
            <a:ln>
              <a:noFill/>
            </a:ln>
            <a:effectLst/>
            <a:sp3d/>
          </c:spPr>
          <c:invertIfNegative val="0"/>
          <c:cat>
            <c:strRef>
              <c:f>Foglio1!$A$2:$A$7</c:f>
              <c:strCache>
                <c:ptCount val="6"/>
                <c:pt idx="0">
                  <c:v>TOT. CAMPIONE</c:v>
                </c:pt>
                <c:pt idx="1">
                  <c:v>Area 1</c:v>
                </c:pt>
                <c:pt idx="2">
                  <c:v>Area 2</c:v>
                </c:pt>
                <c:pt idx="3">
                  <c:v>Area 3</c:v>
                </c:pt>
                <c:pt idx="4">
                  <c:v>Area 4</c:v>
                </c:pt>
                <c:pt idx="5">
                  <c:v>Area 5</c:v>
                </c:pt>
              </c:strCache>
            </c:strRef>
          </c:cat>
          <c:val>
            <c:numRef>
              <c:f>Foglio1!$C$2:$C$7</c:f>
              <c:numCache>
                <c:formatCode>General</c:formatCode>
                <c:ptCount val="6"/>
                <c:pt idx="0">
                  <c:v>57</c:v>
                </c:pt>
                <c:pt idx="1">
                  <c:v>44</c:v>
                </c:pt>
                <c:pt idx="2">
                  <c:v>49</c:v>
                </c:pt>
                <c:pt idx="3">
                  <c:v>45</c:v>
                </c:pt>
                <c:pt idx="4">
                  <c:v>52</c:v>
                </c:pt>
                <c:pt idx="5">
                  <c:v>61</c:v>
                </c:pt>
              </c:numCache>
            </c:numRef>
          </c:val>
          <c:shape val="cylinder"/>
          <c:extLst>
            <c:ext xmlns:c16="http://schemas.microsoft.com/office/drawing/2014/chart" uri="{C3380CC4-5D6E-409C-BE32-E72D297353CC}">
              <c16:uniqueId val="{00000000-3BA4-46B3-9308-6AB13EDDC3AE}"/>
            </c:ext>
          </c:extLst>
        </c:ser>
        <c:ser>
          <c:idx val="2"/>
          <c:order val="2"/>
          <c:tx>
            <c:strRef>
              <c:f>Foglio1!$D$1</c:f>
              <c:strCache>
                <c:ptCount val="1"/>
                <c:pt idx="0">
                  <c:v>Pacchetto C</c:v>
                </c:pt>
              </c:strCache>
            </c:strRef>
          </c:tx>
          <c:spPr>
            <a:solidFill>
              <a:srgbClr val="FF0066"/>
            </a:solidFill>
            <a:ln>
              <a:noFill/>
            </a:ln>
            <a:effectLst/>
            <a:sp3d/>
          </c:spPr>
          <c:invertIfNegative val="0"/>
          <c:cat>
            <c:strRef>
              <c:f>Foglio1!$A$2:$A$7</c:f>
              <c:strCache>
                <c:ptCount val="6"/>
                <c:pt idx="0">
                  <c:v>TOT. CAMPIONE</c:v>
                </c:pt>
                <c:pt idx="1">
                  <c:v>Area 1</c:v>
                </c:pt>
                <c:pt idx="2">
                  <c:v>Area 2</c:v>
                </c:pt>
                <c:pt idx="3">
                  <c:v>Area 3</c:v>
                </c:pt>
                <c:pt idx="4">
                  <c:v>Area 4</c:v>
                </c:pt>
                <c:pt idx="5">
                  <c:v>Area 5</c:v>
                </c:pt>
              </c:strCache>
            </c:strRef>
          </c:cat>
          <c:val>
            <c:numRef>
              <c:f>Foglio1!$D$2:$D$7</c:f>
              <c:numCache>
                <c:formatCode>General</c:formatCode>
                <c:ptCount val="6"/>
                <c:pt idx="0">
                  <c:v>19</c:v>
                </c:pt>
                <c:pt idx="1">
                  <c:v>25</c:v>
                </c:pt>
                <c:pt idx="2">
                  <c:v>24</c:v>
                </c:pt>
                <c:pt idx="3">
                  <c:v>22</c:v>
                </c:pt>
                <c:pt idx="4">
                  <c:v>19</c:v>
                </c:pt>
                <c:pt idx="5">
                  <c:v>13</c:v>
                </c:pt>
              </c:numCache>
            </c:numRef>
          </c:val>
          <c:shape val="cylinder"/>
          <c:extLst>
            <c:ext xmlns:c16="http://schemas.microsoft.com/office/drawing/2014/chart" uri="{C3380CC4-5D6E-409C-BE32-E72D297353CC}">
              <c16:uniqueId val="{00000001-3BA4-46B3-9308-6AB13EDDC3AE}"/>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it-IT" sz="1862" b="1" i="0" u="none" strike="noStrike" kern="1200" cap="none" spc="0" normalizeH="0" baseline="0" noProof="0" dirty="0">
                <a:ln>
                  <a:noFill/>
                </a:ln>
                <a:solidFill>
                  <a:prstClr val="black">
                    <a:lumMod val="65000"/>
                    <a:lumOff val="35000"/>
                  </a:prstClr>
                </a:solidFill>
                <a:effectLst/>
                <a:uLnTx/>
                <a:uFillTx/>
                <a:latin typeface="Calibri" panose="020F0502020204030204"/>
              </a:rPr>
              <a:t>GLI STEP DEL PROCESSO DI ACQUISITION: DALLA AWARENESS ALLA LOYALTY (%)</a:t>
            </a:r>
          </a:p>
        </c:rich>
      </c:tx>
      <c:layout>
        <c:manualLayout>
          <c:xMode val="edge"/>
          <c:yMode val="edge"/>
          <c:x val="0.143922077675073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Foglio1!$B$1</c:f>
              <c:strCache>
                <c:ptCount val="1"/>
                <c:pt idx="0">
                  <c:v>TOTALE</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4-A7F7-416D-B105-F00489F6881C}"/>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5-A7F7-416D-B105-F00489F6881C}"/>
              </c:ext>
            </c:extLst>
          </c:dPt>
          <c:dPt>
            <c:idx val="3"/>
            <c:invertIfNegative val="0"/>
            <c:bubble3D val="0"/>
            <c:spPr>
              <a:solidFill>
                <a:srgbClr val="FF0066"/>
              </a:solidFill>
              <a:ln>
                <a:noFill/>
              </a:ln>
              <a:effectLst/>
            </c:spPr>
            <c:extLst>
              <c:ext xmlns:c16="http://schemas.microsoft.com/office/drawing/2014/chart" uri="{C3380CC4-5D6E-409C-BE32-E72D297353CC}">
                <c16:uniqueId val="{00000003-A7F7-416D-B105-F00489F6881C}"/>
              </c:ext>
            </c:extLst>
          </c:dPt>
          <c:dPt>
            <c:idx val="4"/>
            <c:invertIfNegative val="0"/>
            <c:bubble3D val="0"/>
            <c:spPr>
              <a:solidFill>
                <a:srgbClr val="002060"/>
              </a:solidFill>
              <a:ln>
                <a:noFill/>
              </a:ln>
              <a:effectLst/>
            </c:spPr>
            <c:extLst>
              <c:ext xmlns:c16="http://schemas.microsoft.com/office/drawing/2014/chart" uri="{C3380CC4-5D6E-409C-BE32-E72D297353CC}">
                <c16:uniqueId val="{00000002-A7F7-416D-B105-F00489F6881C}"/>
              </c:ext>
            </c:extLst>
          </c:dPt>
          <c:dPt>
            <c:idx val="5"/>
            <c:invertIfNegative val="0"/>
            <c:bubble3D val="0"/>
            <c:spPr>
              <a:solidFill>
                <a:srgbClr val="FFC000"/>
              </a:solidFill>
              <a:ln>
                <a:noFill/>
              </a:ln>
              <a:effectLst/>
            </c:spPr>
            <c:extLst>
              <c:ext xmlns:c16="http://schemas.microsoft.com/office/drawing/2014/chart" uri="{C3380CC4-5D6E-409C-BE32-E72D297353CC}">
                <c16:uniqueId val="{00000001-A7F7-416D-B105-F00489F6881C}"/>
              </c:ext>
            </c:extLst>
          </c:dPt>
          <c:dLbls>
            <c:spPr>
              <a:noFill/>
              <a:ln w="19050">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Foglio1!$A$2:$A$7</c:f>
              <c:strCache>
                <c:ptCount val="6"/>
                <c:pt idx="0">
                  <c:v>Loyalty</c:v>
                </c:pt>
                <c:pt idx="1">
                  <c:v>Adoption</c:v>
                </c:pt>
                <c:pt idx="2">
                  <c:v>Trial</c:v>
                </c:pt>
                <c:pt idx="3">
                  <c:v>Choice</c:v>
                </c:pt>
                <c:pt idx="4">
                  <c:v>Consideration</c:v>
                </c:pt>
                <c:pt idx="5">
                  <c:v>Awareness</c:v>
                </c:pt>
              </c:strCache>
            </c:strRef>
          </c:cat>
          <c:val>
            <c:numRef>
              <c:f>Foglio1!$B$2:$B$7</c:f>
              <c:numCache>
                <c:formatCode>General</c:formatCode>
                <c:ptCount val="6"/>
                <c:pt idx="0">
                  <c:v>3</c:v>
                </c:pt>
                <c:pt idx="1">
                  <c:v>4</c:v>
                </c:pt>
                <c:pt idx="2">
                  <c:v>5</c:v>
                </c:pt>
                <c:pt idx="3">
                  <c:v>7</c:v>
                </c:pt>
                <c:pt idx="4">
                  <c:v>11</c:v>
                </c:pt>
                <c:pt idx="5">
                  <c:v>43</c:v>
                </c:pt>
              </c:numCache>
            </c:numRef>
          </c:val>
          <c:extLst>
            <c:ext xmlns:c16="http://schemas.microsoft.com/office/drawing/2014/chart" uri="{C3380CC4-5D6E-409C-BE32-E72D297353CC}">
              <c16:uniqueId val="{00000000-A7F7-416D-B105-F00489F6881C}"/>
            </c:ext>
          </c:extLst>
        </c:ser>
        <c:dLbls>
          <c:showLegendKey val="0"/>
          <c:showVal val="0"/>
          <c:showCatName val="0"/>
          <c:showSerName val="0"/>
          <c:showPercent val="0"/>
          <c:showBubbleSize val="0"/>
        </c:dLbls>
        <c:gapWidth val="80"/>
        <c:axId val="1201101304"/>
        <c:axId val="1201102288"/>
      </c:barChart>
      <c:catAx>
        <c:axId val="1201101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201102288"/>
        <c:crosses val="autoZero"/>
        <c:auto val="1"/>
        <c:lblAlgn val="ctr"/>
        <c:lblOffset val="100"/>
        <c:noMultiLvlLbl val="0"/>
      </c:catAx>
      <c:valAx>
        <c:axId val="120110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0110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b="1" dirty="0"/>
              <a:t>TOP-OF-MIND DELLA BANCA XXX E COMPETITORI PER AREA</a:t>
            </a:r>
          </a:p>
          <a:p>
            <a:pPr>
              <a:defRPr b="1"/>
            </a:pPr>
            <a:r>
              <a:rPr lang="it-IT" sz="1500" b="1" dirty="0"/>
              <a:t>Quale banca hanno citato spontaneamente al primo posto i clienti della Banca XXX  (%)</a:t>
            </a: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Foglio1!$B$1</c:f>
              <c:strCache>
                <c:ptCount val="1"/>
                <c:pt idx="0">
                  <c:v>TOTALE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Foglio1!$B$2:$B$6</c:f>
              <c:numCache>
                <c:formatCode>General</c:formatCode>
                <c:ptCount val="5"/>
                <c:pt idx="0">
                  <c:v>53</c:v>
                </c:pt>
                <c:pt idx="1">
                  <c:v>19</c:v>
                </c:pt>
                <c:pt idx="2">
                  <c:v>15</c:v>
                </c:pt>
                <c:pt idx="3">
                  <c:v>8</c:v>
                </c:pt>
                <c:pt idx="4">
                  <c:v>5</c:v>
                </c:pt>
              </c:numCache>
            </c:numRef>
          </c:val>
          <c:extLst>
            <c:ext xmlns:c16="http://schemas.microsoft.com/office/drawing/2014/chart" uri="{C3380CC4-5D6E-409C-BE32-E72D297353CC}">
              <c16:uniqueId val="{00000000-2F44-4371-97C6-7FF88B227BF0}"/>
            </c:ext>
          </c:extLst>
        </c:ser>
        <c:ser>
          <c:idx val="1"/>
          <c:order val="1"/>
          <c:tx>
            <c:strRef>
              <c:f>Foglio1!$C$1</c:f>
              <c:strCache>
                <c:ptCount val="1"/>
                <c:pt idx="0">
                  <c:v>Area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Foglio1!$C$2:$C$6</c:f>
              <c:numCache>
                <c:formatCode>General</c:formatCode>
                <c:ptCount val="5"/>
                <c:pt idx="0">
                  <c:v>78</c:v>
                </c:pt>
                <c:pt idx="1">
                  <c:v>11</c:v>
                </c:pt>
                <c:pt idx="2">
                  <c:v>8</c:v>
                </c:pt>
                <c:pt idx="3">
                  <c:v>48</c:v>
                </c:pt>
                <c:pt idx="4">
                  <c:v>2</c:v>
                </c:pt>
              </c:numCache>
            </c:numRef>
          </c:val>
          <c:extLst>
            <c:ext xmlns:c16="http://schemas.microsoft.com/office/drawing/2014/chart" uri="{C3380CC4-5D6E-409C-BE32-E72D297353CC}">
              <c16:uniqueId val="{00000001-2F44-4371-97C6-7FF88B227BF0}"/>
            </c:ext>
          </c:extLst>
        </c:ser>
        <c:ser>
          <c:idx val="2"/>
          <c:order val="2"/>
          <c:tx>
            <c:strRef>
              <c:f>Foglio1!$D$1</c:f>
              <c:strCache>
                <c:ptCount val="1"/>
                <c:pt idx="0">
                  <c:v>Area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Foglio1!$D$2:$D$6</c:f>
              <c:numCache>
                <c:formatCode>General</c:formatCode>
                <c:ptCount val="5"/>
                <c:pt idx="0">
                  <c:v>59</c:v>
                </c:pt>
                <c:pt idx="1">
                  <c:v>15</c:v>
                </c:pt>
                <c:pt idx="2">
                  <c:v>41</c:v>
                </c:pt>
                <c:pt idx="3">
                  <c:v>33</c:v>
                </c:pt>
                <c:pt idx="4">
                  <c:v>28</c:v>
                </c:pt>
              </c:numCache>
            </c:numRef>
          </c:val>
          <c:extLst>
            <c:ext xmlns:c16="http://schemas.microsoft.com/office/drawing/2014/chart" uri="{C3380CC4-5D6E-409C-BE32-E72D297353CC}">
              <c16:uniqueId val="{00000002-2F44-4371-97C6-7FF88B227BF0}"/>
            </c:ext>
          </c:extLst>
        </c:ser>
        <c:ser>
          <c:idx val="3"/>
          <c:order val="3"/>
          <c:tx>
            <c:strRef>
              <c:f>Foglio1!$E$1</c:f>
              <c:strCache>
                <c:ptCount val="1"/>
                <c:pt idx="0">
                  <c:v>Area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Foglio1!$E$2:$E$6</c:f>
              <c:numCache>
                <c:formatCode>General</c:formatCode>
                <c:ptCount val="5"/>
                <c:pt idx="0">
                  <c:v>41</c:v>
                </c:pt>
                <c:pt idx="1">
                  <c:v>32</c:v>
                </c:pt>
                <c:pt idx="2">
                  <c:v>32</c:v>
                </c:pt>
                <c:pt idx="3">
                  <c:v>16</c:v>
                </c:pt>
                <c:pt idx="4">
                  <c:v>17</c:v>
                </c:pt>
              </c:numCache>
            </c:numRef>
          </c:val>
          <c:extLst>
            <c:ext xmlns:c16="http://schemas.microsoft.com/office/drawing/2014/chart" uri="{C3380CC4-5D6E-409C-BE32-E72D297353CC}">
              <c16:uniqueId val="{00000003-2F44-4371-97C6-7FF88B227BF0}"/>
            </c:ext>
          </c:extLst>
        </c:ser>
        <c:ser>
          <c:idx val="4"/>
          <c:order val="4"/>
          <c:tx>
            <c:strRef>
              <c:f>Foglio1!$F$1</c:f>
              <c:strCache>
                <c:ptCount val="1"/>
                <c:pt idx="0">
                  <c:v>Area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Foglio1!$F$2:$F$6</c:f>
              <c:numCache>
                <c:formatCode>General</c:formatCode>
                <c:ptCount val="5"/>
                <c:pt idx="0">
                  <c:v>24</c:v>
                </c:pt>
                <c:pt idx="1">
                  <c:v>32</c:v>
                </c:pt>
                <c:pt idx="2">
                  <c:v>9</c:v>
                </c:pt>
                <c:pt idx="3">
                  <c:v>29</c:v>
                </c:pt>
                <c:pt idx="4">
                  <c:v>44</c:v>
                </c:pt>
              </c:numCache>
            </c:numRef>
          </c:val>
          <c:extLst>
            <c:ext xmlns:c16="http://schemas.microsoft.com/office/drawing/2014/chart" uri="{C3380CC4-5D6E-409C-BE32-E72D297353CC}">
              <c16:uniqueId val="{00000004-2F44-4371-97C6-7FF88B227BF0}"/>
            </c:ext>
          </c:extLst>
        </c:ser>
        <c:ser>
          <c:idx val="5"/>
          <c:order val="5"/>
          <c:tx>
            <c:strRef>
              <c:f>Foglio1!$G$1</c:f>
              <c:strCache>
                <c:ptCount val="1"/>
                <c:pt idx="0">
                  <c:v>Area 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BANCA XXX</c:v>
                </c:pt>
                <c:pt idx="1">
                  <c:v>Banca 2</c:v>
                </c:pt>
                <c:pt idx="2">
                  <c:v>Banca 3</c:v>
                </c:pt>
                <c:pt idx="3">
                  <c:v>Banca 4</c:v>
                </c:pt>
                <c:pt idx="4">
                  <c:v>Banca 5</c:v>
                </c:pt>
              </c:strCache>
            </c:strRef>
          </c:cat>
          <c:val>
            <c:numRef>
              <c:f>Foglio1!$G$2:$G$6</c:f>
              <c:numCache>
                <c:formatCode>General</c:formatCode>
                <c:ptCount val="5"/>
                <c:pt idx="0">
                  <c:v>19</c:v>
                </c:pt>
                <c:pt idx="1">
                  <c:v>42</c:v>
                </c:pt>
                <c:pt idx="2">
                  <c:v>21</c:v>
                </c:pt>
                <c:pt idx="3">
                  <c:v>12</c:v>
                </c:pt>
                <c:pt idx="4">
                  <c:v>9</c:v>
                </c:pt>
              </c:numCache>
            </c:numRef>
          </c:val>
          <c:extLst>
            <c:ext xmlns:c16="http://schemas.microsoft.com/office/drawing/2014/chart" uri="{C3380CC4-5D6E-409C-BE32-E72D297353CC}">
              <c16:uniqueId val="{00000005-2F44-4371-97C6-7FF88B227BF0}"/>
            </c:ext>
          </c:extLst>
        </c:ser>
        <c:dLbls>
          <c:showLegendKey val="0"/>
          <c:showVal val="0"/>
          <c:showCatName val="0"/>
          <c:showSerName val="0"/>
          <c:showPercent val="0"/>
          <c:showBubbleSize val="0"/>
        </c:dLbls>
        <c:gapWidth val="219"/>
        <c:overlap val="-27"/>
        <c:axId val="837761944"/>
        <c:axId val="837763256"/>
      </c:bar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1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IMMAGINE SPONTANEA INDIRETTA DELLA BANCA XXX: ATTRIBUTO-INSEGNA</a:t>
            </a:r>
          </a:p>
          <a:p>
            <a:pPr>
              <a:defRPr b="1"/>
            </a:pPr>
            <a:r>
              <a:rPr lang="it-IT" sz="1500" b="1" baseline="0" dirty="0">
                <a:latin typeface="Arial" panose="020B0604020202020204" pitchFamily="34" charset="0"/>
                <a:cs typeface="Arial" panose="020B0604020202020204" pitchFamily="34" charset="0"/>
              </a:rPr>
              <a:t>Quanti clienti della Banca XXX l’hanno associata spontaneamente all’attributo proposto (%)</a:t>
            </a:r>
            <a:endParaRPr lang="it-IT" sz="1500" b="1" dirty="0">
              <a:latin typeface="Arial" panose="020B0604020202020204" pitchFamily="34" charset="0"/>
              <a:cs typeface="Arial" panose="020B0604020202020204" pitchFamily="34" charset="0"/>
            </a:endParaRP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4D01-4407-9BF8-19CC5C920132}"/>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D01-4407-9BF8-19CC5C920132}"/>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D01-4407-9BF8-19CC5C920132}"/>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D01-4407-9BF8-19CC5C920132}"/>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4D01-4407-9BF8-19CC5C920132}"/>
              </c:ext>
            </c:extLst>
          </c:dPt>
          <c:dPt>
            <c:idx val="6"/>
            <c:invertIfNegative val="0"/>
            <c:bubble3D val="0"/>
            <c:spPr>
              <a:solidFill>
                <a:schemeClr val="accent1">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D-4D01-4407-9BF8-19CC5C920132}"/>
              </c:ext>
            </c:extLst>
          </c:dPt>
          <c:dPt>
            <c:idx val="7"/>
            <c:invertIfNegative val="0"/>
            <c:bubble3D val="0"/>
            <c:spPr>
              <a:solidFill>
                <a:schemeClr val="accent2">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F-4D01-4407-9BF8-19CC5C920132}"/>
              </c:ext>
            </c:extLst>
          </c:dPt>
          <c:dPt>
            <c:idx val="8"/>
            <c:invertIfNegative val="0"/>
            <c:bubble3D val="0"/>
            <c:spPr>
              <a:solidFill>
                <a:schemeClr val="accent3">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1-4D01-4407-9BF8-19CC5C920132}"/>
              </c:ext>
            </c:extLst>
          </c:dPt>
          <c:dPt>
            <c:idx val="9"/>
            <c:invertIfNegative val="0"/>
            <c:bubble3D val="0"/>
            <c:spPr>
              <a:solidFill>
                <a:schemeClr val="accent4">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3-4D01-4407-9BF8-19CC5C920132}"/>
              </c:ext>
            </c:extLst>
          </c:dPt>
          <c:dPt>
            <c:idx val="10"/>
            <c:invertIfNegative val="0"/>
            <c:bubble3D val="0"/>
            <c:spPr>
              <a:solidFill>
                <a:schemeClr val="accent5">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5-4D01-4407-9BF8-19CC5C920132}"/>
              </c:ext>
            </c:extLst>
          </c:dPt>
          <c:dPt>
            <c:idx val="11"/>
            <c:invertIfNegative val="0"/>
            <c:bubble3D val="0"/>
            <c:spPr>
              <a:solidFill>
                <a:schemeClr val="accent6">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7-4D01-4407-9BF8-19CC5C920132}"/>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Foglio1!$A$2:$A$13</c:f>
              <c:strCache>
                <c:ptCount val="12"/>
                <c:pt idx="0">
                  <c:v>Più vicina a casa/lavoro</c:v>
                </c:pt>
                <c:pt idx="1">
                  <c:v>Con le condizioni migliori</c:v>
                </c:pt>
                <c:pt idx="2">
                  <c:v>Col personale più cortese</c:v>
                </c:pt>
                <c:pt idx="3">
                  <c:v>Più moderna</c:v>
                </c:pt>
                <c:pt idx="4">
                  <c:v>Al passo con la tecnologia</c:v>
                </c:pt>
                <c:pt idx="5">
                  <c:v>Adatta ai giovani</c:v>
                </c:pt>
                <c:pt idx="6">
                  <c:v>Più solida</c:v>
                </c:pt>
                <c:pt idx="7">
                  <c:v>Di cui ci si può fidare</c:v>
                </c:pt>
                <c:pt idx="8">
                  <c:v>In sintonia con il territorio</c:v>
                </c:pt>
                <c:pt idx="9">
                  <c:v>Più adatta a persone come lei</c:v>
                </c:pt>
                <c:pt idx="10">
                  <c:v>Adatta ai pensionati</c:v>
                </c:pt>
                <c:pt idx="11">
                  <c:v>Adatta ai piccoli imprenditori</c:v>
                </c:pt>
              </c:strCache>
            </c:strRef>
          </c:cat>
          <c:val>
            <c:numRef>
              <c:f>Foglio1!$B$2:$B$13</c:f>
              <c:numCache>
                <c:formatCode>General</c:formatCode>
                <c:ptCount val="12"/>
                <c:pt idx="0">
                  <c:v>57</c:v>
                </c:pt>
                <c:pt idx="1">
                  <c:v>12</c:v>
                </c:pt>
                <c:pt idx="2">
                  <c:v>23</c:v>
                </c:pt>
                <c:pt idx="3">
                  <c:v>31</c:v>
                </c:pt>
                <c:pt idx="4">
                  <c:v>9</c:v>
                </c:pt>
                <c:pt idx="5">
                  <c:v>13</c:v>
                </c:pt>
                <c:pt idx="6">
                  <c:v>16</c:v>
                </c:pt>
                <c:pt idx="7">
                  <c:v>19</c:v>
                </c:pt>
                <c:pt idx="8">
                  <c:v>28</c:v>
                </c:pt>
                <c:pt idx="9">
                  <c:v>35</c:v>
                </c:pt>
                <c:pt idx="10">
                  <c:v>67</c:v>
                </c:pt>
                <c:pt idx="11">
                  <c:v>26</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axId val="837761944"/>
        <c:axId val="837763256"/>
      </c:barChart>
      <c:catAx>
        <c:axId val="83776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IMMAGINE PILOTATA DELLA BANCA XXX: VOTO PER OGNI ATTRIBUTO</a:t>
            </a:r>
          </a:p>
          <a:p>
            <a:pPr>
              <a:defRPr b="1"/>
            </a:pPr>
            <a:r>
              <a:rPr lang="it-IT" sz="1500" b="1" baseline="0" dirty="0">
                <a:latin typeface="Arial" panose="020B0604020202020204" pitchFamily="34" charset="0"/>
                <a:cs typeface="Arial" panose="020B0604020202020204" pitchFamily="34" charset="0"/>
              </a:rPr>
              <a:t>Voto medio assegnato dai clienti della Banca XXX per ogni attributo riferito a Banca XXX</a:t>
            </a:r>
            <a:endParaRPr lang="it-IT" sz="1500" b="1" dirty="0">
              <a:latin typeface="Arial" panose="020B0604020202020204" pitchFamily="34" charset="0"/>
              <a:cs typeface="Arial" panose="020B0604020202020204" pitchFamily="34" charset="0"/>
            </a:endParaRP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4D01-4407-9BF8-19CC5C920132}"/>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4D01-4407-9BF8-19CC5C920132}"/>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4D01-4407-9BF8-19CC5C920132}"/>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4D01-4407-9BF8-19CC5C920132}"/>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4D01-4407-9BF8-19CC5C920132}"/>
              </c:ext>
            </c:extLst>
          </c:dPt>
          <c:dPt>
            <c:idx val="6"/>
            <c:invertIfNegative val="0"/>
            <c:bubble3D val="0"/>
            <c:spPr>
              <a:solidFill>
                <a:schemeClr val="accent1">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D-4D01-4407-9BF8-19CC5C920132}"/>
              </c:ext>
            </c:extLst>
          </c:dPt>
          <c:dPt>
            <c:idx val="7"/>
            <c:invertIfNegative val="0"/>
            <c:bubble3D val="0"/>
            <c:spPr>
              <a:solidFill>
                <a:schemeClr val="accent2">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0F-4D01-4407-9BF8-19CC5C920132}"/>
              </c:ext>
            </c:extLst>
          </c:dPt>
          <c:dPt>
            <c:idx val="8"/>
            <c:invertIfNegative val="0"/>
            <c:bubble3D val="0"/>
            <c:spPr>
              <a:solidFill>
                <a:schemeClr val="accent3">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1-4D01-4407-9BF8-19CC5C920132}"/>
              </c:ext>
            </c:extLst>
          </c:dPt>
          <c:dPt>
            <c:idx val="9"/>
            <c:invertIfNegative val="0"/>
            <c:bubble3D val="0"/>
            <c:spPr>
              <a:solidFill>
                <a:schemeClr val="accent4">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3-4D01-4407-9BF8-19CC5C920132}"/>
              </c:ext>
            </c:extLst>
          </c:dPt>
          <c:dPt>
            <c:idx val="10"/>
            <c:invertIfNegative val="0"/>
            <c:bubble3D val="0"/>
            <c:spPr>
              <a:solidFill>
                <a:schemeClr val="accent5">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5-4D01-4407-9BF8-19CC5C920132}"/>
              </c:ext>
            </c:extLst>
          </c:dPt>
          <c:dPt>
            <c:idx val="11"/>
            <c:invertIfNegative val="0"/>
            <c:bubble3D val="0"/>
            <c:spPr>
              <a:solidFill>
                <a:schemeClr val="accent6">
                  <a:lumMod val="60000"/>
                </a:schemeClr>
              </a:solidFill>
              <a:ln>
                <a:noFill/>
              </a:ln>
              <a:effectLst/>
              <a:scene3d>
                <a:camera prst="orthographicFront"/>
                <a:lightRig rig="threePt" dir="t"/>
              </a:scene3d>
              <a:sp3d>
                <a:bevelT w="25400"/>
              </a:sp3d>
            </c:spPr>
            <c:extLst>
              <c:ext xmlns:c16="http://schemas.microsoft.com/office/drawing/2014/chart" uri="{C3380CC4-5D6E-409C-BE32-E72D297353CC}">
                <c16:uniqueId val="{00000017-4D01-4407-9BF8-19CC5C920132}"/>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Foglio1!$A$2:$A$13</c:f>
              <c:strCache>
                <c:ptCount val="12"/>
                <c:pt idx="0">
                  <c:v>Più vicina a casa/lavoro</c:v>
                </c:pt>
                <c:pt idx="1">
                  <c:v>Con le condizioni migliori</c:v>
                </c:pt>
                <c:pt idx="2">
                  <c:v>Col personale più cortese</c:v>
                </c:pt>
                <c:pt idx="3">
                  <c:v>Più moderna</c:v>
                </c:pt>
                <c:pt idx="4">
                  <c:v>Al passo con la tecnologia</c:v>
                </c:pt>
                <c:pt idx="5">
                  <c:v>Adatta ai giovani</c:v>
                </c:pt>
                <c:pt idx="6">
                  <c:v>Più solida</c:v>
                </c:pt>
                <c:pt idx="7">
                  <c:v>Di cui ci si può fidare</c:v>
                </c:pt>
                <c:pt idx="8">
                  <c:v>In sintonia con il territorio</c:v>
                </c:pt>
                <c:pt idx="9">
                  <c:v>Più adatta a persone come lei</c:v>
                </c:pt>
                <c:pt idx="10">
                  <c:v>Adatta ai pensionati</c:v>
                </c:pt>
                <c:pt idx="11">
                  <c:v>Adatta ai piccoli imprenditori</c:v>
                </c:pt>
              </c:strCache>
            </c:strRef>
          </c:cat>
          <c:val>
            <c:numRef>
              <c:f>Foglio1!$B$2:$B$13</c:f>
              <c:numCache>
                <c:formatCode>General</c:formatCode>
                <c:ptCount val="12"/>
                <c:pt idx="0">
                  <c:v>8.3000000000000007</c:v>
                </c:pt>
                <c:pt idx="1">
                  <c:v>5.8</c:v>
                </c:pt>
                <c:pt idx="2">
                  <c:v>6.9</c:v>
                </c:pt>
                <c:pt idx="3">
                  <c:v>4.5</c:v>
                </c:pt>
                <c:pt idx="4">
                  <c:v>3.8</c:v>
                </c:pt>
                <c:pt idx="5">
                  <c:v>3.9</c:v>
                </c:pt>
                <c:pt idx="6">
                  <c:v>6.2</c:v>
                </c:pt>
                <c:pt idx="7">
                  <c:v>6.1</c:v>
                </c:pt>
                <c:pt idx="8">
                  <c:v>6.4</c:v>
                </c:pt>
                <c:pt idx="9">
                  <c:v>5.7</c:v>
                </c:pt>
                <c:pt idx="10">
                  <c:v>7.9</c:v>
                </c:pt>
                <c:pt idx="11">
                  <c:v>6.2</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axId val="837761944"/>
        <c:axId val="837763256"/>
      </c:barChart>
      <c:catAx>
        <c:axId val="83776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it-IT" b="1" baseline="0" dirty="0"/>
              <a:t>SCORE DI IMMAGINE SPONTANEA INDIRETTA DELLA BANCA XXX</a:t>
            </a:r>
          </a:p>
          <a:p>
            <a:pPr>
              <a:defRPr b="1"/>
            </a:pPr>
            <a:r>
              <a:rPr lang="it-IT" b="1" baseline="0" dirty="0">
                <a:solidFill>
                  <a:srgbClr val="FF0000"/>
                </a:solidFill>
              </a:rPr>
              <a:t>NUMERO DI ASSOCIAZIONI SPONTANEE ATTRIBUTO-INSEGNA</a:t>
            </a:r>
          </a:p>
          <a:p>
            <a:pPr>
              <a:defRPr b="1"/>
            </a:pPr>
            <a:r>
              <a:rPr lang="it-IT" sz="1500" b="1" baseline="0" dirty="0">
                <a:latin typeface="Arial" panose="020B0604020202020204" pitchFamily="34" charset="0"/>
                <a:cs typeface="Arial" panose="020B0604020202020204" pitchFamily="34" charset="0"/>
              </a:rPr>
              <a:t>Quante volte in media i clienti della Banca XXX l’hanno associata spontaneamente all’attributo proposto (score da 0 a 12)</a:t>
            </a:r>
            <a:endParaRPr lang="it-IT" sz="1500" b="1" dirty="0">
              <a:latin typeface="Arial" panose="020B0604020202020204" pitchFamily="34" charset="0"/>
              <a:cs typeface="Arial" panose="020B0604020202020204" pitchFamily="34" charset="0"/>
            </a:endParaRP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TOTALE</c:v>
                </c:pt>
              </c:strCache>
            </c:strRef>
          </c:tx>
          <c:spPr>
            <a:scene3d>
              <a:camera prst="orthographicFront"/>
              <a:lightRig rig="threePt" dir="t"/>
            </a:scene3d>
            <a:sp3d>
              <a:bevelT w="25400"/>
            </a:sp3d>
          </c:spPr>
          <c:invertIfNegative val="0"/>
          <c:dPt>
            <c:idx val="0"/>
            <c:invertIfNegative val="0"/>
            <c:bubble3D val="0"/>
            <c:spPr>
              <a:solidFill>
                <a:srgbClr val="FF0000"/>
              </a:solidFill>
              <a:ln>
                <a:noFill/>
              </a:ln>
              <a:effectLst/>
              <a:scene3d>
                <a:camera prst="orthographicFront"/>
                <a:lightRig rig="threePt" dir="t"/>
              </a:scene3d>
              <a:sp3d>
                <a:bevelT w="25400"/>
              </a:sp3d>
            </c:spPr>
            <c:extLst>
              <c:ext xmlns:c16="http://schemas.microsoft.com/office/drawing/2014/chart" uri="{C3380CC4-5D6E-409C-BE32-E72D297353CC}">
                <c16:uniqueId val="{00000006-2F44-4371-97C6-7FF88B227BF0}"/>
              </c:ext>
            </c:extLst>
          </c:dPt>
          <c:dPt>
            <c:idx val="1"/>
            <c:invertIfNegative val="0"/>
            <c:bubble3D val="0"/>
            <c:spPr>
              <a:solidFill>
                <a:schemeClr val="accent2"/>
              </a:solidFill>
              <a:ln>
                <a:noFill/>
              </a:ln>
              <a:effectLst/>
              <a:scene3d>
                <a:camera prst="orthographicFront"/>
                <a:lightRig rig="threePt" dir="t"/>
              </a:scene3d>
              <a:sp3d>
                <a:bevelT w="25400"/>
              </a:sp3d>
            </c:spPr>
            <c:extLst>
              <c:ext xmlns:c16="http://schemas.microsoft.com/office/drawing/2014/chart" uri="{C3380CC4-5D6E-409C-BE32-E72D297353CC}">
                <c16:uniqueId val="{00000003-9B81-44DA-8E76-E4E8F3EEB8FF}"/>
              </c:ext>
            </c:extLst>
          </c:dPt>
          <c:dPt>
            <c:idx val="2"/>
            <c:invertIfNegative val="0"/>
            <c:bubble3D val="0"/>
            <c:spPr>
              <a:solidFill>
                <a:schemeClr val="accent3"/>
              </a:solidFill>
              <a:ln>
                <a:noFill/>
              </a:ln>
              <a:effectLst/>
              <a:scene3d>
                <a:camera prst="orthographicFront"/>
                <a:lightRig rig="threePt" dir="t"/>
              </a:scene3d>
              <a:sp3d>
                <a:bevelT w="25400"/>
              </a:sp3d>
            </c:spPr>
            <c:extLst>
              <c:ext xmlns:c16="http://schemas.microsoft.com/office/drawing/2014/chart" uri="{C3380CC4-5D6E-409C-BE32-E72D297353CC}">
                <c16:uniqueId val="{00000005-9B81-44DA-8E76-E4E8F3EEB8FF}"/>
              </c:ext>
            </c:extLst>
          </c:dPt>
          <c:dPt>
            <c:idx val="3"/>
            <c:invertIfNegative val="0"/>
            <c:bubble3D val="0"/>
            <c:spPr>
              <a:solidFill>
                <a:schemeClr val="accent4"/>
              </a:solidFill>
              <a:ln>
                <a:noFill/>
              </a:ln>
              <a:effectLst/>
              <a:scene3d>
                <a:camera prst="orthographicFront"/>
                <a:lightRig rig="threePt" dir="t"/>
              </a:scene3d>
              <a:sp3d>
                <a:bevelT w="25400"/>
              </a:sp3d>
            </c:spPr>
            <c:extLst>
              <c:ext xmlns:c16="http://schemas.microsoft.com/office/drawing/2014/chart" uri="{C3380CC4-5D6E-409C-BE32-E72D297353CC}">
                <c16:uniqueId val="{00000007-9B81-44DA-8E76-E4E8F3EEB8FF}"/>
              </c:ext>
            </c:extLst>
          </c:dPt>
          <c:dPt>
            <c:idx val="4"/>
            <c:invertIfNegative val="0"/>
            <c:bubble3D val="0"/>
            <c:spPr>
              <a:solidFill>
                <a:schemeClr val="accent5"/>
              </a:solidFill>
              <a:ln>
                <a:noFill/>
              </a:ln>
              <a:effectLst/>
              <a:scene3d>
                <a:camera prst="orthographicFront"/>
                <a:lightRig rig="threePt" dir="t"/>
              </a:scene3d>
              <a:sp3d>
                <a:bevelT w="25400"/>
              </a:sp3d>
            </c:spPr>
            <c:extLst>
              <c:ext xmlns:c16="http://schemas.microsoft.com/office/drawing/2014/chart" uri="{C3380CC4-5D6E-409C-BE32-E72D297353CC}">
                <c16:uniqueId val="{00000009-9B81-44DA-8E76-E4E8F3EEB8FF}"/>
              </c:ext>
            </c:extLst>
          </c:dPt>
          <c:dPt>
            <c:idx val="5"/>
            <c:invertIfNegative val="0"/>
            <c:bubble3D val="0"/>
            <c:spPr>
              <a:solidFill>
                <a:schemeClr val="accent6"/>
              </a:solidFill>
              <a:ln>
                <a:noFill/>
              </a:ln>
              <a:effectLst/>
              <a:scene3d>
                <a:camera prst="orthographicFront"/>
                <a:lightRig rig="threePt" dir="t"/>
              </a:scene3d>
              <a:sp3d>
                <a:bevelT w="25400"/>
              </a:sp3d>
            </c:spPr>
            <c:extLst>
              <c:ext xmlns:c16="http://schemas.microsoft.com/office/drawing/2014/chart" uri="{C3380CC4-5D6E-409C-BE32-E72D297353CC}">
                <c16:uniqueId val="{0000000B-9B81-44DA-8E76-E4E8F3EEB8FF}"/>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Foglio1!$A$2:$A$7</c:f>
              <c:strCache>
                <c:ptCount val="6"/>
                <c:pt idx="0">
                  <c:v>TOTALE</c:v>
                </c:pt>
                <c:pt idx="1">
                  <c:v>Area 1</c:v>
                </c:pt>
                <c:pt idx="2">
                  <c:v>Area 2</c:v>
                </c:pt>
                <c:pt idx="3">
                  <c:v>Area 3</c:v>
                </c:pt>
                <c:pt idx="4">
                  <c:v>Area 4</c:v>
                </c:pt>
                <c:pt idx="5">
                  <c:v>Area 5</c:v>
                </c:pt>
              </c:strCache>
            </c:strRef>
          </c:cat>
          <c:val>
            <c:numRef>
              <c:f>Foglio1!$B$2:$B$7</c:f>
              <c:numCache>
                <c:formatCode>General</c:formatCode>
                <c:ptCount val="6"/>
                <c:pt idx="0">
                  <c:v>3.8</c:v>
                </c:pt>
                <c:pt idx="1">
                  <c:v>5.3</c:v>
                </c:pt>
                <c:pt idx="2">
                  <c:v>4.0999999999999996</c:v>
                </c:pt>
                <c:pt idx="3">
                  <c:v>2.7</c:v>
                </c:pt>
                <c:pt idx="4">
                  <c:v>1.6</c:v>
                </c:pt>
                <c:pt idx="5">
                  <c:v>1.3</c:v>
                </c:pt>
              </c:numCache>
            </c:numRef>
          </c:val>
          <c:extLst>
            <c:ext xmlns:c16="http://schemas.microsoft.com/office/drawing/2014/chart" uri="{C3380CC4-5D6E-409C-BE32-E72D297353CC}">
              <c16:uniqueId val="{00000000-2F44-4371-97C6-7FF88B227BF0}"/>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1600" b="1"/>
              <a:t>POSIZIONE DI CITAZIONE SPONTANEA DELLA BANCA XXX</a:t>
            </a:r>
          </a:p>
          <a:p>
            <a:pPr>
              <a:defRPr sz="1600" b="1"/>
            </a:pPr>
            <a:r>
              <a:rPr lang="it-IT" sz="1600" b="1"/>
              <a:t>Quanti clienti della Banca XXX l’hanno citata spontaneamente al primo posto (%)</a:t>
            </a: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view3D>
      <c:rotX val="0"/>
      <c:rotY val="0"/>
      <c:rAngAx val="0"/>
      <c:perspective val="20"/>
    </c:view3D>
    <c:floor>
      <c:thickness val="0"/>
      <c:spPr>
        <a:noFill/>
        <a:ln>
          <a:noFill/>
        </a:ln>
        <a:effectLst/>
        <a:scene3d>
          <a:camera prst="orthographicFront"/>
          <a:lightRig rig="threePt" dir="t"/>
        </a:scene3d>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ORDINE DI CITAZIONE</c:v>
                </c:pt>
              </c:strCache>
            </c:strRef>
          </c:tx>
          <c:spPr>
            <a:scene3d>
              <a:camera prst="orthographicFront"/>
              <a:lightRig rig="threePt" dir="t"/>
            </a:scene3d>
            <a:sp3d prstMaterial="dkEdge">
              <a:bevelT w="25400"/>
            </a:sp3d>
          </c:spPr>
          <c:invertIfNegative val="0"/>
          <c:dPt>
            <c:idx val="0"/>
            <c:invertIfNegative val="0"/>
            <c:bubble3D val="0"/>
            <c:spPr>
              <a:solidFill>
                <a:srgbClr val="FF000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1-D414-433D-90D0-D751BDF2ABF3}"/>
              </c:ext>
            </c:extLst>
          </c:dPt>
          <c:dPt>
            <c:idx val="1"/>
            <c:invertIfNegative val="0"/>
            <c:bubble3D val="0"/>
            <c:spPr>
              <a:solidFill>
                <a:srgbClr val="7030A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3-D414-433D-90D0-D751BDF2ABF3}"/>
              </c:ext>
            </c:extLst>
          </c:dPt>
          <c:dPt>
            <c:idx val="2"/>
            <c:invertIfNegative val="0"/>
            <c:bubble3D val="0"/>
            <c:spPr>
              <a:solidFill>
                <a:srgbClr val="FFFF0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5-D414-433D-90D0-D751BDF2ABF3}"/>
              </c:ext>
            </c:extLst>
          </c:dPt>
          <c:dPt>
            <c:idx val="3"/>
            <c:invertIfNegative val="0"/>
            <c:bubble3D val="0"/>
            <c:spPr>
              <a:solidFill>
                <a:srgbClr val="00FF0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7-D414-433D-90D0-D751BDF2ABF3}"/>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Foglio1!$A$2:$A$5</c:f>
              <c:strCache>
                <c:ptCount val="4"/>
                <c:pt idx="0">
                  <c:v>Pensato Spesso</c:v>
                </c:pt>
                <c:pt idx="1">
                  <c:v>Pensato Qualche Volta</c:v>
                </c:pt>
                <c:pt idx="2">
                  <c:v>Pensato 1 o 2 volte</c:v>
                </c:pt>
                <c:pt idx="3">
                  <c:v>Mai pensato</c:v>
                </c:pt>
              </c:strCache>
            </c:strRef>
          </c:cat>
          <c:val>
            <c:numRef>
              <c:f>Foglio1!$B$2:$B$5</c:f>
              <c:numCache>
                <c:formatCode>General</c:formatCode>
                <c:ptCount val="4"/>
                <c:pt idx="0">
                  <c:v>39</c:v>
                </c:pt>
                <c:pt idx="1">
                  <c:v>17</c:v>
                </c:pt>
                <c:pt idx="2">
                  <c:v>8</c:v>
                </c:pt>
                <c:pt idx="3">
                  <c:v>36</c:v>
                </c:pt>
              </c:numCache>
            </c:numRef>
          </c:val>
          <c:extLst>
            <c:ext xmlns:c16="http://schemas.microsoft.com/office/drawing/2014/chart" uri="{C3380CC4-5D6E-409C-BE32-E72D297353CC}">
              <c16:uniqueId val="{0000000C-D414-433D-90D0-D751BDF2ABF3}"/>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it-IT" sz="1600" b="1" dirty="0"/>
              <a:t>PREFERENZE</a:t>
            </a:r>
            <a:r>
              <a:rPr lang="it-IT" sz="1600" b="1" baseline="0" dirty="0"/>
              <a:t> DI CANALE IN CASO DI CAMBIO BANCA</a:t>
            </a:r>
            <a:endParaRPr lang="it-IT" sz="1600" b="1" dirty="0"/>
          </a:p>
          <a:p>
            <a:pPr>
              <a:defRPr sz="1600" b="1"/>
            </a:pPr>
            <a:r>
              <a:rPr lang="it-IT" sz="1600" b="1" dirty="0"/>
              <a:t>Quanti clienti della Banca XXX sceglierebbero</a:t>
            </a:r>
            <a:r>
              <a:rPr lang="it-IT" sz="1600" b="1" baseline="0" dirty="0"/>
              <a:t> il canale … </a:t>
            </a:r>
            <a:r>
              <a:rPr lang="it-IT" sz="1600" b="1" dirty="0"/>
              <a:t>(%)</a:t>
            </a:r>
          </a:p>
        </c:rich>
      </c:tx>
      <c:layout>
        <c:manualLayout>
          <c:xMode val="edge"/>
          <c:yMode val="edge"/>
          <c:x val="0.1721376811594203"/>
          <c:y val="1.167456998284205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view3D>
      <c:rotX val="0"/>
      <c:rotY val="0"/>
      <c:rAngAx val="0"/>
      <c:perspective val="20"/>
    </c:view3D>
    <c:floor>
      <c:thickness val="0"/>
      <c:spPr>
        <a:noFill/>
        <a:ln>
          <a:noFill/>
        </a:ln>
        <a:effectLst/>
        <a:scene3d>
          <a:camera prst="orthographicFront"/>
          <a:lightRig rig="threePt" dir="t"/>
        </a:scene3d>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ORDINE DI CITAZIONE</c:v>
                </c:pt>
              </c:strCache>
            </c:strRef>
          </c:tx>
          <c:spPr>
            <a:scene3d>
              <a:camera prst="orthographicFront"/>
              <a:lightRig rig="threePt" dir="t"/>
            </a:scene3d>
            <a:sp3d prstMaterial="dkEdge">
              <a:bevelT w="25400"/>
            </a:sp3d>
          </c:spPr>
          <c:invertIfNegative val="0"/>
          <c:dPt>
            <c:idx val="0"/>
            <c:invertIfNegative val="0"/>
            <c:bubble3D val="0"/>
            <c:spPr>
              <a:solidFill>
                <a:srgbClr val="00206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1-D414-433D-90D0-D751BDF2ABF3}"/>
              </c:ext>
            </c:extLst>
          </c:dPt>
          <c:dPt>
            <c:idx val="1"/>
            <c:invertIfNegative val="0"/>
            <c:bubble3D val="0"/>
            <c:spPr>
              <a:solidFill>
                <a:srgbClr val="FFFF0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3-D414-433D-90D0-D751BDF2ABF3}"/>
              </c:ext>
            </c:extLst>
          </c:dPt>
          <c:dPt>
            <c:idx val="2"/>
            <c:invertIfNegative val="0"/>
            <c:bubble3D val="0"/>
            <c:spPr>
              <a:solidFill>
                <a:srgbClr val="C00000"/>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5-D414-433D-90D0-D751BDF2ABF3}"/>
              </c:ext>
            </c:extLst>
          </c:dPt>
          <c:dPt>
            <c:idx val="3"/>
            <c:invertIfNegative val="0"/>
            <c:bubble3D val="0"/>
            <c:spPr>
              <a:solidFill>
                <a:schemeClr val="bg2">
                  <a:lumMod val="75000"/>
                </a:schemeClr>
              </a:solidFill>
              <a:ln>
                <a:noFill/>
              </a:ln>
              <a:effectLst/>
              <a:scene3d>
                <a:camera prst="orthographicFront"/>
                <a:lightRig rig="threePt" dir="t"/>
              </a:scene3d>
              <a:sp3d prstMaterial="dkEdge">
                <a:bevelT w="25400"/>
              </a:sp3d>
            </c:spPr>
            <c:extLst>
              <c:ext xmlns:c16="http://schemas.microsoft.com/office/drawing/2014/chart" uri="{C3380CC4-5D6E-409C-BE32-E72D297353CC}">
                <c16:uniqueId val="{00000007-D414-433D-90D0-D751BDF2ABF3}"/>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Foglio1!$A$2:$A$5</c:f>
              <c:strCache>
                <c:ptCount val="4"/>
                <c:pt idx="0">
                  <c:v>Solo online</c:v>
                </c:pt>
                <c:pt idx="1">
                  <c:v>Sia fisico che online</c:v>
                </c:pt>
                <c:pt idx="2">
                  <c:v>Solo fisico</c:v>
                </c:pt>
                <c:pt idx="3">
                  <c:v>Dipende/non sa</c:v>
                </c:pt>
              </c:strCache>
            </c:strRef>
          </c:cat>
          <c:val>
            <c:numRef>
              <c:f>Foglio1!$B$2:$B$5</c:f>
              <c:numCache>
                <c:formatCode>General</c:formatCode>
                <c:ptCount val="4"/>
                <c:pt idx="0">
                  <c:v>28</c:v>
                </c:pt>
                <c:pt idx="1">
                  <c:v>47</c:v>
                </c:pt>
                <c:pt idx="2">
                  <c:v>16</c:v>
                </c:pt>
                <c:pt idx="3">
                  <c:v>9</c:v>
                </c:pt>
              </c:numCache>
            </c:numRef>
          </c:val>
          <c:extLst>
            <c:ext xmlns:c16="http://schemas.microsoft.com/office/drawing/2014/chart" uri="{C3380CC4-5D6E-409C-BE32-E72D297353CC}">
              <c16:uniqueId val="{0000000C-D414-433D-90D0-D751BDF2ABF3}"/>
            </c:ext>
          </c:extLst>
        </c:ser>
        <c:dLbls>
          <c:showLegendKey val="0"/>
          <c:showVal val="0"/>
          <c:showCatName val="0"/>
          <c:showSerName val="0"/>
          <c:showPercent val="0"/>
          <c:showBubbleSize val="0"/>
        </c:dLbls>
        <c:gapWidth val="10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it-IT"/>
              <a:t>AUTO-PRONOSTICO DI ABBANDONO DELLA BANCA XXX</a:t>
            </a:r>
          </a:p>
          <a:p>
            <a:pPr>
              <a:defRPr/>
            </a:pPr>
            <a:r>
              <a:rPr lang="it-IT"/>
              <a:t>Quanti clienti della Banca XXX pronosticano l’abbandono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Foglio1!$B$1</c:f>
              <c:strCache>
                <c:ptCount val="1"/>
                <c:pt idx="0">
                  <c:v>ORDINE DI CITAZIONE</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D414-433D-90D0-D751BDF2ABF3}"/>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D414-433D-90D0-D751BDF2ABF3}"/>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D414-433D-90D0-D751BDF2ABF3}"/>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D414-433D-90D0-D751BDF2ABF3}"/>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D414-433D-90D0-D751BDF2ABF3}"/>
              </c:ext>
            </c:extLst>
          </c:dPt>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strRef>
              <c:f>Foglio1!$A$2:$A$6</c:f>
              <c:strCache>
                <c:ptCount val="5"/>
                <c:pt idx="0">
                  <c:v>Certo</c:v>
                </c:pt>
                <c:pt idx="1">
                  <c:v>Molto probabile</c:v>
                </c:pt>
                <c:pt idx="2">
                  <c:v>Non lo escludo</c:v>
                </c:pt>
                <c:pt idx="3">
                  <c:v>Poco probabile</c:v>
                </c:pt>
                <c:pt idx="4">
                  <c:v>Escluso</c:v>
                </c:pt>
              </c:strCache>
            </c:strRef>
          </c:cat>
          <c:val>
            <c:numRef>
              <c:f>Foglio1!$B$2:$B$6</c:f>
              <c:numCache>
                <c:formatCode>General</c:formatCode>
                <c:ptCount val="5"/>
                <c:pt idx="0">
                  <c:v>7</c:v>
                </c:pt>
                <c:pt idx="1">
                  <c:v>11</c:v>
                </c:pt>
                <c:pt idx="2">
                  <c:v>14</c:v>
                </c:pt>
                <c:pt idx="3">
                  <c:v>31</c:v>
                </c:pt>
                <c:pt idx="4">
                  <c:v>37</c:v>
                </c:pt>
              </c:numCache>
            </c:numRef>
          </c:val>
          <c:extLst>
            <c:ext xmlns:c16="http://schemas.microsoft.com/office/drawing/2014/chart" uri="{C3380CC4-5D6E-409C-BE32-E72D297353CC}">
              <c16:uniqueId val="{0000000C-D414-433D-90D0-D751BDF2ABF3}"/>
            </c:ext>
          </c:extLst>
        </c:ser>
        <c:dLbls>
          <c:showLegendKey val="0"/>
          <c:showVal val="0"/>
          <c:showCatName val="0"/>
          <c:showSerName val="0"/>
          <c:showPercent val="0"/>
          <c:showBubbleSize val="0"/>
        </c:dLbls>
        <c:gapWidth val="150"/>
        <c:shape val="box"/>
        <c:axId val="837761944"/>
        <c:axId val="837763256"/>
        <c:axId val="0"/>
      </c:bar3DChart>
      <c:catAx>
        <c:axId val="83776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it-IT"/>
          </a:p>
        </c:txPr>
        <c:crossAx val="837763256"/>
        <c:crosses val="autoZero"/>
        <c:auto val="1"/>
        <c:lblAlgn val="ctr"/>
        <c:lblOffset val="100"/>
        <c:noMultiLvlLbl val="0"/>
      </c:catAx>
      <c:valAx>
        <c:axId val="8377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776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2EC7A-1668-4AD8-BB7E-B6B90B5D0DD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88D90F30-9B99-491D-A73F-3D60A9F6FA43}">
      <dgm:prSet phldrT="[Testo]" custT="1"/>
      <dgm:spPr>
        <a:solidFill>
          <a:srgbClr val="002060"/>
        </a:solidFill>
      </dgm:spPr>
      <dgm:t>
        <a:bodyPr/>
        <a:lstStyle/>
        <a:p>
          <a:r>
            <a:rPr lang="it-IT" sz="3500" dirty="0"/>
            <a:t>PANNELLO DI CONTROLLO COMPLETO</a:t>
          </a:r>
        </a:p>
      </dgm:t>
    </dgm:pt>
    <dgm:pt modelId="{D374E7F0-8FB9-44C7-9258-AF186F3F5878}" type="parTrans" cxnId="{C29A434B-EF09-4B46-A84E-E5DAD0DAFEE6}">
      <dgm:prSet/>
      <dgm:spPr/>
      <dgm:t>
        <a:bodyPr/>
        <a:lstStyle/>
        <a:p>
          <a:endParaRPr lang="it-IT"/>
        </a:p>
      </dgm:t>
    </dgm:pt>
    <dgm:pt modelId="{94DCA5FE-BE82-4C6E-915C-EA1FFFE10C28}" type="sibTrans" cxnId="{C29A434B-EF09-4B46-A84E-E5DAD0DAFEE6}">
      <dgm:prSet/>
      <dgm:spPr/>
      <dgm:t>
        <a:bodyPr/>
        <a:lstStyle/>
        <a:p>
          <a:endParaRPr lang="it-IT"/>
        </a:p>
      </dgm:t>
    </dgm:pt>
    <dgm:pt modelId="{049C139E-B83B-4A6F-A955-EF40C75F8E27}">
      <dgm:prSet phldrT="[Testo]" custT="1"/>
      <dgm:spPr>
        <a:solidFill>
          <a:srgbClr val="FFC000"/>
        </a:solidFill>
      </dgm:spPr>
      <dgm:t>
        <a:bodyPr/>
        <a:lstStyle/>
        <a:p>
          <a:r>
            <a:rPr lang="it-IT" sz="2000" b="1" dirty="0" err="1"/>
            <a:t>Gestionale+CRM</a:t>
          </a:r>
          <a:endParaRPr lang="it-IT" sz="2000" b="1" dirty="0"/>
        </a:p>
        <a:p>
          <a:r>
            <a:rPr lang="it-IT" sz="1400" dirty="0"/>
            <a:t>Con i sistemi informatici vengono registrati e monitorati i comportamenti dei clienti</a:t>
          </a:r>
        </a:p>
      </dgm:t>
    </dgm:pt>
    <dgm:pt modelId="{3C5348C9-5BDF-41FD-AD7C-711E63AEAABE}" type="parTrans" cxnId="{FA2C82FD-9E56-4E0C-85B6-56AB250373E0}">
      <dgm:prSet/>
      <dgm:spPr/>
      <dgm:t>
        <a:bodyPr/>
        <a:lstStyle/>
        <a:p>
          <a:endParaRPr lang="it-IT"/>
        </a:p>
      </dgm:t>
    </dgm:pt>
    <dgm:pt modelId="{C2BE7BD6-27A9-4C91-A960-4F1E3E76BF43}" type="sibTrans" cxnId="{FA2C82FD-9E56-4E0C-85B6-56AB250373E0}">
      <dgm:prSet/>
      <dgm:spPr/>
      <dgm:t>
        <a:bodyPr/>
        <a:lstStyle/>
        <a:p>
          <a:endParaRPr lang="it-IT"/>
        </a:p>
      </dgm:t>
    </dgm:pt>
    <dgm:pt modelId="{5BE96202-AA99-4228-9A60-1BACA7BC69E5}">
      <dgm:prSet phldrT="[Testo]" custT="1"/>
      <dgm:spPr>
        <a:solidFill>
          <a:srgbClr val="7030A0"/>
        </a:solidFill>
      </dgm:spPr>
      <dgm:t>
        <a:bodyPr/>
        <a:lstStyle/>
        <a:p>
          <a:r>
            <a:rPr lang="it-IT" sz="2000" b="1" dirty="0" err="1"/>
            <a:t>Sentiment+Mood</a:t>
          </a:r>
          <a:endParaRPr lang="it-IT" sz="2000" b="1" dirty="0"/>
        </a:p>
        <a:p>
          <a:r>
            <a:rPr lang="it-IT" sz="1400" dirty="0"/>
            <a:t>Super-sintesi  «percettiva» tra esterno ed interno del Top Management</a:t>
          </a:r>
        </a:p>
      </dgm:t>
    </dgm:pt>
    <dgm:pt modelId="{0C96D747-5E0B-4326-BF2A-2238D3080B50}" type="parTrans" cxnId="{B2BA99AC-AA86-48EA-B91F-7D4B3F95EB81}">
      <dgm:prSet/>
      <dgm:spPr/>
      <dgm:t>
        <a:bodyPr/>
        <a:lstStyle/>
        <a:p>
          <a:endParaRPr lang="it-IT"/>
        </a:p>
      </dgm:t>
    </dgm:pt>
    <dgm:pt modelId="{3F63AEF0-B931-4DD1-B57A-424DD73ABDF0}" type="sibTrans" cxnId="{B2BA99AC-AA86-48EA-B91F-7D4B3F95EB81}">
      <dgm:prSet/>
      <dgm:spPr/>
      <dgm:t>
        <a:bodyPr/>
        <a:lstStyle/>
        <a:p>
          <a:endParaRPr lang="it-IT"/>
        </a:p>
      </dgm:t>
    </dgm:pt>
    <dgm:pt modelId="{81440942-63E7-4F20-B398-4D93B05E2C60}">
      <dgm:prSet phldrT="[Testo]" custT="1"/>
      <dgm:spPr>
        <a:solidFill>
          <a:srgbClr val="00B050"/>
        </a:solidFill>
      </dgm:spPr>
      <dgm:t>
        <a:bodyPr/>
        <a:lstStyle/>
        <a:p>
          <a:r>
            <a:rPr lang="it-IT" sz="2000" b="1" dirty="0"/>
            <a:t>Radar delle ricerche di mercato</a:t>
          </a:r>
        </a:p>
        <a:p>
          <a:r>
            <a:rPr lang="it-IT" sz="1400" dirty="0"/>
            <a:t>Misura e monitora i precursori dei comportamenti – quello che «hanno in testa e pensano» - di clienti attuali e di clienti potenziali producendo KPI di marketing</a:t>
          </a:r>
        </a:p>
      </dgm:t>
    </dgm:pt>
    <dgm:pt modelId="{5C1C3F52-8F78-49D0-A60B-EB3D0F82ABE3}" type="parTrans" cxnId="{796E9533-9967-45A5-8A58-5E91C09EF8EF}">
      <dgm:prSet/>
      <dgm:spPr/>
      <dgm:t>
        <a:bodyPr/>
        <a:lstStyle/>
        <a:p>
          <a:endParaRPr lang="it-IT"/>
        </a:p>
      </dgm:t>
    </dgm:pt>
    <dgm:pt modelId="{6CB597E0-50D5-425E-901D-389F458839C1}" type="sibTrans" cxnId="{796E9533-9967-45A5-8A58-5E91C09EF8EF}">
      <dgm:prSet/>
      <dgm:spPr/>
      <dgm:t>
        <a:bodyPr/>
        <a:lstStyle/>
        <a:p>
          <a:endParaRPr lang="it-IT"/>
        </a:p>
      </dgm:t>
    </dgm:pt>
    <dgm:pt modelId="{8E3802C8-A551-449D-A7B5-784E6D261F59}" type="pres">
      <dgm:prSet presAssocID="{FB72EC7A-1668-4AD8-BB7E-B6B90B5D0DDF}" presName="Name0" presStyleCnt="0">
        <dgm:presLayoutVars>
          <dgm:chPref val="1"/>
          <dgm:dir/>
          <dgm:animOne val="branch"/>
          <dgm:animLvl val="lvl"/>
          <dgm:resizeHandles/>
        </dgm:presLayoutVars>
      </dgm:prSet>
      <dgm:spPr/>
    </dgm:pt>
    <dgm:pt modelId="{D65D71FF-A35C-4453-AF7D-273D1AEEA05D}" type="pres">
      <dgm:prSet presAssocID="{88D90F30-9B99-491D-A73F-3D60A9F6FA43}" presName="vertOne" presStyleCnt="0"/>
      <dgm:spPr/>
    </dgm:pt>
    <dgm:pt modelId="{2871EA8A-4D6B-475F-BCCA-49DE3C0785CB}" type="pres">
      <dgm:prSet presAssocID="{88D90F30-9B99-491D-A73F-3D60A9F6FA43}" presName="txOne" presStyleLbl="node0" presStyleIdx="0" presStyleCnt="1" custScaleY="35231">
        <dgm:presLayoutVars>
          <dgm:chPref val="3"/>
        </dgm:presLayoutVars>
      </dgm:prSet>
      <dgm:spPr/>
    </dgm:pt>
    <dgm:pt modelId="{B10E66DA-FF45-496B-AF99-52CE7769DB6C}" type="pres">
      <dgm:prSet presAssocID="{88D90F30-9B99-491D-A73F-3D60A9F6FA43}" presName="parTransOne" presStyleCnt="0"/>
      <dgm:spPr/>
    </dgm:pt>
    <dgm:pt modelId="{C4D87394-BDCF-499E-B183-BEB9B5AF2AD9}" type="pres">
      <dgm:prSet presAssocID="{88D90F30-9B99-491D-A73F-3D60A9F6FA43}" presName="horzOne" presStyleCnt="0"/>
      <dgm:spPr/>
    </dgm:pt>
    <dgm:pt modelId="{0EF968A5-F4CE-4B0A-BA7D-E293CB6111DF}" type="pres">
      <dgm:prSet presAssocID="{049C139E-B83B-4A6F-A955-EF40C75F8E27}" presName="vertTwo" presStyleCnt="0"/>
      <dgm:spPr/>
    </dgm:pt>
    <dgm:pt modelId="{E94E4503-820D-4907-A5CC-46E9DFAC3F04}" type="pres">
      <dgm:prSet presAssocID="{049C139E-B83B-4A6F-A955-EF40C75F8E27}" presName="txTwo" presStyleLbl="node2" presStyleIdx="0" presStyleCnt="3">
        <dgm:presLayoutVars>
          <dgm:chPref val="3"/>
        </dgm:presLayoutVars>
      </dgm:prSet>
      <dgm:spPr/>
    </dgm:pt>
    <dgm:pt modelId="{91F4B52D-3F96-4270-8260-438F5C469501}" type="pres">
      <dgm:prSet presAssocID="{049C139E-B83B-4A6F-A955-EF40C75F8E27}" presName="horzTwo" presStyleCnt="0"/>
      <dgm:spPr/>
    </dgm:pt>
    <dgm:pt modelId="{24063930-9529-4CBB-A15A-8D8C3B84BA64}" type="pres">
      <dgm:prSet presAssocID="{C2BE7BD6-27A9-4C91-A960-4F1E3E76BF43}" presName="sibSpaceTwo" presStyleCnt="0"/>
      <dgm:spPr/>
    </dgm:pt>
    <dgm:pt modelId="{D1ABBADC-4CC8-4488-BC79-F3EEC396A5A5}" type="pres">
      <dgm:prSet presAssocID="{5BE96202-AA99-4228-9A60-1BACA7BC69E5}" presName="vertTwo" presStyleCnt="0"/>
      <dgm:spPr/>
    </dgm:pt>
    <dgm:pt modelId="{7F005E87-9D70-460F-8C54-82452DF27E4B}" type="pres">
      <dgm:prSet presAssocID="{5BE96202-AA99-4228-9A60-1BACA7BC69E5}" presName="txTwo" presStyleLbl="node2" presStyleIdx="1" presStyleCnt="3">
        <dgm:presLayoutVars>
          <dgm:chPref val="3"/>
        </dgm:presLayoutVars>
      </dgm:prSet>
      <dgm:spPr/>
    </dgm:pt>
    <dgm:pt modelId="{FF3651F2-6B1F-4C8B-AB51-FFBD8B74BFEE}" type="pres">
      <dgm:prSet presAssocID="{5BE96202-AA99-4228-9A60-1BACA7BC69E5}" presName="horzTwo" presStyleCnt="0"/>
      <dgm:spPr/>
    </dgm:pt>
    <dgm:pt modelId="{A593E03D-7CC5-4DD3-8F5D-528E1D2B4E08}" type="pres">
      <dgm:prSet presAssocID="{3F63AEF0-B931-4DD1-B57A-424DD73ABDF0}" presName="sibSpaceTwo" presStyleCnt="0"/>
      <dgm:spPr/>
    </dgm:pt>
    <dgm:pt modelId="{E06B38C6-21CE-4975-AB4F-563FEEAE3E0C}" type="pres">
      <dgm:prSet presAssocID="{81440942-63E7-4F20-B398-4D93B05E2C60}" presName="vertTwo" presStyleCnt="0"/>
      <dgm:spPr/>
    </dgm:pt>
    <dgm:pt modelId="{2720D699-4EBD-4A7F-98BA-26D970004583}" type="pres">
      <dgm:prSet presAssocID="{81440942-63E7-4F20-B398-4D93B05E2C60}" presName="txTwo" presStyleLbl="node2" presStyleIdx="2" presStyleCnt="3">
        <dgm:presLayoutVars>
          <dgm:chPref val="3"/>
        </dgm:presLayoutVars>
      </dgm:prSet>
      <dgm:spPr/>
    </dgm:pt>
    <dgm:pt modelId="{61EA3FE8-407D-481F-A970-9FD1FBEDDE5A}" type="pres">
      <dgm:prSet presAssocID="{81440942-63E7-4F20-B398-4D93B05E2C60}" presName="horzTwo" presStyleCnt="0"/>
      <dgm:spPr/>
    </dgm:pt>
  </dgm:ptLst>
  <dgm:cxnLst>
    <dgm:cxn modelId="{32B8E41C-0EDE-423B-8E2D-8ADCD140B106}" type="presOf" srcId="{FB72EC7A-1668-4AD8-BB7E-B6B90B5D0DDF}" destId="{8E3802C8-A551-449D-A7B5-784E6D261F59}" srcOrd="0" destOrd="0" presId="urn:microsoft.com/office/officeart/2005/8/layout/hierarchy4"/>
    <dgm:cxn modelId="{1B8D392B-0BA4-47B7-83E2-49578FA0D5CF}" type="presOf" srcId="{88D90F30-9B99-491D-A73F-3D60A9F6FA43}" destId="{2871EA8A-4D6B-475F-BCCA-49DE3C0785CB}" srcOrd="0" destOrd="0" presId="urn:microsoft.com/office/officeart/2005/8/layout/hierarchy4"/>
    <dgm:cxn modelId="{796E9533-9967-45A5-8A58-5E91C09EF8EF}" srcId="{88D90F30-9B99-491D-A73F-3D60A9F6FA43}" destId="{81440942-63E7-4F20-B398-4D93B05E2C60}" srcOrd="2" destOrd="0" parTransId="{5C1C3F52-8F78-49D0-A60B-EB3D0F82ABE3}" sibTransId="{6CB597E0-50D5-425E-901D-389F458839C1}"/>
    <dgm:cxn modelId="{C29A434B-EF09-4B46-A84E-E5DAD0DAFEE6}" srcId="{FB72EC7A-1668-4AD8-BB7E-B6B90B5D0DDF}" destId="{88D90F30-9B99-491D-A73F-3D60A9F6FA43}" srcOrd="0" destOrd="0" parTransId="{D374E7F0-8FB9-44C7-9258-AF186F3F5878}" sibTransId="{94DCA5FE-BE82-4C6E-915C-EA1FFFE10C28}"/>
    <dgm:cxn modelId="{BB28EA6E-E4F5-4F88-BB8A-2D294422E01E}" type="presOf" srcId="{5BE96202-AA99-4228-9A60-1BACA7BC69E5}" destId="{7F005E87-9D70-460F-8C54-82452DF27E4B}" srcOrd="0" destOrd="0" presId="urn:microsoft.com/office/officeart/2005/8/layout/hierarchy4"/>
    <dgm:cxn modelId="{B2BA99AC-AA86-48EA-B91F-7D4B3F95EB81}" srcId="{88D90F30-9B99-491D-A73F-3D60A9F6FA43}" destId="{5BE96202-AA99-4228-9A60-1BACA7BC69E5}" srcOrd="1" destOrd="0" parTransId="{0C96D747-5E0B-4326-BF2A-2238D3080B50}" sibTransId="{3F63AEF0-B931-4DD1-B57A-424DD73ABDF0}"/>
    <dgm:cxn modelId="{79DE3BD2-69FD-4C8C-A3A3-6A878CFA8EDF}" type="presOf" srcId="{049C139E-B83B-4A6F-A955-EF40C75F8E27}" destId="{E94E4503-820D-4907-A5CC-46E9DFAC3F04}" srcOrd="0" destOrd="0" presId="urn:microsoft.com/office/officeart/2005/8/layout/hierarchy4"/>
    <dgm:cxn modelId="{4B319BE9-955E-4EB6-A420-AEAFFF145E6E}" type="presOf" srcId="{81440942-63E7-4F20-B398-4D93B05E2C60}" destId="{2720D699-4EBD-4A7F-98BA-26D970004583}" srcOrd="0" destOrd="0" presId="urn:microsoft.com/office/officeart/2005/8/layout/hierarchy4"/>
    <dgm:cxn modelId="{FA2C82FD-9E56-4E0C-85B6-56AB250373E0}" srcId="{88D90F30-9B99-491D-A73F-3D60A9F6FA43}" destId="{049C139E-B83B-4A6F-A955-EF40C75F8E27}" srcOrd="0" destOrd="0" parTransId="{3C5348C9-5BDF-41FD-AD7C-711E63AEAABE}" sibTransId="{C2BE7BD6-27A9-4C91-A960-4F1E3E76BF43}"/>
    <dgm:cxn modelId="{DE498FF3-3C4C-48A7-84E3-2166C1706794}" type="presParOf" srcId="{8E3802C8-A551-449D-A7B5-784E6D261F59}" destId="{D65D71FF-A35C-4453-AF7D-273D1AEEA05D}" srcOrd="0" destOrd="0" presId="urn:microsoft.com/office/officeart/2005/8/layout/hierarchy4"/>
    <dgm:cxn modelId="{DB5A4998-5101-48A4-BA29-4387AFC71D7D}" type="presParOf" srcId="{D65D71FF-A35C-4453-AF7D-273D1AEEA05D}" destId="{2871EA8A-4D6B-475F-BCCA-49DE3C0785CB}" srcOrd="0" destOrd="0" presId="urn:microsoft.com/office/officeart/2005/8/layout/hierarchy4"/>
    <dgm:cxn modelId="{87B658EF-816D-4262-9748-26D7BC676252}" type="presParOf" srcId="{D65D71FF-A35C-4453-AF7D-273D1AEEA05D}" destId="{B10E66DA-FF45-496B-AF99-52CE7769DB6C}" srcOrd="1" destOrd="0" presId="urn:microsoft.com/office/officeart/2005/8/layout/hierarchy4"/>
    <dgm:cxn modelId="{384BAAC6-8F58-4F02-903F-6E7D23B58855}" type="presParOf" srcId="{D65D71FF-A35C-4453-AF7D-273D1AEEA05D}" destId="{C4D87394-BDCF-499E-B183-BEB9B5AF2AD9}" srcOrd="2" destOrd="0" presId="urn:microsoft.com/office/officeart/2005/8/layout/hierarchy4"/>
    <dgm:cxn modelId="{297855D4-E105-43A5-A9BC-A8F730BD53B6}" type="presParOf" srcId="{C4D87394-BDCF-499E-B183-BEB9B5AF2AD9}" destId="{0EF968A5-F4CE-4B0A-BA7D-E293CB6111DF}" srcOrd="0" destOrd="0" presId="urn:microsoft.com/office/officeart/2005/8/layout/hierarchy4"/>
    <dgm:cxn modelId="{1A82F21E-CF28-44F7-BF4B-F43647139D9B}" type="presParOf" srcId="{0EF968A5-F4CE-4B0A-BA7D-E293CB6111DF}" destId="{E94E4503-820D-4907-A5CC-46E9DFAC3F04}" srcOrd="0" destOrd="0" presId="urn:microsoft.com/office/officeart/2005/8/layout/hierarchy4"/>
    <dgm:cxn modelId="{6C0D7557-9934-4E3B-B2B5-44E65DF9FE7A}" type="presParOf" srcId="{0EF968A5-F4CE-4B0A-BA7D-E293CB6111DF}" destId="{91F4B52D-3F96-4270-8260-438F5C469501}" srcOrd="1" destOrd="0" presId="urn:microsoft.com/office/officeart/2005/8/layout/hierarchy4"/>
    <dgm:cxn modelId="{314DBA16-945E-4BE2-A10D-A2EB8B99CA6B}" type="presParOf" srcId="{C4D87394-BDCF-499E-B183-BEB9B5AF2AD9}" destId="{24063930-9529-4CBB-A15A-8D8C3B84BA64}" srcOrd="1" destOrd="0" presId="urn:microsoft.com/office/officeart/2005/8/layout/hierarchy4"/>
    <dgm:cxn modelId="{8B9FA34A-7B71-4D6F-8441-95157855673F}" type="presParOf" srcId="{C4D87394-BDCF-499E-B183-BEB9B5AF2AD9}" destId="{D1ABBADC-4CC8-4488-BC79-F3EEC396A5A5}" srcOrd="2" destOrd="0" presId="urn:microsoft.com/office/officeart/2005/8/layout/hierarchy4"/>
    <dgm:cxn modelId="{22709E3E-71CB-4C29-B3B7-C19C0396AD13}" type="presParOf" srcId="{D1ABBADC-4CC8-4488-BC79-F3EEC396A5A5}" destId="{7F005E87-9D70-460F-8C54-82452DF27E4B}" srcOrd="0" destOrd="0" presId="urn:microsoft.com/office/officeart/2005/8/layout/hierarchy4"/>
    <dgm:cxn modelId="{E7B7EE6A-0697-4B00-BD99-B87291336481}" type="presParOf" srcId="{D1ABBADC-4CC8-4488-BC79-F3EEC396A5A5}" destId="{FF3651F2-6B1F-4C8B-AB51-FFBD8B74BFEE}" srcOrd="1" destOrd="0" presId="urn:microsoft.com/office/officeart/2005/8/layout/hierarchy4"/>
    <dgm:cxn modelId="{EAE68613-8BEA-4D41-B1D1-17C9DB6C433F}" type="presParOf" srcId="{C4D87394-BDCF-499E-B183-BEB9B5AF2AD9}" destId="{A593E03D-7CC5-4DD3-8F5D-528E1D2B4E08}" srcOrd="3" destOrd="0" presId="urn:microsoft.com/office/officeart/2005/8/layout/hierarchy4"/>
    <dgm:cxn modelId="{22171B45-3F2F-44F1-80DB-5CF2C4F10330}" type="presParOf" srcId="{C4D87394-BDCF-499E-B183-BEB9B5AF2AD9}" destId="{E06B38C6-21CE-4975-AB4F-563FEEAE3E0C}" srcOrd="4" destOrd="0" presId="urn:microsoft.com/office/officeart/2005/8/layout/hierarchy4"/>
    <dgm:cxn modelId="{5BF30DA3-2260-45FB-A8CF-5B1A7B5D0955}" type="presParOf" srcId="{E06B38C6-21CE-4975-AB4F-563FEEAE3E0C}" destId="{2720D699-4EBD-4A7F-98BA-26D970004583}" srcOrd="0" destOrd="0" presId="urn:microsoft.com/office/officeart/2005/8/layout/hierarchy4"/>
    <dgm:cxn modelId="{304DA965-3C03-497B-9733-4E31B5EAF95D}" type="presParOf" srcId="{E06B38C6-21CE-4975-AB4F-563FEEAE3E0C}" destId="{61EA3FE8-407D-481F-A970-9FD1FBEDDE5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1EA8A-4D6B-475F-BCCA-49DE3C0785CB}">
      <dsp:nvSpPr>
        <dsp:cNvPr id="0" name=""/>
        <dsp:cNvSpPr/>
      </dsp:nvSpPr>
      <dsp:spPr>
        <a:xfrm>
          <a:off x="3661" y="179"/>
          <a:ext cx="10181476" cy="62582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PANNELLO DI CONTROLLO COMPLETO</a:t>
          </a:r>
        </a:p>
      </dsp:txBody>
      <dsp:txXfrm>
        <a:off x="21991" y="18509"/>
        <a:ext cx="10144816" cy="589161"/>
      </dsp:txXfrm>
    </dsp:sp>
    <dsp:sp modelId="{E94E4503-820D-4907-A5CC-46E9DFAC3F04}">
      <dsp:nvSpPr>
        <dsp:cNvPr id="0" name=""/>
        <dsp:cNvSpPr/>
      </dsp:nvSpPr>
      <dsp:spPr>
        <a:xfrm>
          <a:off x="3661" y="992081"/>
          <a:ext cx="3213850" cy="177633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err="1"/>
            <a:t>Gestionale+CRM</a:t>
          </a:r>
          <a:endParaRPr lang="it-IT" sz="2000" b="1" kern="1200" dirty="0"/>
        </a:p>
        <a:p>
          <a:pPr marL="0" lvl="0" indent="0" algn="ctr" defTabSz="889000">
            <a:lnSpc>
              <a:spcPct val="90000"/>
            </a:lnSpc>
            <a:spcBef>
              <a:spcPct val="0"/>
            </a:spcBef>
            <a:spcAft>
              <a:spcPct val="35000"/>
            </a:spcAft>
            <a:buNone/>
          </a:pPr>
          <a:r>
            <a:rPr lang="it-IT" sz="1400" kern="1200" dirty="0"/>
            <a:t>Con i sistemi informatici vengono registrati e monitorati i comportamenti dei clienti</a:t>
          </a:r>
        </a:p>
      </dsp:txBody>
      <dsp:txXfrm>
        <a:off x="55688" y="1044108"/>
        <a:ext cx="3109796" cy="1672284"/>
      </dsp:txXfrm>
    </dsp:sp>
    <dsp:sp modelId="{7F005E87-9D70-460F-8C54-82452DF27E4B}">
      <dsp:nvSpPr>
        <dsp:cNvPr id="0" name=""/>
        <dsp:cNvSpPr/>
      </dsp:nvSpPr>
      <dsp:spPr>
        <a:xfrm>
          <a:off x="3487474" y="992081"/>
          <a:ext cx="3213850" cy="177633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err="1"/>
            <a:t>Sentiment+Mood</a:t>
          </a:r>
          <a:endParaRPr lang="it-IT" sz="2000" b="1" kern="1200" dirty="0"/>
        </a:p>
        <a:p>
          <a:pPr marL="0" lvl="0" indent="0" algn="ctr" defTabSz="889000">
            <a:lnSpc>
              <a:spcPct val="90000"/>
            </a:lnSpc>
            <a:spcBef>
              <a:spcPct val="0"/>
            </a:spcBef>
            <a:spcAft>
              <a:spcPct val="35000"/>
            </a:spcAft>
            <a:buNone/>
          </a:pPr>
          <a:r>
            <a:rPr lang="it-IT" sz="1400" kern="1200" dirty="0"/>
            <a:t>Super-sintesi  «percettiva» tra esterno ed interno del Top Management</a:t>
          </a:r>
        </a:p>
      </dsp:txBody>
      <dsp:txXfrm>
        <a:off x="3539501" y="1044108"/>
        <a:ext cx="3109796" cy="1672284"/>
      </dsp:txXfrm>
    </dsp:sp>
    <dsp:sp modelId="{2720D699-4EBD-4A7F-98BA-26D970004583}">
      <dsp:nvSpPr>
        <dsp:cNvPr id="0" name=""/>
        <dsp:cNvSpPr/>
      </dsp:nvSpPr>
      <dsp:spPr>
        <a:xfrm>
          <a:off x="6971288" y="992081"/>
          <a:ext cx="3213850" cy="177633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Radar delle ricerche di mercato</a:t>
          </a:r>
        </a:p>
        <a:p>
          <a:pPr marL="0" lvl="0" indent="0" algn="ctr" defTabSz="889000">
            <a:lnSpc>
              <a:spcPct val="90000"/>
            </a:lnSpc>
            <a:spcBef>
              <a:spcPct val="0"/>
            </a:spcBef>
            <a:spcAft>
              <a:spcPct val="35000"/>
            </a:spcAft>
            <a:buNone/>
          </a:pPr>
          <a:r>
            <a:rPr lang="it-IT" sz="1400" kern="1200" dirty="0"/>
            <a:t>Misura e monitora i precursori dei comportamenti – quello che «hanno in testa e pensano» - di clienti attuali e di clienti potenziali producendo KPI di marketing</a:t>
          </a:r>
        </a:p>
      </dsp:txBody>
      <dsp:txXfrm>
        <a:off x="7023315" y="1044108"/>
        <a:ext cx="3109796" cy="16722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0.28692</cdr:x>
      <cdr:y>0.17982</cdr:y>
    </cdr:from>
    <cdr:to>
      <cdr:x>0.68392</cdr:x>
      <cdr:y>0.17982</cdr:y>
    </cdr:to>
    <cdr:cxnSp macro="">
      <cdr:nvCxnSpPr>
        <cdr:cNvPr id="3" name="Connettore diritto 2"/>
        <cdr:cNvCxnSpPr/>
      </cdr:nvCxnSpPr>
      <cdr:spPr>
        <a:xfrm xmlns:a="http://schemas.openxmlformats.org/drawingml/2006/main" flipH="1">
          <a:off x="3017108" y="751911"/>
          <a:ext cx="4174732" cy="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0.05359</cdr:x>
      <cdr:y>0.16333</cdr:y>
    </cdr:from>
    <cdr:to>
      <cdr:x>0.40284</cdr:x>
      <cdr:y>0.40889</cdr:y>
    </cdr:to>
    <cdr:sp macro="" textlink="">
      <cdr:nvSpPr>
        <cdr:cNvPr id="2" name="Fumetto: rettangolo con angoli arrotondati 1"/>
        <cdr:cNvSpPr/>
      </cdr:nvSpPr>
      <cdr:spPr>
        <a:xfrm xmlns:a="http://schemas.openxmlformats.org/drawingml/2006/main">
          <a:off x="563549" y="723714"/>
          <a:ext cx="3672590" cy="1088083"/>
        </a:xfrm>
        <a:prstGeom xmlns:a="http://schemas.openxmlformats.org/drawingml/2006/main" prst="wedgeRoundRectCallout">
          <a:avLst>
            <a:gd name="adj1" fmla="val 39228"/>
            <a:gd name="adj2" fmla="val 111749"/>
            <a:gd name="adj3" fmla="val 16667"/>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it-IT" sz="1400" b="1" dirty="0">
              <a:latin typeface="Arial" panose="020B0604020202020204" pitchFamily="34" charset="0"/>
              <a:cs typeface="Arial" panose="020B0604020202020204" pitchFamily="34" charset="0"/>
            </a:rPr>
            <a:t>PROBLEMA SERIO. DELTA NEGATIVO</a:t>
          </a:r>
        </a:p>
        <a:p xmlns:a="http://schemas.openxmlformats.org/drawingml/2006/main">
          <a:r>
            <a:rPr lang="it-IT" sz="1200" dirty="0">
              <a:latin typeface="Arial" panose="020B0604020202020204" pitchFamily="34" charset="0"/>
              <a:cs typeface="Arial" panose="020B0604020202020204" pitchFamily="34" charset="0"/>
            </a:rPr>
            <a:t>Prevalgono i «Detrattori» rispetto ai «Promotori». E’ necessario intervenire partendo da una accurata analisi delle cause.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28078-235B-4BDE-9D34-F11BB9D47624}" type="datetimeFigureOut">
              <a:rPr lang="it-IT" smtClean="0"/>
              <a:t>02/05/2017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21BF5-20F7-4359-B7A8-8B411B871232}" type="slidenum">
              <a:rPr lang="it-IT" smtClean="0"/>
              <a:t>‹N›</a:t>
            </a:fld>
            <a:endParaRPr lang="it-IT"/>
          </a:p>
        </p:txBody>
      </p:sp>
    </p:spTree>
    <p:extLst>
      <p:ext uri="{BB962C8B-B14F-4D97-AF65-F5344CB8AC3E}">
        <p14:creationId xmlns:p14="http://schemas.microsoft.com/office/powerpoint/2010/main" val="180263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defTabSz="947738">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947738">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947738">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947738">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947738"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947738"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947738"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947738"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pPr>
            <a:fld id="{DA85E34D-4F49-452C-B43A-2ED03C705BD4}" type="slidenum">
              <a:rPr lang="it-IT" altLang="it-IT" smtClean="0"/>
              <a:pPr>
                <a:spcBef>
                  <a:spcPct val="0"/>
                </a:spcBef>
              </a:pPr>
              <a:t>1</a:t>
            </a:fld>
            <a:endParaRPr lang="it-IT" altLang="it-IT"/>
          </a:p>
        </p:txBody>
      </p:sp>
      <p:sp>
        <p:nvSpPr>
          <p:cNvPr id="10243" name="Rectangle 2"/>
          <p:cNvSpPr>
            <a:spLocks noGrp="1" noRot="1" noChangeAspect="1" noChangeArrowheads="1" noTextEdit="1"/>
          </p:cNvSpPr>
          <p:nvPr>
            <p:ph type="sldImg"/>
          </p:nvPr>
        </p:nvSpPr>
        <p:spPr>
          <a:xfrm>
            <a:off x="144463" y="766763"/>
            <a:ext cx="6819900" cy="3836987"/>
          </a:xfrm>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lIns="95642" tIns="47823" rIns="95642" bIns="47823"/>
          <a:lstStyle/>
          <a:p>
            <a:pPr eaLnBrk="1" hangingPunct="1"/>
            <a:endParaRPr lang="it-IT" altLang="it-IT"/>
          </a:p>
          <a:p>
            <a:pPr eaLnBrk="1" hangingPunct="1"/>
            <a:r>
              <a:rPr lang="it-IT" altLang="it-IT"/>
              <a:t>----- Note riunione (07/03/14 18:04) -----</a:t>
            </a:r>
          </a:p>
          <a:p>
            <a:pPr eaLnBrk="1" hangingPunct="1"/>
            <a:r>
              <a:rPr lang="it-IT" altLang="it-IT"/>
              <a:t> </a:t>
            </a:r>
          </a:p>
        </p:txBody>
      </p:sp>
    </p:spTree>
    <p:extLst>
      <p:ext uri="{BB962C8B-B14F-4D97-AF65-F5344CB8AC3E}">
        <p14:creationId xmlns:p14="http://schemas.microsoft.com/office/powerpoint/2010/main" val="240947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9325">
              <a:defRPr>
                <a:solidFill>
                  <a:schemeClr val="tx1"/>
                </a:solidFill>
                <a:latin typeface="Arial" panose="020B0604020202020204" pitchFamily="34" charset="0"/>
              </a:defRPr>
            </a:lvl1pPr>
            <a:lvl2pPr marL="742950" indent="-285750" defTabSz="949325">
              <a:defRPr>
                <a:solidFill>
                  <a:schemeClr val="tx1"/>
                </a:solidFill>
                <a:latin typeface="Arial" panose="020B0604020202020204" pitchFamily="34" charset="0"/>
              </a:defRPr>
            </a:lvl2pPr>
            <a:lvl3pPr marL="1143000" indent="-228600" defTabSz="949325">
              <a:defRPr>
                <a:solidFill>
                  <a:schemeClr val="tx1"/>
                </a:solidFill>
                <a:latin typeface="Arial" panose="020B0604020202020204" pitchFamily="34" charset="0"/>
              </a:defRPr>
            </a:lvl3pPr>
            <a:lvl4pPr marL="1600200" indent="-228600" defTabSz="949325">
              <a:defRPr>
                <a:solidFill>
                  <a:schemeClr val="tx1"/>
                </a:solidFill>
                <a:latin typeface="Arial" panose="020B0604020202020204" pitchFamily="34" charset="0"/>
              </a:defRPr>
            </a:lvl4pPr>
            <a:lvl5pPr marL="2057400" indent="-228600" defTabSz="949325">
              <a:defRPr>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a:solidFill>
                  <a:schemeClr val="tx1"/>
                </a:solidFill>
                <a:latin typeface="Arial" panose="020B0604020202020204" pitchFamily="34" charset="0"/>
              </a:defRPr>
            </a:lvl9pPr>
          </a:lstStyle>
          <a:p>
            <a:fld id="{0135E350-4054-4F68-B805-37FC45772AA4}" type="slidenum">
              <a:rPr lang="it-IT" altLang="it-IT"/>
              <a:pPr/>
              <a:t>12</a:t>
            </a:fld>
            <a:endParaRPr lang="it-IT" altLang="it-IT"/>
          </a:p>
        </p:txBody>
      </p:sp>
      <p:sp>
        <p:nvSpPr>
          <p:cNvPr id="7171" name="Rectangle 2"/>
          <p:cNvSpPr>
            <a:spLocks noGrp="1" noRot="1" noChangeAspect="1" noChangeArrowheads="1" noTextEdit="1"/>
          </p:cNvSpPr>
          <p:nvPr>
            <p:ph type="sldImg"/>
          </p:nvPr>
        </p:nvSpPr>
        <p:spPr>
          <a:xfrm>
            <a:off x="139700" y="768350"/>
            <a:ext cx="6819900" cy="3836988"/>
          </a:xfrm>
          <a:ln/>
        </p:spPr>
      </p:sp>
      <p:sp>
        <p:nvSpPr>
          <p:cNvPr id="7172"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40299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rgbClr val="666666"/>
                </a:solidFill>
                <a:latin typeface="Times New Roman" panose="02020603050405020304" pitchFamily="18" charset="0"/>
                <a:ea typeface="MS PGothic" pitchFamily="34" charset="-128"/>
              </a:defRPr>
            </a:lvl1pPr>
            <a:lvl2pPr marL="747713" indent="-287338" defTabSz="923925">
              <a:defRPr sz="2400">
                <a:solidFill>
                  <a:srgbClr val="666666"/>
                </a:solidFill>
                <a:latin typeface="Times New Roman" panose="02020603050405020304" pitchFamily="18" charset="0"/>
                <a:ea typeface="MS PGothic" pitchFamily="34" charset="-128"/>
              </a:defRPr>
            </a:lvl2pPr>
            <a:lvl3pPr marL="1150938" indent="-230188" defTabSz="923925">
              <a:defRPr sz="2400">
                <a:solidFill>
                  <a:srgbClr val="666666"/>
                </a:solidFill>
                <a:latin typeface="Times New Roman" panose="02020603050405020304" pitchFamily="18" charset="0"/>
                <a:ea typeface="MS PGothic" pitchFamily="34" charset="-128"/>
              </a:defRPr>
            </a:lvl3pPr>
            <a:lvl4pPr marL="1612900" indent="-230188" defTabSz="923925">
              <a:defRPr sz="2400">
                <a:solidFill>
                  <a:srgbClr val="666666"/>
                </a:solidFill>
                <a:latin typeface="Times New Roman" panose="02020603050405020304" pitchFamily="18" charset="0"/>
                <a:ea typeface="MS PGothic" pitchFamily="34" charset="-128"/>
              </a:defRPr>
            </a:lvl4pPr>
            <a:lvl5pPr marL="2073275" indent="-230188" defTabSz="923925">
              <a:defRPr sz="2400">
                <a:solidFill>
                  <a:srgbClr val="666666"/>
                </a:solidFill>
                <a:latin typeface="Times New Roman" panose="02020603050405020304" pitchFamily="18" charset="0"/>
                <a:ea typeface="MS PGothic" pitchFamily="34" charset="-128"/>
              </a:defRPr>
            </a:lvl5pPr>
            <a:lvl6pPr marL="2530475" indent="-230188" defTabSz="923925" eaLnBrk="0" fontAlgn="base" hangingPunct="0">
              <a:spcBef>
                <a:spcPct val="0"/>
              </a:spcBef>
              <a:spcAft>
                <a:spcPct val="0"/>
              </a:spcAft>
              <a:defRPr sz="2400">
                <a:solidFill>
                  <a:srgbClr val="666666"/>
                </a:solidFill>
                <a:latin typeface="Times New Roman" panose="02020603050405020304" pitchFamily="18" charset="0"/>
                <a:ea typeface="MS PGothic" pitchFamily="34" charset="-128"/>
              </a:defRPr>
            </a:lvl6pPr>
            <a:lvl7pPr marL="2987675" indent="-230188" defTabSz="923925" eaLnBrk="0" fontAlgn="base" hangingPunct="0">
              <a:spcBef>
                <a:spcPct val="0"/>
              </a:spcBef>
              <a:spcAft>
                <a:spcPct val="0"/>
              </a:spcAft>
              <a:defRPr sz="2400">
                <a:solidFill>
                  <a:srgbClr val="666666"/>
                </a:solidFill>
                <a:latin typeface="Times New Roman" panose="02020603050405020304" pitchFamily="18" charset="0"/>
                <a:ea typeface="MS PGothic" pitchFamily="34" charset="-128"/>
              </a:defRPr>
            </a:lvl7pPr>
            <a:lvl8pPr marL="3444875" indent="-230188" defTabSz="923925" eaLnBrk="0" fontAlgn="base" hangingPunct="0">
              <a:spcBef>
                <a:spcPct val="0"/>
              </a:spcBef>
              <a:spcAft>
                <a:spcPct val="0"/>
              </a:spcAft>
              <a:defRPr sz="2400">
                <a:solidFill>
                  <a:srgbClr val="666666"/>
                </a:solidFill>
                <a:latin typeface="Times New Roman" panose="02020603050405020304" pitchFamily="18" charset="0"/>
                <a:ea typeface="MS PGothic" pitchFamily="34" charset="-128"/>
              </a:defRPr>
            </a:lvl8pPr>
            <a:lvl9pPr marL="3902075" indent="-230188" defTabSz="923925" eaLnBrk="0" fontAlgn="base" hangingPunct="0">
              <a:spcBef>
                <a:spcPct val="0"/>
              </a:spcBef>
              <a:spcAft>
                <a:spcPct val="0"/>
              </a:spcAft>
              <a:defRPr sz="2400">
                <a:solidFill>
                  <a:srgbClr val="666666"/>
                </a:solidFill>
                <a:latin typeface="Times New Roman" panose="02020603050405020304" pitchFamily="18" charset="0"/>
                <a:ea typeface="MS PGothic" pitchFamily="34" charset="-128"/>
              </a:defRPr>
            </a:lvl9pPr>
          </a:lstStyle>
          <a:p>
            <a:fld id="{0A3778ED-F98D-4352-8FD1-10F132EE60EF}" type="slidenum">
              <a:rPr lang="it-IT" altLang="it-IT" sz="1200" smtClean="0">
                <a:solidFill>
                  <a:schemeClr val="tx1"/>
                </a:solidFill>
              </a:rPr>
              <a:pPr/>
              <a:t>101</a:t>
            </a:fld>
            <a:endParaRPr lang="it-IT" altLang="it-IT" sz="1200">
              <a:solidFill>
                <a:schemeClr val="tx1"/>
              </a:solidFill>
            </a:endParaRPr>
          </a:p>
        </p:txBody>
      </p:sp>
      <p:sp>
        <p:nvSpPr>
          <p:cNvPr id="81923" name="Rectangle 2"/>
          <p:cNvSpPr>
            <a:spLocks noGrp="1" noRot="1" noChangeAspect="1" noChangeArrowheads="1" noTextEdit="1"/>
          </p:cNvSpPr>
          <p:nvPr>
            <p:ph type="sldImg"/>
          </p:nvPr>
        </p:nvSpPr>
        <p:spPr>
          <a:xfrm>
            <a:off x="138113" y="766763"/>
            <a:ext cx="6823075" cy="3838575"/>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83194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149AD8C-15A6-4DA9-9D6A-DE12D121E47E}" type="datetimeFigureOut">
              <a:rPr lang="it-IT" smtClean="0"/>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10384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149AD8C-15A6-4DA9-9D6A-DE12D121E47E}" type="datetimeFigureOut">
              <a:rPr lang="it-IT" smtClean="0"/>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145257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149AD8C-15A6-4DA9-9D6A-DE12D121E47E}" type="datetimeFigureOut">
              <a:rPr lang="it-IT" smtClean="0"/>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182717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149AD8C-15A6-4DA9-9D6A-DE12D121E47E}" type="datetimeFigureOut">
              <a:rPr lang="it-IT" smtClean="0"/>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112205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149AD8C-15A6-4DA9-9D6A-DE12D121E47E}" type="datetimeFigureOut">
              <a:rPr lang="it-IT" smtClean="0"/>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3236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149AD8C-15A6-4DA9-9D6A-DE12D121E47E}" type="datetimeFigureOut">
              <a:rPr lang="it-IT" smtClean="0"/>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245475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149AD8C-15A6-4DA9-9D6A-DE12D121E47E}" type="datetimeFigureOut">
              <a:rPr lang="it-IT" smtClean="0"/>
              <a:t>02/05/2017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307383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149AD8C-15A6-4DA9-9D6A-DE12D121E47E}" type="datetimeFigureOut">
              <a:rPr lang="it-IT" smtClean="0"/>
              <a:t>02/05/2017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289752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49AD8C-15A6-4DA9-9D6A-DE12D121E47E}" type="datetimeFigureOut">
              <a:rPr lang="it-IT" smtClean="0"/>
              <a:t>02/05/2017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204274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149AD8C-15A6-4DA9-9D6A-DE12D121E47E}" type="datetimeFigureOut">
              <a:rPr lang="it-IT" smtClean="0"/>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77614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149AD8C-15A6-4DA9-9D6A-DE12D121E47E}" type="datetimeFigureOut">
              <a:rPr lang="it-IT" smtClean="0"/>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62887-5F71-43B6-AB49-E0B0A8A4C8BC}" type="slidenum">
              <a:rPr lang="it-IT" smtClean="0"/>
              <a:t>‹N›</a:t>
            </a:fld>
            <a:endParaRPr lang="it-IT"/>
          </a:p>
        </p:txBody>
      </p:sp>
    </p:spTree>
    <p:extLst>
      <p:ext uri="{BB962C8B-B14F-4D97-AF65-F5344CB8AC3E}">
        <p14:creationId xmlns:p14="http://schemas.microsoft.com/office/powerpoint/2010/main" val="149021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9AD8C-15A6-4DA9-9D6A-DE12D121E47E}" type="datetimeFigureOut">
              <a:rPr lang="it-IT" smtClean="0"/>
              <a:t>02/05/2017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62887-5F71-43B6-AB49-E0B0A8A4C8BC}" type="slidenum">
              <a:rPr lang="it-IT" smtClean="0"/>
              <a:t>‹N›</a:t>
            </a:fld>
            <a:endParaRPr lang="it-IT"/>
          </a:p>
        </p:txBody>
      </p:sp>
    </p:spTree>
    <p:extLst>
      <p:ext uri="{BB962C8B-B14F-4D97-AF65-F5344CB8AC3E}">
        <p14:creationId xmlns:p14="http://schemas.microsoft.com/office/powerpoint/2010/main" val="218306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nomesis.it/" TargetMode="External"/><Relationship Id="rId4" Type="http://schemas.openxmlformats.org/officeDocument/2006/relationships/hyperlink" Target="mailto:mail@nomesis.i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ezio.maestri@nomesis.net"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www.nomesis.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ail@nomesis.it" TargetMode="External"/><Relationship Id="rId5" Type="http://schemas.openxmlformats.org/officeDocument/2006/relationships/image" Target="../media/image10.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25553" y="-17751"/>
            <a:ext cx="10056570" cy="6858000"/>
          </a:xfrm>
          <a:prstGeom prst="rect">
            <a:avLst/>
          </a:prstGeom>
          <a:solidFill>
            <a:srgbClr val="002060"/>
          </a:solidFill>
          <a:ln>
            <a:noFill/>
          </a:ln>
        </p:spPr>
        <p:txBody>
          <a:bodyPr anchor="ctr" anchorCtr="1"/>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a:spcBef>
                <a:spcPts val="0"/>
              </a:spcBef>
              <a:buNone/>
              <a:defRPr/>
            </a:pPr>
            <a:endParaRPr lang="it-IT" altLang="it-IT" sz="2800" b="1" dirty="0">
              <a:solidFill>
                <a:schemeClr val="bg1"/>
              </a:solidFill>
              <a:latin typeface="Arial" panose="020B0604020202020204" pitchFamily="34" charset="0"/>
            </a:endParaRPr>
          </a:p>
        </p:txBody>
      </p:sp>
      <p:sp>
        <p:nvSpPr>
          <p:cNvPr id="9219" name="Rettangolo 4"/>
          <p:cNvSpPr>
            <a:spLocks noChangeArrowheads="1"/>
          </p:cNvSpPr>
          <p:nvPr/>
        </p:nvSpPr>
        <p:spPr bwMode="auto">
          <a:xfrm>
            <a:off x="6019800" y="10668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lnSpc>
                <a:spcPct val="90000"/>
              </a:lnSpc>
              <a:spcBef>
                <a:spcPct val="0"/>
              </a:spcBef>
              <a:buFontTx/>
              <a:buNone/>
            </a:pPr>
            <a:endParaRPr lang="it-IT" altLang="it-IT" sz="4000" b="1">
              <a:solidFill>
                <a:schemeClr val="bg1"/>
              </a:solidFill>
              <a:latin typeface="Arial" panose="020B0604020202020204" pitchFamily="34" charset="0"/>
              <a:cs typeface="Arial" panose="020B0604020202020204" pitchFamily="34" charset="0"/>
            </a:endParaRPr>
          </a:p>
        </p:txBody>
      </p:sp>
      <p:pic>
        <p:nvPicPr>
          <p:cNvPr id="922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05" y="4730974"/>
            <a:ext cx="1022540" cy="18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4"/>
          <p:cNvSpPr>
            <a:spLocks noChangeArrowheads="1"/>
          </p:cNvSpPr>
          <p:nvPr/>
        </p:nvSpPr>
        <p:spPr bwMode="auto">
          <a:xfrm>
            <a:off x="5943600" y="1916114"/>
            <a:ext cx="4724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lnSpc>
                <a:spcPct val="90000"/>
              </a:lnSpc>
              <a:spcBef>
                <a:spcPct val="0"/>
              </a:spcBef>
              <a:buFontTx/>
              <a:buNone/>
            </a:pPr>
            <a:endParaRPr lang="it-IT" altLang="it-IT" sz="4000" b="1">
              <a:solidFill>
                <a:schemeClr val="bg1"/>
              </a:solidFill>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it-IT" altLang="it-IT" sz="4000" b="1">
              <a:solidFill>
                <a:schemeClr val="bg1"/>
              </a:solidFill>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it-IT" altLang="it-IT" sz="4000" b="1">
              <a:solidFill>
                <a:schemeClr val="bg1"/>
              </a:solidFill>
              <a:latin typeface="Arial" panose="020B0604020202020204" pitchFamily="34" charset="0"/>
              <a:cs typeface="Arial" panose="020B0604020202020204" pitchFamily="34" charset="0"/>
            </a:endParaRPr>
          </a:p>
        </p:txBody>
      </p:sp>
      <p:sp>
        <p:nvSpPr>
          <p:cNvPr id="9223" name="Text Box 20"/>
          <p:cNvSpPr txBox="1">
            <a:spLocks noChangeArrowheads="1"/>
          </p:cNvSpPr>
          <p:nvPr/>
        </p:nvSpPr>
        <p:spPr bwMode="auto">
          <a:xfrm>
            <a:off x="6383579" y="6170485"/>
            <a:ext cx="16820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900" b="1" dirty="0">
                <a:solidFill>
                  <a:schemeClr val="bg1"/>
                </a:solidFill>
                <a:latin typeface="Arial" panose="020B0604020202020204" pitchFamily="34" charset="0"/>
              </a:rPr>
              <a:t>SB3V2337H</a:t>
            </a:r>
          </a:p>
        </p:txBody>
      </p:sp>
      <p:sp>
        <p:nvSpPr>
          <p:cNvPr id="9225" name="CasellaDiTesto 1"/>
          <p:cNvSpPr txBox="1">
            <a:spLocks noChangeArrowheads="1"/>
          </p:cNvSpPr>
          <p:nvPr/>
        </p:nvSpPr>
        <p:spPr bwMode="auto">
          <a:xfrm>
            <a:off x="78256" y="5244147"/>
            <a:ext cx="1976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rPr>
              <a:t>NOMESIS</a:t>
            </a: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rPr>
              <a:t>Via Giovanni XXIII; 74</a:t>
            </a: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rPr>
              <a:t>25086 Rezzato, Brescia, Italia</a:t>
            </a: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rPr>
              <a:t>Tel. 030.2793.124</a:t>
            </a: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rPr>
              <a:t>Fax 030.2071.237</a:t>
            </a: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hlinkClick r:id="rId4"/>
              </a:rPr>
              <a:t>mail@nomesis.it</a:t>
            </a:r>
            <a:endParaRPr lang="it-IT" altLang="it-IT" sz="900" dirty="0">
              <a:solidFill>
                <a:srgbClr val="666666"/>
              </a:solidFill>
              <a:latin typeface="Arial" panose="020B0604020202020204" pitchFamily="34" charset="0"/>
              <a:cs typeface="Arial" panose="020B0604020202020204" pitchFamily="34" charset="0"/>
            </a:endParaRPr>
          </a:p>
          <a:p>
            <a:pPr algn="ctr">
              <a:spcBef>
                <a:spcPct val="0"/>
              </a:spcBef>
              <a:buFontTx/>
              <a:buNone/>
            </a:pPr>
            <a:r>
              <a:rPr lang="it-IT" altLang="it-IT" sz="900" dirty="0">
                <a:solidFill>
                  <a:srgbClr val="666666"/>
                </a:solidFill>
                <a:latin typeface="Arial" panose="020B0604020202020204" pitchFamily="34" charset="0"/>
                <a:cs typeface="Arial" panose="020B0604020202020204" pitchFamily="34" charset="0"/>
                <a:hlinkClick r:id="rId5"/>
              </a:rPr>
              <a:t>www.nomesis.it</a:t>
            </a:r>
            <a:r>
              <a:rPr lang="it-IT" altLang="it-IT" sz="900" dirty="0">
                <a:solidFill>
                  <a:srgbClr val="666666"/>
                </a:solidFill>
                <a:latin typeface="Arial" panose="020B0604020202020204" pitchFamily="34" charset="0"/>
                <a:cs typeface="Arial" panose="020B0604020202020204" pitchFamily="34" charset="0"/>
              </a:rPr>
              <a:t> </a:t>
            </a:r>
          </a:p>
          <a:p>
            <a:pPr algn="ctr">
              <a:spcBef>
                <a:spcPct val="0"/>
              </a:spcBef>
              <a:buFontTx/>
              <a:buNone/>
            </a:pPr>
            <a:endParaRPr lang="it-IT" altLang="it-IT" sz="900" dirty="0">
              <a:solidFill>
                <a:srgbClr val="666666"/>
              </a:solidFill>
              <a:latin typeface="Arial" panose="020B0604020202020204" pitchFamily="34" charset="0"/>
              <a:cs typeface="Arial" panose="020B0604020202020204" pitchFamily="34" charset="0"/>
            </a:endParaRPr>
          </a:p>
          <a:p>
            <a:pPr algn="ctr">
              <a:spcBef>
                <a:spcPct val="0"/>
              </a:spcBef>
              <a:buFontTx/>
              <a:buNone/>
            </a:pPr>
            <a:endParaRPr lang="it-IT" altLang="it-IT" sz="900" dirty="0">
              <a:solidFill>
                <a:srgbClr val="666666"/>
              </a:solidFill>
              <a:latin typeface="Arial" panose="020B0604020202020204" pitchFamily="34" charset="0"/>
              <a:cs typeface="Arial" panose="020B0604020202020204" pitchFamily="34" charset="0"/>
            </a:endParaRPr>
          </a:p>
          <a:p>
            <a:pPr algn="ctr">
              <a:spcBef>
                <a:spcPct val="0"/>
              </a:spcBef>
              <a:buFontTx/>
              <a:buNone/>
            </a:pPr>
            <a:r>
              <a:rPr lang="it-IT" altLang="it-IT" sz="700" dirty="0">
                <a:solidFill>
                  <a:srgbClr val="666666"/>
                </a:solidFill>
                <a:latin typeface="Arial" panose="020B0604020202020204" pitchFamily="34" charset="0"/>
                <a:cs typeface="Arial" panose="020B0604020202020204" pitchFamily="34" charset="0"/>
              </a:rPr>
              <a:t>RN14N2255H</a:t>
            </a:r>
          </a:p>
        </p:txBody>
      </p:sp>
      <p:sp>
        <p:nvSpPr>
          <p:cNvPr id="9226" name="CasellaDiTesto 2"/>
          <p:cNvSpPr txBox="1">
            <a:spLocks noChangeArrowheads="1"/>
          </p:cNvSpPr>
          <p:nvPr/>
        </p:nvSpPr>
        <p:spPr bwMode="auto">
          <a:xfrm>
            <a:off x="422138" y="4891285"/>
            <a:ext cx="12334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a:spcBef>
                <a:spcPct val="0"/>
              </a:spcBef>
              <a:buFontTx/>
              <a:buNone/>
            </a:pPr>
            <a:r>
              <a:rPr lang="it-IT" altLang="it-IT" sz="1000" dirty="0">
                <a:solidFill>
                  <a:srgbClr val="0036A2"/>
                </a:solidFill>
                <a:latin typeface="Arial" panose="020B0604020202020204" pitchFamily="34" charset="0"/>
                <a:cs typeface="Arial" panose="020B0604020202020204" pitchFamily="34" charset="0"/>
              </a:rPr>
              <a:t>www.nomesis.it</a:t>
            </a:r>
          </a:p>
        </p:txBody>
      </p:sp>
      <p:sp>
        <p:nvSpPr>
          <p:cNvPr id="9227" name="CasellaDiTesto 4"/>
          <p:cNvSpPr txBox="1">
            <a:spLocks noChangeArrowheads="1"/>
          </p:cNvSpPr>
          <p:nvPr/>
        </p:nvSpPr>
        <p:spPr bwMode="auto">
          <a:xfrm>
            <a:off x="2520546" y="-17751"/>
            <a:ext cx="940810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800" b="1" dirty="0">
              <a:solidFill>
                <a:srgbClr val="FF0000"/>
              </a:solidFill>
              <a:latin typeface="Arial" panose="020B0604020202020204" pitchFamily="34" charset="0"/>
            </a:endParaRPr>
          </a:p>
          <a:p>
            <a:pPr algn="ctr" eaLnBrk="1" hangingPunct="1">
              <a:spcBef>
                <a:spcPct val="0"/>
              </a:spcBef>
              <a:buFontTx/>
              <a:buNone/>
            </a:pPr>
            <a:endParaRPr lang="it-IT" altLang="it-IT" sz="2800" b="1" dirty="0">
              <a:solidFill>
                <a:srgbClr val="FF0000"/>
              </a:solidFill>
              <a:latin typeface="Arial" panose="020B0604020202020204" pitchFamily="34" charset="0"/>
            </a:endParaRPr>
          </a:p>
          <a:p>
            <a:pPr algn="ctr" eaLnBrk="1" hangingPunct="1">
              <a:spcBef>
                <a:spcPct val="0"/>
              </a:spcBef>
              <a:buFontTx/>
              <a:buNone/>
            </a:pPr>
            <a:endParaRPr lang="it-IT" altLang="it-IT" sz="2800" b="1" dirty="0">
              <a:solidFill>
                <a:srgbClr val="FF0000"/>
              </a:solidFill>
              <a:latin typeface="Arial" panose="020B0604020202020204" pitchFamily="34" charset="0"/>
            </a:endParaRPr>
          </a:p>
          <a:p>
            <a:pPr algn="ctr" eaLnBrk="1" hangingPunct="1">
              <a:spcBef>
                <a:spcPct val="0"/>
              </a:spcBef>
              <a:buFontTx/>
              <a:buNone/>
            </a:pPr>
            <a:endParaRPr lang="it-IT" altLang="it-IT" sz="2800" b="1" dirty="0">
              <a:solidFill>
                <a:schemeClr val="bg1"/>
              </a:solidFill>
              <a:latin typeface="Arial" panose="020B0604020202020204" pitchFamily="34" charset="0"/>
            </a:endParaRPr>
          </a:p>
          <a:p>
            <a:pPr algn="ctr" eaLnBrk="1" hangingPunct="1">
              <a:spcBef>
                <a:spcPct val="0"/>
              </a:spcBef>
              <a:buFontTx/>
              <a:buNone/>
            </a:pPr>
            <a:r>
              <a:rPr lang="it-IT" altLang="it-IT" sz="3600" b="1" dirty="0">
                <a:solidFill>
                  <a:schemeClr val="bg1"/>
                </a:solidFill>
                <a:latin typeface="Arial" panose="020B0604020202020204" pitchFamily="34" charset="0"/>
              </a:rPr>
              <a:t>MMB </a:t>
            </a:r>
            <a:r>
              <a:rPr lang="it-IT" altLang="it-IT" sz="3600" b="1" i="1" dirty="0" err="1">
                <a:solidFill>
                  <a:schemeClr val="bg1"/>
                </a:solidFill>
                <a:latin typeface="Arial" panose="020B0604020202020204" pitchFamily="34" charset="0"/>
              </a:rPr>
              <a:t>Bank</a:t>
            </a:r>
            <a:endParaRPr lang="it-IT" altLang="it-IT" sz="3600" b="1" i="1" dirty="0">
              <a:solidFill>
                <a:schemeClr val="bg1"/>
              </a:solidFill>
              <a:latin typeface="Arial" panose="020B0604020202020204" pitchFamily="34" charset="0"/>
            </a:endParaRPr>
          </a:p>
          <a:p>
            <a:pPr algn="ctr" eaLnBrk="1" hangingPunct="1">
              <a:spcBef>
                <a:spcPct val="0"/>
              </a:spcBef>
              <a:buFontTx/>
              <a:buNone/>
            </a:pPr>
            <a:r>
              <a:rPr lang="it-IT" altLang="it-IT" sz="3600" b="1" dirty="0">
                <a:solidFill>
                  <a:schemeClr val="bg1"/>
                </a:solidFill>
                <a:latin typeface="Arial" panose="020B0604020202020204" pitchFamily="34" charset="0"/>
              </a:rPr>
              <a:t>Marketing Monitor Basic</a:t>
            </a:r>
          </a:p>
          <a:p>
            <a:pPr algn="ctr" eaLnBrk="1" hangingPunct="1">
              <a:spcBef>
                <a:spcPct val="0"/>
              </a:spcBef>
              <a:buFontTx/>
              <a:buNone/>
            </a:pPr>
            <a:r>
              <a:rPr lang="it-IT" altLang="it-IT" sz="1400" b="1" dirty="0">
                <a:solidFill>
                  <a:srgbClr val="FFFF00"/>
                </a:solidFill>
                <a:latin typeface="Arial" panose="020B0604020202020204" pitchFamily="34" charset="0"/>
              </a:rPr>
              <a:t>TRE SURVEYS STRATEGICHE SU CLIENTI E NON CLIENTI PER IL MONITORAGGIO SCIENTIFICO DEI KPI FONDAMENTALI DELLA CUSTOMER RETENTION E DELLA CUSTOMER ACQUISITION</a:t>
            </a:r>
          </a:p>
          <a:p>
            <a:pPr algn="ctr" eaLnBrk="1" hangingPunct="1">
              <a:spcBef>
                <a:spcPct val="0"/>
              </a:spcBef>
              <a:buFontTx/>
              <a:buNone/>
            </a:pPr>
            <a:endParaRPr lang="it-IT" altLang="it-IT" sz="2800" b="1" dirty="0">
              <a:solidFill>
                <a:schemeClr val="bg1"/>
              </a:solidFill>
              <a:latin typeface="Arial" panose="020B0604020202020204" pitchFamily="34" charset="0"/>
            </a:endParaRPr>
          </a:p>
          <a:p>
            <a:pPr algn="ctr" eaLnBrk="1" hangingPunct="1">
              <a:spcBef>
                <a:spcPct val="0"/>
              </a:spcBef>
              <a:buFontTx/>
              <a:buNone/>
            </a:pPr>
            <a:r>
              <a:rPr lang="it-IT" altLang="it-IT" sz="2800" b="1" dirty="0">
                <a:solidFill>
                  <a:srgbClr val="FF0000"/>
                </a:solidFill>
                <a:latin typeface="Arial" panose="020B0604020202020204" pitchFamily="34" charset="0"/>
              </a:rPr>
              <a:t>RAPPORTO DI RICERCA DIMOSTRATIVO</a:t>
            </a:r>
          </a:p>
          <a:p>
            <a:pPr algn="ctr" eaLnBrk="1" hangingPunct="1">
              <a:spcBef>
                <a:spcPct val="0"/>
              </a:spcBef>
              <a:buFontTx/>
              <a:buNone/>
            </a:pPr>
            <a:endParaRPr lang="it-IT" altLang="it-IT" sz="1800" b="1" i="1" dirty="0">
              <a:solidFill>
                <a:srgbClr val="FFFF00"/>
              </a:solidFill>
              <a:latin typeface="Arial" panose="020B0604020202020204" pitchFamily="34" charset="0"/>
            </a:endParaRPr>
          </a:p>
          <a:p>
            <a:pPr algn="ctr" eaLnBrk="1" hangingPunct="1">
              <a:spcBef>
                <a:spcPct val="0"/>
              </a:spcBef>
              <a:buFontTx/>
              <a:buNone/>
            </a:pPr>
            <a:endParaRPr lang="it-IT" altLang="it-IT" sz="1800" b="1" i="1" dirty="0">
              <a:solidFill>
                <a:srgbClr val="FFFF00"/>
              </a:solidFill>
              <a:latin typeface="Arial" panose="020B0604020202020204" pitchFamily="34" charset="0"/>
            </a:endParaRPr>
          </a:p>
        </p:txBody>
      </p:sp>
      <p:sp>
        <p:nvSpPr>
          <p:cNvPr id="2" name="Segnaposto numero diapositiva 1"/>
          <p:cNvSpPr>
            <a:spLocks noGrp="1"/>
          </p:cNvSpPr>
          <p:nvPr>
            <p:ph type="sldNum" sz="quarter" idx="12"/>
          </p:nvPr>
        </p:nvSpPr>
        <p:spPr/>
        <p:txBody>
          <a:bodyPr/>
          <a:lstStyle/>
          <a:p>
            <a:fld id="{4FAB73BC-B049-4115-A692-8D63A059BFB8}" type="slidenum">
              <a:rPr lang="en-US" smtClean="0"/>
              <a:t>1</a:t>
            </a:fld>
            <a:endParaRPr lang="en-US" dirty="0"/>
          </a:p>
        </p:txBody>
      </p:sp>
      <p:pic>
        <p:nvPicPr>
          <p:cNvPr id="18" name="Picture 4" descr="Logo"/>
          <p:cNvPicPr>
            <a:picLocks noChangeAspect="1" noChangeArrowheads="1"/>
          </p:cNvPicPr>
          <p:nvPr/>
        </p:nvPicPr>
        <p:blipFill rotWithShape="1">
          <a:blip r:embed="rId6">
            <a:extLst>
              <a:ext uri="{28A0092B-C50C-407E-A947-70E740481C1C}">
                <a14:useLocalDpi xmlns:a14="http://schemas.microsoft.com/office/drawing/2010/main" val="0"/>
              </a:ext>
            </a:extLst>
          </a:blip>
          <a:srcRect l="-3243" t="47793" r="-6506" b="-1066"/>
          <a:stretch/>
        </p:blipFill>
        <p:spPr bwMode="auto">
          <a:xfrm>
            <a:off x="5763682" y="186212"/>
            <a:ext cx="2705100" cy="635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ominoJPG_BASSA"/>
          <p:cNvPicPr>
            <a:picLocks noChangeAspect="1" noChangeArrowheads="1"/>
          </p:cNvPicPr>
          <p:nvPr/>
        </p:nvPicPr>
        <p:blipFill>
          <a:blip r:embed="rId7" cstate="print"/>
          <a:srcRect/>
          <a:stretch>
            <a:fillRect/>
          </a:stretch>
        </p:blipFill>
        <p:spPr bwMode="auto">
          <a:xfrm>
            <a:off x="768023" y="509512"/>
            <a:ext cx="887548" cy="437799"/>
          </a:xfrm>
          <a:prstGeom prst="rect">
            <a:avLst/>
          </a:prstGeom>
          <a:noFill/>
          <a:ln w="9525">
            <a:noFill/>
            <a:miter lim="800000"/>
            <a:headEnd/>
            <a:tailEnd/>
          </a:ln>
        </p:spPr>
      </p:pic>
      <p:sp>
        <p:nvSpPr>
          <p:cNvPr id="20" name="CasellaDiTesto 19"/>
          <p:cNvSpPr txBox="1"/>
          <p:nvPr/>
        </p:nvSpPr>
        <p:spPr>
          <a:xfrm>
            <a:off x="144086" y="1102767"/>
            <a:ext cx="1848400" cy="1069524"/>
          </a:xfrm>
          <a:prstGeom prst="rect">
            <a:avLst/>
          </a:prstGeom>
          <a:noFill/>
        </p:spPr>
        <p:txBody>
          <a:bodyPr wrap="square" rtlCol="0">
            <a:spAutoFit/>
          </a:bodyPr>
          <a:lstStyle/>
          <a:p>
            <a:pPr algn="ctr">
              <a:spcBef>
                <a:spcPct val="50000"/>
              </a:spcBef>
            </a:pPr>
            <a:r>
              <a:rPr lang="en-GB" sz="1400" b="1" i="1" dirty="0">
                <a:solidFill>
                  <a:srgbClr val="002060"/>
                </a:solidFill>
                <a:latin typeface="Arial" charset="0"/>
              </a:rPr>
              <a:t>“</a:t>
            </a:r>
            <a:r>
              <a:rPr lang="en-GB" sz="1400" b="1" i="1" dirty="0" err="1">
                <a:solidFill>
                  <a:srgbClr val="002060"/>
                </a:solidFill>
                <a:latin typeface="Arial" charset="0"/>
              </a:rPr>
              <a:t>Sapere</a:t>
            </a:r>
            <a:r>
              <a:rPr lang="en-GB" sz="1400" b="1" i="1" dirty="0">
                <a:solidFill>
                  <a:srgbClr val="002060"/>
                </a:solidFill>
                <a:latin typeface="Arial" charset="0"/>
              </a:rPr>
              <a:t> è </a:t>
            </a:r>
            <a:r>
              <a:rPr lang="en-GB" sz="1400" b="1" i="1" dirty="0" err="1">
                <a:solidFill>
                  <a:srgbClr val="002060"/>
                </a:solidFill>
                <a:latin typeface="Arial" charset="0"/>
              </a:rPr>
              <a:t>potere</a:t>
            </a:r>
            <a:r>
              <a:rPr lang="en-GB" sz="1400" b="1" i="1" dirty="0">
                <a:solidFill>
                  <a:srgbClr val="002060"/>
                </a:solidFill>
                <a:latin typeface="Arial" charset="0"/>
              </a:rPr>
              <a:t>”</a:t>
            </a:r>
          </a:p>
          <a:p>
            <a:pPr algn="ctr">
              <a:spcBef>
                <a:spcPct val="50000"/>
              </a:spcBef>
            </a:pPr>
            <a:r>
              <a:rPr lang="it-IT" sz="1100" b="1" dirty="0">
                <a:solidFill>
                  <a:srgbClr val="FF0000"/>
                </a:solidFill>
                <a:latin typeface="Arial" charset="0"/>
              </a:rPr>
              <a:t>Strumenti innovativi per un marketing razionale </a:t>
            </a:r>
            <a:r>
              <a:rPr lang="it-IT" sz="1100" b="1" i="1" dirty="0" err="1">
                <a:solidFill>
                  <a:srgbClr val="FF0000"/>
                </a:solidFill>
                <a:latin typeface="Arial" charset="0"/>
              </a:rPr>
              <a:t>research-based</a:t>
            </a:r>
            <a:endParaRPr lang="it-IT" sz="1100" b="1" i="1" dirty="0">
              <a:solidFill>
                <a:srgbClr val="FF0000"/>
              </a:solidFill>
              <a:latin typeface="Arial" charset="0"/>
            </a:endParaRPr>
          </a:p>
          <a:p>
            <a:endParaRPr lang="it-IT" sz="1100" dirty="0"/>
          </a:p>
        </p:txBody>
      </p:sp>
      <p:pic>
        <p:nvPicPr>
          <p:cNvPr id="21" name="Immagine 20"/>
          <p:cNvPicPr>
            <a:picLocks noChangeAspect="1"/>
          </p:cNvPicPr>
          <p:nvPr/>
        </p:nvPicPr>
        <p:blipFill>
          <a:blip r:embed="rId8"/>
          <a:stretch>
            <a:fillRect/>
          </a:stretch>
        </p:blipFill>
        <p:spPr>
          <a:xfrm>
            <a:off x="698780" y="3989778"/>
            <a:ext cx="804492" cy="585808"/>
          </a:xfrm>
          <a:prstGeom prst="rect">
            <a:avLst/>
          </a:prstGeom>
        </p:spPr>
      </p:pic>
      <p:sp>
        <p:nvSpPr>
          <p:cNvPr id="15" name="Text Box 20"/>
          <p:cNvSpPr txBox="1">
            <a:spLocks noChangeArrowheads="1"/>
          </p:cNvSpPr>
          <p:nvPr/>
        </p:nvSpPr>
        <p:spPr bwMode="auto">
          <a:xfrm>
            <a:off x="6206526" y="4167266"/>
            <a:ext cx="16820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900" b="1" dirty="0">
                <a:solidFill>
                  <a:srgbClr val="FFFF00"/>
                </a:solidFill>
                <a:latin typeface="Arial" panose="020B0604020202020204" pitchFamily="34" charset="0"/>
              </a:rPr>
              <a:t>v. 1.8.0</a:t>
            </a:r>
          </a:p>
        </p:txBody>
      </p:sp>
      <p:sp>
        <p:nvSpPr>
          <p:cNvPr id="3" name="CasellaDiTesto 2"/>
          <p:cNvSpPr txBox="1"/>
          <p:nvPr/>
        </p:nvSpPr>
        <p:spPr>
          <a:xfrm>
            <a:off x="4800600" y="4913166"/>
            <a:ext cx="4888006" cy="369332"/>
          </a:xfrm>
          <a:prstGeom prst="rect">
            <a:avLst/>
          </a:prstGeom>
          <a:noFill/>
        </p:spPr>
        <p:txBody>
          <a:bodyPr wrap="square" rtlCol="0">
            <a:spAutoFit/>
          </a:bodyPr>
          <a:lstStyle/>
          <a:p>
            <a:r>
              <a:rPr lang="it-IT" altLang="it-IT" b="1" i="1" dirty="0">
                <a:solidFill>
                  <a:schemeClr val="bg1"/>
                </a:solidFill>
                <a:latin typeface="Arial" panose="020B0604020202020204" pitchFamily="34" charset="0"/>
              </a:rPr>
              <a:t>«Buone informazioni per buone decisioni»</a:t>
            </a:r>
          </a:p>
        </p:txBody>
      </p:sp>
    </p:spTree>
    <p:extLst>
      <p:ext uri="{BB962C8B-B14F-4D97-AF65-F5344CB8AC3E}">
        <p14:creationId xmlns:p14="http://schemas.microsoft.com/office/powerpoint/2010/main" val="364039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nvPr>
        </p:nvGraphicFramePr>
        <p:xfrm>
          <a:off x="1028699" y="685800"/>
          <a:ext cx="10188800" cy="276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D4EA2087-047C-4DA0-BA62-849768747B1E}" type="slidenum">
              <a:rPr lang="it-IT" smtClean="0"/>
              <a:t>10</a:t>
            </a:fld>
            <a:endParaRPr lang="it-IT"/>
          </a:p>
        </p:txBody>
      </p:sp>
      <p:sp>
        <p:nvSpPr>
          <p:cNvPr id="6" name="Ovale 5"/>
          <p:cNvSpPr/>
          <p:nvPr/>
        </p:nvSpPr>
        <p:spPr>
          <a:xfrm>
            <a:off x="2933700" y="4346574"/>
            <a:ext cx="6115050" cy="176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0000"/>
                </a:solidFill>
              </a:rPr>
              <a:t>BUONE DECISIONI</a:t>
            </a:r>
          </a:p>
          <a:p>
            <a:pPr algn="ctr"/>
            <a:r>
              <a:rPr lang="it-IT" sz="2800" b="1" dirty="0">
                <a:solidFill>
                  <a:srgbClr val="FF0000"/>
                </a:solidFill>
              </a:rPr>
              <a:t>NITIDE</a:t>
            </a:r>
          </a:p>
          <a:p>
            <a:pPr algn="ctr"/>
            <a:r>
              <a:rPr lang="it-IT" sz="1200" b="1" dirty="0">
                <a:solidFill>
                  <a:srgbClr val="FF0000"/>
                </a:solidFill>
              </a:rPr>
              <a:t>Tengono in considerazione non solo i comportamenti ma anche i loro precursori (la «mente» di clienti attuali e potenziali) permettendo di agire a monte sui comportamenti desiderati grazie ai KPI di marketing misurati e monitorati</a:t>
            </a:r>
          </a:p>
        </p:txBody>
      </p:sp>
      <p:cxnSp>
        <p:nvCxnSpPr>
          <p:cNvPr id="19" name="Connettore 2 18"/>
          <p:cNvCxnSpPr/>
          <p:nvPr/>
        </p:nvCxnSpPr>
        <p:spPr>
          <a:xfrm>
            <a:off x="5848350" y="34544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7823200" y="3454400"/>
            <a:ext cx="1225550" cy="1079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2438400" y="3454400"/>
            <a:ext cx="1524000" cy="1079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umetto: rettangolo 1"/>
          <p:cNvSpPr/>
          <p:nvPr/>
        </p:nvSpPr>
        <p:spPr>
          <a:xfrm>
            <a:off x="9759813" y="4346574"/>
            <a:ext cx="2176023" cy="1581354"/>
          </a:xfrm>
          <a:prstGeom prst="wedgeRectCallout">
            <a:avLst>
              <a:gd name="adj1" fmla="val -82467"/>
              <a:gd name="adj2" fmla="val -3261"/>
            </a:avLst>
          </a:prstGeom>
          <a:solidFill>
            <a:srgbClr val="1BF4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rgbClr val="002060"/>
                </a:solidFill>
              </a:rPr>
              <a:t>SI VEDE BENE TUTTO</a:t>
            </a:r>
          </a:p>
          <a:p>
            <a:pPr algn="ctr"/>
            <a:r>
              <a:rPr lang="it-IT" b="1" i="1" dirty="0">
                <a:solidFill>
                  <a:srgbClr val="002060"/>
                </a:solidFill>
              </a:rPr>
              <a:t>comportamenti e «mente» di clienti attuali e potenziali</a:t>
            </a:r>
          </a:p>
        </p:txBody>
      </p:sp>
      <p:sp>
        <p:nvSpPr>
          <p:cNvPr id="9" name="CasellaDiTesto 8"/>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pic>
        <p:nvPicPr>
          <p:cNvPr id="11" name="Picture 6" descr="ominoJPG_BASSA"/>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599333" y="273032"/>
            <a:ext cx="460829" cy="227312"/>
          </a:xfrm>
          <a:prstGeom prst="rect">
            <a:avLst/>
          </a:prstGeom>
          <a:noFill/>
          <a:ln w="9525">
            <a:noFill/>
            <a:miter lim="800000"/>
            <a:headEnd/>
            <a:tailEnd/>
          </a:ln>
        </p:spPr>
      </p:pic>
      <p:pic>
        <p:nvPicPr>
          <p:cNvPr id="12" name="Immagine 11" descr="conpayoff_LIGHT.jpg"/>
          <p:cNvPicPr>
            <a:picLocks noChangeAspect="1"/>
          </p:cNvPicPr>
          <p:nvPr/>
        </p:nvPicPr>
        <p:blipFill>
          <a:blip r:embed="rId8" cstate="print"/>
          <a:srcRect/>
          <a:stretch>
            <a:fillRect/>
          </a:stretch>
        </p:blipFill>
        <p:spPr bwMode="auto">
          <a:xfrm>
            <a:off x="178301" y="171666"/>
            <a:ext cx="845827" cy="146698"/>
          </a:xfrm>
          <a:prstGeom prst="rect">
            <a:avLst/>
          </a:prstGeom>
          <a:noFill/>
          <a:ln w="9525">
            <a:noFill/>
            <a:miter lim="800000"/>
            <a:headEnd/>
            <a:tailEnd/>
          </a:ln>
        </p:spPr>
      </p:pic>
    </p:spTree>
    <p:extLst>
      <p:ext uri="{BB962C8B-B14F-4D97-AF65-F5344CB8AC3E}">
        <p14:creationId xmlns:p14="http://schemas.microsoft.com/office/powerpoint/2010/main" val="34785961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8256" y="244309"/>
            <a:ext cx="7992414" cy="536396"/>
          </a:xfrm>
        </p:spPr>
        <p:txBody>
          <a:bodyPr>
            <a:normAutofit/>
          </a:bodyPr>
          <a:lstStyle/>
          <a:p>
            <a:pPr algn="ctr"/>
            <a:r>
              <a:rPr lang="it-IT" sz="2600" b="1" dirty="0">
                <a:solidFill>
                  <a:srgbClr val="FF0000"/>
                </a:solidFill>
                <a:latin typeface="Arial" panose="020B0604020202020204" pitchFamily="34" charset="0"/>
                <a:cs typeface="Arial" panose="020B0604020202020204" pitchFamily="34" charset="0"/>
              </a:rPr>
              <a:t>Catalogo di ricerche di marketing bancario</a:t>
            </a:r>
          </a:p>
        </p:txBody>
      </p:sp>
      <p:pic>
        <p:nvPicPr>
          <p:cNvPr id="5"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pic>
        <p:nvPicPr>
          <p:cNvPr id="6" name="Immagine 5" descr="conpayoff_LIGHT.jpg"/>
          <p:cNvPicPr>
            <a:picLocks noChangeAspect="1"/>
          </p:cNvPicPr>
          <p:nvPr/>
        </p:nvPicPr>
        <p:blipFill>
          <a:blip r:embed="rId3" cstate="print"/>
          <a:srcRect/>
          <a:stretch>
            <a:fillRect/>
          </a:stretch>
        </p:blipFill>
        <p:spPr bwMode="auto">
          <a:xfrm>
            <a:off x="342299" y="190726"/>
            <a:ext cx="845827" cy="14669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D4EA2087-047C-4DA0-BA62-849768747B1E}" type="slidenum">
              <a:rPr lang="it-IT" smtClean="0"/>
              <a:t>100</a:t>
            </a:fld>
            <a:endParaRPr lang="it-IT"/>
          </a:p>
        </p:txBody>
      </p:sp>
      <p:sp>
        <p:nvSpPr>
          <p:cNvPr id="9" name="CasellaDiTesto 8"/>
          <p:cNvSpPr txBox="1"/>
          <p:nvPr/>
        </p:nvSpPr>
        <p:spPr>
          <a:xfrm>
            <a:off x="3341158" y="6352143"/>
            <a:ext cx="5300133" cy="369332"/>
          </a:xfrm>
          <a:prstGeom prst="rect">
            <a:avLst/>
          </a:prstGeom>
          <a:noFill/>
        </p:spPr>
        <p:txBody>
          <a:bodyPr wrap="square" rtlCol="0">
            <a:spAutoFit/>
          </a:bodyPr>
          <a:lstStyle/>
          <a:p>
            <a:pPr algn="ctr"/>
            <a:r>
              <a:rPr lang="it-IT" b="1" dirty="0">
                <a:solidFill>
                  <a:srgbClr val="0070C0"/>
                </a:solidFill>
              </a:rPr>
              <a:t>Catalogo di ricerche di marketing bancario</a:t>
            </a:r>
          </a:p>
        </p:txBody>
      </p:sp>
      <p:graphicFrame>
        <p:nvGraphicFramePr>
          <p:cNvPr id="10" name="Segnaposto contenuto 3"/>
          <p:cNvGraphicFramePr>
            <a:graphicFrameLocks noGrp="1"/>
          </p:cNvGraphicFramePr>
          <p:nvPr>
            <p:ph idx="1"/>
            <p:extLst>
              <p:ext uri="{D42A27DB-BD31-4B8C-83A1-F6EECF244321}">
                <p14:modId xmlns:p14="http://schemas.microsoft.com/office/powerpoint/2010/main" val="1187931316"/>
              </p:ext>
            </p:extLst>
          </p:nvPr>
        </p:nvGraphicFramePr>
        <p:xfrm>
          <a:off x="368300" y="811023"/>
          <a:ext cx="11557056" cy="5543224"/>
        </p:xfrm>
        <a:graphic>
          <a:graphicData uri="http://schemas.openxmlformats.org/drawingml/2006/table">
            <a:tbl>
              <a:tblPr firstRow="1" bandRow="1">
                <a:tableStyleId>{5C22544A-7EE6-4342-B048-85BDC9FD1C3A}</a:tableStyleId>
              </a:tblPr>
              <a:tblGrid>
                <a:gridCol w="2967328">
                  <a:extLst>
                    <a:ext uri="{9D8B030D-6E8A-4147-A177-3AD203B41FA5}">
                      <a16:colId xmlns:a16="http://schemas.microsoft.com/office/drawing/2014/main" val="1502297537"/>
                    </a:ext>
                  </a:extLst>
                </a:gridCol>
                <a:gridCol w="8589728">
                  <a:extLst>
                    <a:ext uri="{9D8B030D-6E8A-4147-A177-3AD203B41FA5}">
                      <a16:colId xmlns:a16="http://schemas.microsoft.com/office/drawing/2014/main" val="1771996840"/>
                    </a:ext>
                  </a:extLst>
                </a:gridCol>
              </a:tblGrid>
              <a:tr h="304800">
                <a:tc>
                  <a:txBody>
                    <a:bodyPr/>
                    <a:lstStyle/>
                    <a:p>
                      <a:pPr algn="ctr"/>
                      <a:r>
                        <a:rPr lang="it-IT" sz="1400" b="1" dirty="0">
                          <a:latin typeface="Arial" panose="020B0604020202020204" pitchFamily="34" charset="0"/>
                          <a:cs typeface="Arial" panose="020B0604020202020204" pitchFamily="34" charset="0"/>
                        </a:rPr>
                        <a:t>Prodotto </a:t>
                      </a:r>
                    </a:p>
                  </a:txBody>
                  <a:tcPr/>
                </a:tc>
                <a:tc>
                  <a:txBody>
                    <a:bodyPr/>
                    <a:lstStyle/>
                    <a:p>
                      <a:pPr algn="ctr"/>
                      <a:r>
                        <a:rPr lang="it-IT" sz="1400" b="1" dirty="0">
                          <a:latin typeface="Arial" panose="020B0604020202020204" pitchFamily="34" charset="0"/>
                          <a:cs typeface="Arial" panose="020B0604020202020204" pitchFamily="34" charset="0"/>
                        </a:rPr>
                        <a:t>Descrizione</a:t>
                      </a:r>
                    </a:p>
                  </a:txBody>
                  <a:tcPr/>
                </a:tc>
                <a:extLst>
                  <a:ext uri="{0D108BD9-81ED-4DB2-BD59-A6C34878D82A}">
                    <a16:rowId xmlns:a16="http://schemas.microsoft.com/office/drawing/2014/main" val="769588933"/>
                  </a:ext>
                </a:extLst>
              </a:tr>
              <a:tr h="304800">
                <a:tc>
                  <a:txBody>
                    <a:bodyPr/>
                    <a:lstStyle/>
                    <a:p>
                      <a:r>
                        <a:rPr lang="it-IT" sz="1400" b="1" dirty="0">
                          <a:latin typeface="Arial" panose="020B0604020202020204" pitchFamily="34" charset="0"/>
                          <a:cs typeface="Arial" panose="020B0604020202020204" pitchFamily="34" charset="0"/>
                        </a:rPr>
                        <a:t>MMB – Marketing Monitor Basic</a:t>
                      </a:r>
                    </a:p>
                  </a:txBody>
                  <a:tcPr/>
                </a:tc>
                <a:tc>
                  <a:txBody>
                    <a:bodyPr/>
                    <a:lstStyle/>
                    <a:p>
                      <a:r>
                        <a:rPr lang="it-IT" sz="1400" b="1" dirty="0">
                          <a:latin typeface="Arial" panose="020B0604020202020204" pitchFamily="34" charset="0"/>
                          <a:cs typeface="Arial" panose="020B0604020202020204" pitchFamily="34" charset="0"/>
                        </a:rPr>
                        <a:t>Monitoraggio strategico dei</a:t>
                      </a:r>
                      <a:r>
                        <a:rPr lang="it-IT" sz="1400" b="1" baseline="0" dirty="0">
                          <a:latin typeface="Arial" panose="020B0604020202020204" pitchFamily="34" charset="0"/>
                          <a:cs typeface="Arial" panose="020B0604020202020204" pitchFamily="34" charset="0"/>
                        </a:rPr>
                        <a:t> KPI </a:t>
                      </a:r>
                      <a:r>
                        <a:rPr lang="it-IT" sz="1400" b="1" dirty="0">
                          <a:latin typeface="Arial" panose="020B0604020202020204" pitchFamily="34" charset="0"/>
                          <a:cs typeface="Arial" panose="020B0604020202020204" pitchFamily="34" charset="0"/>
                        </a:rPr>
                        <a:t>della </a:t>
                      </a:r>
                      <a:r>
                        <a:rPr lang="it-IT" sz="1400" b="1" dirty="0" err="1">
                          <a:latin typeface="Arial" panose="020B0604020202020204" pitchFamily="34" charset="0"/>
                          <a:cs typeface="Arial" panose="020B0604020202020204" pitchFamily="34" charset="0"/>
                        </a:rPr>
                        <a:t>Customer</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Retention</a:t>
                      </a:r>
                      <a:r>
                        <a:rPr lang="it-IT" sz="1400" b="1" baseline="0" dirty="0">
                          <a:latin typeface="Arial" panose="020B0604020202020204" pitchFamily="34" charset="0"/>
                          <a:cs typeface="Arial" panose="020B0604020202020204" pitchFamily="34" charset="0"/>
                        </a:rPr>
                        <a:t> e della </a:t>
                      </a:r>
                      <a:r>
                        <a:rPr lang="it-IT" sz="1400" b="1" baseline="0" dirty="0" err="1">
                          <a:latin typeface="Arial" panose="020B0604020202020204" pitchFamily="34" charset="0"/>
                          <a:cs typeface="Arial" panose="020B0604020202020204" pitchFamily="34" charset="0"/>
                        </a:rPr>
                        <a:t>Customer</a:t>
                      </a:r>
                      <a:r>
                        <a:rPr lang="it-IT" sz="1400" b="1" baseline="0" dirty="0">
                          <a:latin typeface="Arial" panose="020B0604020202020204" pitchFamily="34" charset="0"/>
                          <a:cs typeface="Arial" panose="020B0604020202020204" pitchFamily="34" charset="0"/>
                        </a:rPr>
                        <a:t> </a:t>
                      </a:r>
                      <a:r>
                        <a:rPr lang="it-IT" sz="1400" b="1" baseline="0" dirty="0" err="1">
                          <a:latin typeface="Arial" panose="020B0604020202020204" pitchFamily="34" charset="0"/>
                          <a:cs typeface="Arial" panose="020B0604020202020204" pitchFamily="34" charset="0"/>
                        </a:rPr>
                        <a:t>Acquisition</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0987119"/>
                  </a:ext>
                </a:extLst>
              </a:tr>
              <a:tr h="304800">
                <a:tc>
                  <a:txBody>
                    <a:bodyPr/>
                    <a:lstStyle/>
                    <a:p>
                      <a:r>
                        <a:rPr lang="it-IT" sz="1400" b="1" dirty="0">
                          <a:latin typeface="Arial" panose="020B0604020202020204" pitchFamily="34" charset="0"/>
                          <a:cs typeface="Arial" panose="020B0604020202020204" pitchFamily="34" charset="0"/>
                        </a:rPr>
                        <a:t>ICS  </a:t>
                      </a:r>
                    </a:p>
                  </a:txBody>
                  <a:tcPr/>
                </a:tc>
                <a:tc>
                  <a:txBody>
                    <a:bodyPr/>
                    <a:lstStyle/>
                    <a:p>
                      <a:r>
                        <a:rPr lang="it-IT" sz="1400" b="1" dirty="0">
                          <a:latin typeface="Arial" panose="020B0604020202020204" pitchFamily="34" charset="0"/>
                          <a:cs typeface="Arial" panose="020B0604020202020204" pitchFamily="34" charset="0"/>
                        </a:rPr>
                        <a:t>Ricerche</a:t>
                      </a:r>
                      <a:r>
                        <a:rPr lang="it-IT" sz="1400" b="1" baseline="0" dirty="0">
                          <a:latin typeface="Arial" panose="020B0604020202020204" pitchFamily="34" charset="0"/>
                          <a:cs typeface="Arial" panose="020B0604020202020204" pitchFamily="34" charset="0"/>
                        </a:rPr>
                        <a:t> di </a:t>
                      </a:r>
                      <a:r>
                        <a:rPr lang="it-IT" sz="1400" b="1" dirty="0" err="1">
                          <a:latin typeface="Arial" panose="020B0604020202020204" pitchFamily="34" charset="0"/>
                          <a:cs typeface="Arial" panose="020B0604020202020204" pitchFamily="34" charset="0"/>
                        </a:rPr>
                        <a:t>Customer</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Satisfaction</a:t>
                      </a:r>
                      <a:r>
                        <a:rPr lang="it-IT" sz="1400" b="1" baseline="0" dirty="0">
                          <a:latin typeface="Arial" panose="020B0604020202020204" pitchFamily="34" charset="0"/>
                          <a:cs typeface="Arial" panose="020B0604020202020204" pitchFamily="34" charset="0"/>
                        </a:rPr>
                        <a:t> </a:t>
                      </a:r>
                      <a:r>
                        <a:rPr lang="it-IT" sz="1400" b="1" baseline="0" dirty="0" err="1">
                          <a:latin typeface="Arial" panose="020B0604020202020204" pitchFamily="34" charset="0"/>
                          <a:cs typeface="Arial" panose="020B0604020202020204" pitchFamily="34" charset="0"/>
                        </a:rPr>
                        <a:t>Valutazionali</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1162988"/>
                  </a:ext>
                </a:extLst>
              </a:tr>
              <a:tr h="304800">
                <a:tc>
                  <a:txBody>
                    <a:bodyPr/>
                    <a:lstStyle/>
                    <a:p>
                      <a:r>
                        <a:rPr lang="it-IT" sz="1400" b="1" dirty="0">
                          <a:latin typeface="Arial" panose="020B0604020202020204" pitchFamily="34" charset="0"/>
                          <a:cs typeface="Arial" panose="020B0604020202020204" pitchFamily="34" charset="0"/>
                        </a:rPr>
                        <a:t>ICX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Arial" panose="020B0604020202020204" pitchFamily="34" charset="0"/>
                          <a:cs typeface="Arial" panose="020B0604020202020204" pitchFamily="34" charset="0"/>
                        </a:rPr>
                        <a:t>Ricerche di </a:t>
                      </a:r>
                      <a:r>
                        <a:rPr lang="it-IT" sz="1400" b="1" dirty="0" err="1">
                          <a:latin typeface="Arial" panose="020B0604020202020204" pitchFamily="34" charset="0"/>
                          <a:cs typeface="Arial" panose="020B0604020202020204" pitchFamily="34" charset="0"/>
                        </a:rPr>
                        <a:t>Customer</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Satisfaction</a:t>
                      </a:r>
                      <a:r>
                        <a:rPr lang="it-IT" sz="1400" b="1" dirty="0">
                          <a:latin typeface="Arial" panose="020B0604020202020204" pitchFamily="34" charset="0"/>
                          <a:cs typeface="Arial" panose="020B0604020202020204" pitchFamily="34" charset="0"/>
                        </a:rPr>
                        <a:t> Esperienziali innovative</a:t>
                      </a:r>
                    </a:p>
                  </a:txBody>
                  <a:tcPr/>
                </a:tc>
                <a:extLst>
                  <a:ext uri="{0D108BD9-81ED-4DB2-BD59-A6C34878D82A}">
                    <a16:rowId xmlns:a16="http://schemas.microsoft.com/office/drawing/2014/main" val="3779870560"/>
                  </a:ext>
                </a:extLst>
              </a:tr>
              <a:tr h="304800">
                <a:tc>
                  <a:txBody>
                    <a:bodyPr/>
                    <a:lstStyle/>
                    <a:p>
                      <a:r>
                        <a:rPr lang="it-IT" sz="1400" b="1" dirty="0" err="1">
                          <a:latin typeface="Arial" panose="020B0604020202020204" pitchFamily="34" charset="0"/>
                          <a:cs typeface="Arial" panose="020B0604020202020204" pitchFamily="34" charset="0"/>
                        </a:rPr>
                        <a:t>OptiMix</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Ricerche di ottimizzazione del marketing mix</a:t>
                      </a:r>
                    </a:p>
                  </a:txBody>
                  <a:tcPr/>
                </a:tc>
                <a:extLst>
                  <a:ext uri="{0D108BD9-81ED-4DB2-BD59-A6C34878D82A}">
                    <a16:rowId xmlns:a16="http://schemas.microsoft.com/office/drawing/2014/main" val="3747223693"/>
                  </a:ext>
                </a:extLst>
              </a:tr>
              <a:tr h="304800">
                <a:tc>
                  <a:txBody>
                    <a:bodyPr/>
                    <a:lstStyle/>
                    <a:p>
                      <a:r>
                        <a:rPr lang="it-IT" sz="1400" b="1" dirty="0" err="1">
                          <a:latin typeface="Arial" panose="020B0604020202020204" pitchFamily="34" charset="0"/>
                          <a:cs typeface="Arial" panose="020B0604020202020204" pitchFamily="34" charset="0"/>
                        </a:rPr>
                        <a:t>GeoMAP</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Metodologie di geo-localizzazione di micro-mercati</a:t>
                      </a:r>
                    </a:p>
                  </a:txBody>
                  <a:tcPr/>
                </a:tc>
                <a:extLst>
                  <a:ext uri="{0D108BD9-81ED-4DB2-BD59-A6C34878D82A}">
                    <a16:rowId xmlns:a16="http://schemas.microsoft.com/office/drawing/2014/main" val="953644191"/>
                  </a:ext>
                </a:extLst>
              </a:tr>
              <a:tr h="317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Arial" panose="020B0604020202020204" pitchFamily="34" charset="0"/>
                          <a:cs typeface="Arial" panose="020B0604020202020204" pitchFamily="34" charset="0"/>
                        </a:rPr>
                        <a:t>Digital </a:t>
                      </a:r>
                      <a:r>
                        <a:rPr lang="it-IT" sz="1400" b="1" dirty="0" err="1">
                          <a:latin typeface="Arial" panose="020B0604020202020204" pitchFamily="34" charset="0"/>
                          <a:cs typeface="Arial" panose="020B0604020202020204" pitchFamily="34" charset="0"/>
                        </a:rPr>
                        <a:t>Branch</a:t>
                      </a:r>
                      <a:endParaRPr lang="it-IT"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Arial" panose="020B0604020202020204" pitchFamily="34" charset="0"/>
                          <a:cs typeface="Arial" panose="020B0604020202020204" pitchFamily="34" charset="0"/>
                        </a:rPr>
                        <a:t>Ricerche sul layout</a:t>
                      </a:r>
                      <a:r>
                        <a:rPr lang="it-IT" sz="1400" b="1" baseline="0" dirty="0">
                          <a:latin typeface="Arial" panose="020B0604020202020204" pitchFamily="34" charset="0"/>
                          <a:cs typeface="Arial" panose="020B0604020202020204" pitchFamily="34" charset="0"/>
                        </a:rPr>
                        <a:t> e format delle agenzie digitali </a:t>
                      </a:r>
                      <a:r>
                        <a:rPr lang="it-IT" sz="1400" b="1" baseline="0" dirty="0" err="1">
                          <a:latin typeface="Arial" panose="020B0604020202020204" pitchFamily="34" charset="0"/>
                          <a:cs typeface="Arial" panose="020B0604020202020204" pitchFamily="34" charset="0"/>
                        </a:rPr>
                        <a:t>remotizzate</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948273"/>
                  </a:ext>
                </a:extLst>
              </a:tr>
              <a:tr h="317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Arial" panose="020B0604020202020204" pitchFamily="34" charset="0"/>
                          <a:cs typeface="Arial" panose="020B0604020202020204" pitchFamily="34" charset="0"/>
                        </a:rPr>
                        <a:t>Best</a:t>
                      </a:r>
                      <a:r>
                        <a:rPr lang="it-IT" sz="1400" b="1" baseline="0" dirty="0">
                          <a:latin typeface="Arial" panose="020B0604020202020204" pitchFamily="34" charset="0"/>
                          <a:cs typeface="Arial" panose="020B0604020202020204" pitchFamily="34" charset="0"/>
                        </a:rPr>
                        <a:t> </a:t>
                      </a:r>
                      <a:r>
                        <a:rPr lang="it-IT" sz="1400" b="1" baseline="0" dirty="0" err="1">
                          <a:latin typeface="Arial" panose="020B0604020202020204" pitchFamily="34" charset="0"/>
                          <a:cs typeface="Arial" panose="020B0604020202020204" pitchFamily="34" charset="0"/>
                        </a:rPr>
                        <a:t>Branch</a:t>
                      </a:r>
                      <a:r>
                        <a:rPr lang="it-IT" sz="1400" b="1" baseline="0" dirty="0">
                          <a:latin typeface="Arial" panose="020B0604020202020204" pitchFamily="34" charset="0"/>
                          <a:cs typeface="Arial" panose="020B0604020202020204" pitchFamily="34" charset="0"/>
                        </a:rPr>
                        <a:t> Layout</a:t>
                      </a:r>
                      <a:endParaRPr lang="it-IT"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latin typeface="Arial" panose="020B0604020202020204" pitchFamily="34" charset="0"/>
                          <a:cs typeface="Arial" panose="020B0604020202020204" pitchFamily="34" charset="0"/>
                        </a:rPr>
                        <a:t>Ricerche sui format delle filiali</a:t>
                      </a:r>
                    </a:p>
                  </a:txBody>
                  <a:tcPr/>
                </a:tc>
                <a:extLst>
                  <a:ext uri="{0D108BD9-81ED-4DB2-BD59-A6C34878D82A}">
                    <a16:rowId xmlns:a16="http://schemas.microsoft.com/office/drawing/2014/main" val="2064326191"/>
                  </a:ext>
                </a:extLst>
              </a:tr>
              <a:tr h="304800">
                <a:tc>
                  <a:txBody>
                    <a:bodyPr/>
                    <a:lstStyle/>
                    <a:p>
                      <a:r>
                        <a:rPr lang="it-IT" sz="1400" b="1" dirty="0">
                          <a:latin typeface="Arial" panose="020B0604020202020204" pitchFamily="34" charset="0"/>
                          <a:cs typeface="Arial" panose="020B0604020202020204" pitchFamily="34" charset="0"/>
                        </a:rPr>
                        <a:t>Panel Clienti</a:t>
                      </a:r>
                    </a:p>
                  </a:txBody>
                  <a:tcPr/>
                </a:tc>
                <a:tc>
                  <a:txBody>
                    <a:bodyPr/>
                    <a:lstStyle/>
                    <a:p>
                      <a:r>
                        <a:rPr lang="it-IT" sz="1400" b="1" dirty="0">
                          <a:latin typeface="Arial" panose="020B0604020202020204" pitchFamily="34" charset="0"/>
                          <a:cs typeface="Arial" panose="020B0604020202020204" pitchFamily="34" charset="0"/>
                        </a:rPr>
                        <a:t>Ricerche su panel di clienti</a:t>
                      </a:r>
                    </a:p>
                  </a:txBody>
                  <a:tcPr/>
                </a:tc>
                <a:extLst>
                  <a:ext uri="{0D108BD9-81ED-4DB2-BD59-A6C34878D82A}">
                    <a16:rowId xmlns:a16="http://schemas.microsoft.com/office/drawing/2014/main" val="994463138"/>
                  </a:ext>
                </a:extLst>
              </a:tr>
              <a:tr h="304800">
                <a:tc>
                  <a:txBody>
                    <a:bodyPr/>
                    <a:lstStyle/>
                    <a:p>
                      <a:r>
                        <a:rPr lang="it-IT" sz="1400" b="1" dirty="0" err="1">
                          <a:latin typeface="Arial" panose="020B0604020202020204" pitchFamily="34" charset="0"/>
                          <a:cs typeface="Arial" panose="020B0604020202020204" pitchFamily="34" charset="0"/>
                        </a:rPr>
                        <a:t>AttraX</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Ricerche sui potenziali clienti</a:t>
                      </a:r>
                      <a:r>
                        <a:rPr lang="it-IT" sz="1400" b="1" baseline="0" dirty="0">
                          <a:latin typeface="Arial" panose="020B0604020202020204" pitchFamily="34" charset="0"/>
                          <a:cs typeface="Arial" panose="020B0604020202020204" pitchFamily="34" charset="0"/>
                        </a:rPr>
                        <a:t> per identificare strategie di attacco</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0027429"/>
                  </a:ext>
                </a:extLst>
              </a:tr>
              <a:tr h="304800">
                <a:tc>
                  <a:txBody>
                    <a:bodyPr/>
                    <a:lstStyle/>
                    <a:p>
                      <a:r>
                        <a:rPr lang="it-IT" sz="1400" b="1" dirty="0">
                          <a:latin typeface="Arial" panose="020B0604020202020204" pitchFamily="34" charset="0"/>
                          <a:cs typeface="Arial" panose="020B0604020202020204" pitchFamily="34" charset="0"/>
                        </a:rPr>
                        <a:t>Product</a:t>
                      </a:r>
                      <a:r>
                        <a:rPr lang="it-IT" sz="1400" b="1" baseline="0" dirty="0">
                          <a:latin typeface="Arial" panose="020B0604020202020204" pitchFamily="34" charset="0"/>
                          <a:cs typeface="Arial" panose="020B0604020202020204" pitchFamily="34" charset="0"/>
                        </a:rPr>
                        <a:t> &amp; </a:t>
                      </a:r>
                      <a:r>
                        <a:rPr lang="it-IT" sz="1400" b="1" baseline="0" dirty="0" err="1">
                          <a:latin typeface="Arial" panose="020B0604020202020204" pitchFamily="34" charset="0"/>
                          <a:cs typeface="Arial" panose="020B0604020202020204" pitchFamily="34" charset="0"/>
                        </a:rPr>
                        <a:t>Concept</a:t>
                      </a:r>
                      <a:r>
                        <a:rPr lang="it-IT" sz="1400" b="1" baseline="0" dirty="0">
                          <a:latin typeface="Arial" panose="020B0604020202020204" pitchFamily="34" charset="0"/>
                          <a:cs typeface="Arial" panose="020B0604020202020204" pitchFamily="34" charset="0"/>
                        </a:rPr>
                        <a:t> Test</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Ricerche quali-quanti di sviluppo prodotti</a:t>
                      </a:r>
                    </a:p>
                  </a:txBody>
                  <a:tcPr/>
                </a:tc>
                <a:extLst>
                  <a:ext uri="{0D108BD9-81ED-4DB2-BD59-A6C34878D82A}">
                    <a16:rowId xmlns:a16="http://schemas.microsoft.com/office/drawing/2014/main" val="2838715792"/>
                  </a:ext>
                </a:extLst>
              </a:tr>
              <a:tr h="304800">
                <a:tc>
                  <a:txBody>
                    <a:bodyPr/>
                    <a:lstStyle/>
                    <a:p>
                      <a:r>
                        <a:rPr lang="it-IT" sz="1400" b="1" dirty="0" err="1">
                          <a:latin typeface="Arial" panose="020B0604020202020204" pitchFamily="34" charset="0"/>
                          <a:cs typeface="Arial" panose="020B0604020202020204" pitchFamily="34" charset="0"/>
                        </a:rPr>
                        <a:t>SegMent</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Segmentazione</a:t>
                      </a:r>
                      <a:r>
                        <a:rPr lang="it-IT" sz="1400" b="1" baseline="0" dirty="0">
                          <a:latin typeface="Arial" panose="020B0604020202020204" pitchFamily="34" charset="0"/>
                          <a:cs typeface="Arial" panose="020B0604020202020204" pitchFamily="34" charset="0"/>
                        </a:rPr>
                        <a:t> attitudinale di clienti attuali e potenziali</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8026971"/>
                  </a:ext>
                </a:extLst>
              </a:tr>
              <a:tr h="304800">
                <a:tc>
                  <a:txBody>
                    <a:bodyPr/>
                    <a:lstStyle/>
                    <a:p>
                      <a:r>
                        <a:rPr lang="it-IT" sz="1400" b="1" dirty="0">
                          <a:latin typeface="Arial" panose="020B0604020202020204" pitchFamily="34" charset="0"/>
                          <a:cs typeface="Arial" panose="020B0604020202020204" pitchFamily="34" charset="0"/>
                        </a:rPr>
                        <a:t>MAP</a:t>
                      </a:r>
                    </a:p>
                  </a:txBody>
                  <a:tcPr/>
                </a:tc>
                <a:tc>
                  <a:txBody>
                    <a:bodyPr/>
                    <a:lstStyle/>
                    <a:p>
                      <a:r>
                        <a:rPr lang="it-IT" sz="1400" b="1" dirty="0">
                          <a:latin typeface="Arial" panose="020B0604020202020204" pitchFamily="34" charset="0"/>
                          <a:cs typeface="Arial" panose="020B0604020202020204" pitchFamily="34" charset="0"/>
                        </a:rPr>
                        <a:t>Ricerche di Multi-Analisi</a:t>
                      </a:r>
                      <a:r>
                        <a:rPr lang="it-IT" sz="1400" b="1" baseline="0" dirty="0">
                          <a:latin typeface="Arial" panose="020B0604020202020204" pitchFamily="34" charset="0"/>
                          <a:cs typeface="Arial" panose="020B0604020202020204" pitchFamily="34" charset="0"/>
                        </a:rPr>
                        <a:t> del Potenziale di aree, mercati e target per attacchi mirati</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8917885"/>
                  </a:ext>
                </a:extLst>
              </a:tr>
              <a:tr h="518160">
                <a:tc>
                  <a:txBody>
                    <a:bodyPr/>
                    <a:lstStyle/>
                    <a:p>
                      <a:r>
                        <a:rPr lang="it-IT" sz="1400" b="1" dirty="0">
                          <a:latin typeface="Arial" panose="020B0604020202020204" pitchFamily="34" charset="0"/>
                          <a:cs typeface="Arial" panose="020B0604020202020204" pitchFamily="34" charset="0"/>
                        </a:rPr>
                        <a:t>Mystery Shopping</a:t>
                      </a:r>
                    </a:p>
                  </a:txBody>
                  <a:tcPr/>
                </a:tc>
                <a:tc>
                  <a:txBody>
                    <a:bodyPr/>
                    <a:lstStyle/>
                    <a:p>
                      <a:r>
                        <a:rPr lang="it-IT" sz="1400" b="1" dirty="0">
                          <a:latin typeface="Arial" panose="020B0604020202020204" pitchFamily="34" charset="0"/>
                          <a:cs typeface="Arial" panose="020B0604020202020204" pitchFamily="34" charset="0"/>
                        </a:rPr>
                        <a:t>Ricerche «ispettive» per verificare e controllare i</a:t>
                      </a:r>
                      <a:r>
                        <a:rPr lang="it-IT" sz="1400" b="1" baseline="0" dirty="0">
                          <a:latin typeface="Arial" panose="020B0604020202020204" pitchFamily="34" charset="0"/>
                          <a:cs typeface="Arial" panose="020B0604020202020204" pitchFamily="34" charset="0"/>
                        </a:rPr>
                        <a:t> reali comportamenti ed atteggiamenti dei vari «</a:t>
                      </a:r>
                      <a:r>
                        <a:rPr lang="it-IT" sz="1400" b="1" baseline="0" dirty="0" err="1">
                          <a:latin typeface="Arial" panose="020B0604020202020204" pitchFamily="34" charset="0"/>
                          <a:cs typeface="Arial" panose="020B0604020202020204" pitchFamily="34" charset="0"/>
                        </a:rPr>
                        <a:t>touch</a:t>
                      </a:r>
                      <a:r>
                        <a:rPr lang="it-IT" sz="1400" b="1" baseline="0" dirty="0">
                          <a:latin typeface="Arial" panose="020B0604020202020204" pitchFamily="34" charset="0"/>
                          <a:cs typeface="Arial" panose="020B0604020202020204" pitchFamily="34" charset="0"/>
                        </a:rPr>
                        <a:t> </a:t>
                      </a:r>
                      <a:r>
                        <a:rPr lang="it-IT" sz="1400" b="1" baseline="0" dirty="0" err="1">
                          <a:latin typeface="Arial" panose="020B0604020202020204" pitchFamily="34" charset="0"/>
                          <a:cs typeface="Arial" panose="020B0604020202020204" pitchFamily="34" charset="0"/>
                        </a:rPr>
                        <a:t>point</a:t>
                      </a:r>
                      <a:r>
                        <a:rPr lang="it-IT" sz="1400" b="1" baseline="0" dirty="0">
                          <a:latin typeface="Arial" panose="020B0604020202020204" pitchFamily="34" charset="0"/>
                          <a:cs typeface="Arial" panose="020B0604020202020204" pitchFamily="34" charset="0"/>
                        </a:rPr>
                        <a:t>» quando interagiscono con clienti reali e potenziali</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2214383"/>
                  </a:ext>
                </a:extLst>
              </a:tr>
              <a:tr h="518160">
                <a:tc>
                  <a:txBody>
                    <a:bodyPr/>
                    <a:lstStyle/>
                    <a:p>
                      <a:r>
                        <a:rPr lang="it-IT" sz="1400" b="1" dirty="0">
                          <a:latin typeface="Arial" panose="020B0604020202020204" pitchFamily="34" charset="0"/>
                          <a:cs typeface="Arial" panose="020B0604020202020204" pitchFamily="34" charset="0"/>
                        </a:rPr>
                        <a:t>Panel Clienti «valutatori»</a:t>
                      </a:r>
                    </a:p>
                  </a:txBody>
                  <a:tcPr/>
                </a:tc>
                <a:tc>
                  <a:txBody>
                    <a:bodyPr/>
                    <a:lstStyle/>
                    <a:p>
                      <a:r>
                        <a:rPr lang="it-IT" sz="1400" b="1" dirty="0">
                          <a:latin typeface="Arial" panose="020B0604020202020204" pitchFamily="34" charset="0"/>
                          <a:cs typeface="Arial" panose="020B0604020202020204" pitchFamily="34" charset="0"/>
                        </a:rPr>
                        <a:t>Panel</a:t>
                      </a:r>
                      <a:r>
                        <a:rPr lang="it-IT" sz="1400" b="1" baseline="0" dirty="0">
                          <a:latin typeface="Arial" panose="020B0604020202020204" pitchFamily="34" charset="0"/>
                          <a:cs typeface="Arial" panose="020B0604020202020204" pitchFamily="34" charset="0"/>
                        </a:rPr>
                        <a:t> mirato di clienti che monitorano, valutano ex-ante e/o ex-post in maniera continuativa l’operato, i progetti e le iniziative</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1180395"/>
                  </a:ext>
                </a:extLst>
              </a:tr>
              <a:tr h="518160">
                <a:tc>
                  <a:txBody>
                    <a:bodyPr/>
                    <a:lstStyle/>
                    <a:p>
                      <a:r>
                        <a:rPr lang="it-IT" sz="1400" b="1" dirty="0">
                          <a:latin typeface="Arial" panose="020B0604020202020204" pitchFamily="34" charset="0"/>
                          <a:cs typeface="Arial" panose="020B0604020202020204" pitchFamily="34" charset="0"/>
                        </a:rPr>
                        <a:t>KSF-</a:t>
                      </a:r>
                      <a:r>
                        <a:rPr lang="it-IT" sz="1400" b="1" dirty="0" err="1">
                          <a:latin typeface="Arial" panose="020B0604020202020204" pitchFamily="34" charset="0"/>
                          <a:cs typeface="Arial" panose="020B0604020202020204" pitchFamily="34" charset="0"/>
                        </a:rPr>
                        <a:t>Key</a:t>
                      </a:r>
                      <a:r>
                        <a:rPr lang="it-IT" sz="1400" b="1" baseline="0" dirty="0">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Soft </a:t>
                      </a:r>
                      <a:r>
                        <a:rPr lang="it-IT" sz="1400" b="1" dirty="0" err="1">
                          <a:latin typeface="Arial" panose="020B0604020202020204" pitchFamily="34" charset="0"/>
                          <a:cs typeface="Arial" panose="020B0604020202020204" pitchFamily="34" charset="0"/>
                        </a:rPr>
                        <a:t>Factors</a:t>
                      </a:r>
                      <a:endParaRPr lang="it-IT" sz="1400" b="1" dirty="0">
                        <a:latin typeface="Arial" panose="020B0604020202020204" pitchFamily="34" charset="0"/>
                        <a:cs typeface="Arial" panose="020B0604020202020204" pitchFamily="34" charset="0"/>
                      </a:endParaRPr>
                    </a:p>
                  </a:txBody>
                  <a:tcPr/>
                </a:tc>
                <a:tc>
                  <a:txBody>
                    <a:bodyPr/>
                    <a:lstStyle/>
                    <a:p>
                      <a:r>
                        <a:rPr lang="it-IT" sz="1400" b="1" dirty="0">
                          <a:latin typeface="Arial" panose="020B0604020202020204" pitchFamily="34" charset="0"/>
                          <a:cs typeface="Arial" panose="020B0604020202020204" pitchFamily="34" charset="0"/>
                        </a:rPr>
                        <a:t>Ricerche di </a:t>
                      </a:r>
                      <a:r>
                        <a:rPr lang="it-IT" sz="1400" b="1" dirty="0" err="1">
                          <a:latin typeface="Arial" panose="020B0604020202020204" pitchFamily="34" charset="0"/>
                          <a:cs typeface="Arial" panose="020B0604020202020204" pitchFamily="34" charset="0"/>
                        </a:rPr>
                        <a:t>Retention</a:t>
                      </a:r>
                      <a:r>
                        <a:rPr lang="it-IT" sz="1400" b="1" dirty="0">
                          <a:latin typeface="Arial" panose="020B0604020202020204" pitchFamily="34" charset="0"/>
                          <a:cs typeface="Arial" panose="020B0604020202020204" pitchFamily="34" charset="0"/>
                        </a:rPr>
                        <a:t> e di </a:t>
                      </a:r>
                      <a:r>
                        <a:rPr lang="it-IT" sz="1400" b="1" dirty="0" err="1">
                          <a:latin typeface="Arial" panose="020B0604020202020204" pitchFamily="34" charset="0"/>
                          <a:cs typeface="Arial" panose="020B0604020202020204" pitchFamily="34" charset="0"/>
                        </a:rPr>
                        <a:t>Acquisition</a:t>
                      </a:r>
                      <a:r>
                        <a:rPr lang="it-IT" sz="1400" b="1" dirty="0">
                          <a:latin typeface="Arial" panose="020B0604020202020204" pitchFamily="34" charset="0"/>
                          <a:cs typeface="Arial" panose="020B0604020202020204" pitchFamily="34" charset="0"/>
                        </a:rPr>
                        <a:t> per l’identificazione dei </a:t>
                      </a:r>
                      <a:r>
                        <a:rPr lang="it-IT" sz="1400" b="1" dirty="0" err="1">
                          <a:latin typeface="Arial" panose="020B0604020202020204" pitchFamily="34" charset="0"/>
                          <a:cs typeface="Arial" panose="020B0604020202020204" pitchFamily="34" charset="0"/>
                        </a:rPr>
                        <a:t>Key</a:t>
                      </a:r>
                      <a:r>
                        <a:rPr lang="it-IT" sz="1400" b="1" dirty="0">
                          <a:latin typeface="Arial" panose="020B0604020202020204" pitchFamily="34" charset="0"/>
                          <a:cs typeface="Arial" panose="020B0604020202020204" pitchFamily="34" charset="0"/>
                        </a:rPr>
                        <a:t> Soft </a:t>
                      </a:r>
                      <a:r>
                        <a:rPr lang="it-IT" sz="1400" b="1" dirty="0" err="1">
                          <a:latin typeface="Arial" panose="020B0604020202020204" pitchFamily="34" charset="0"/>
                          <a:cs typeface="Arial" panose="020B0604020202020204" pitchFamily="34" charset="0"/>
                        </a:rPr>
                        <a:t>Factors</a:t>
                      </a:r>
                      <a:r>
                        <a:rPr lang="it-IT" sz="1400" b="1" dirty="0">
                          <a:latin typeface="Arial" panose="020B0604020202020204" pitchFamily="34" charset="0"/>
                          <a:cs typeface="Arial" panose="020B0604020202020204" pitchFamily="34" charset="0"/>
                        </a:rPr>
                        <a:t> decisivi</a:t>
                      </a:r>
                      <a:r>
                        <a:rPr lang="it-IT" sz="1400" b="1" baseline="0" dirty="0">
                          <a:latin typeface="Arial" panose="020B0604020202020204" pitchFamily="34" charset="0"/>
                          <a:cs typeface="Arial" panose="020B0604020202020204" pitchFamily="34" charset="0"/>
                        </a:rPr>
                        <a:t> per la </a:t>
                      </a:r>
                      <a:r>
                        <a:rPr lang="it-IT" sz="1400" b="1" baseline="0" dirty="0" err="1">
                          <a:latin typeface="Arial" panose="020B0604020202020204" pitchFamily="34" charset="0"/>
                          <a:cs typeface="Arial" panose="020B0604020202020204" pitchFamily="34" charset="0"/>
                        </a:rPr>
                        <a:t>Loyalty</a:t>
                      </a:r>
                      <a:r>
                        <a:rPr lang="it-IT" sz="1400" b="1" baseline="0" dirty="0">
                          <a:latin typeface="Arial" panose="020B0604020202020204" pitchFamily="34" charset="0"/>
                          <a:cs typeface="Arial" panose="020B0604020202020204" pitchFamily="34" charset="0"/>
                        </a:rPr>
                        <a:t> e per il </a:t>
                      </a:r>
                      <a:r>
                        <a:rPr lang="it-IT" sz="1400" b="1" baseline="0" dirty="0" err="1">
                          <a:latin typeface="Arial" panose="020B0604020202020204" pitchFamily="34" charset="0"/>
                          <a:cs typeface="Arial" panose="020B0604020202020204" pitchFamily="34" charset="0"/>
                        </a:rPr>
                        <a:t>Bank</a:t>
                      </a:r>
                      <a:r>
                        <a:rPr lang="it-IT" sz="1400" b="1" baseline="0" dirty="0">
                          <a:latin typeface="Arial" panose="020B0604020202020204" pitchFamily="34" charset="0"/>
                          <a:cs typeface="Arial" panose="020B0604020202020204" pitchFamily="34" charset="0"/>
                        </a:rPr>
                        <a:t> </a:t>
                      </a:r>
                      <a:r>
                        <a:rPr lang="it-IT" sz="1400" b="1" baseline="0" dirty="0" err="1">
                          <a:latin typeface="Arial" panose="020B0604020202020204" pitchFamily="34" charset="0"/>
                          <a:cs typeface="Arial" panose="020B0604020202020204" pitchFamily="34" charset="0"/>
                        </a:rPr>
                        <a:t>Switching</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0544058"/>
                  </a:ext>
                </a:extLst>
              </a:tr>
            </a:tbl>
          </a:graphicData>
        </a:graphic>
      </p:graphicFrame>
    </p:spTree>
    <p:extLst>
      <p:ext uri="{BB962C8B-B14F-4D97-AF65-F5344CB8AC3E}">
        <p14:creationId xmlns:p14="http://schemas.microsoft.com/office/powerpoint/2010/main" val="18389163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ChangeArrowheads="1"/>
          </p:cNvSpPr>
          <p:nvPr/>
        </p:nvSpPr>
        <p:spPr bwMode="auto">
          <a:xfrm>
            <a:off x="1" y="-8526"/>
            <a:ext cx="2895600" cy="6858000"/>
          </a:xfrm>
          <a:prstGeom prst="rect">
            <a:avLst/>
          </a:prstGeom>
          <a:solidFill>
            <a:srgbClr val="002060"/>
          </a:solidFill>
          <a:ln>
            <a:noFill/>
          </a:ln>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endParaRPr lang="it-IT" altLang="it-IT" sz="1800">
              <a:solidFill>
                <a:schemeClr val="bg1"/>
              </a:solidFill>
              <a:latin typeface="Arial" panose="020B0604020202020204" pitchFamily="34" charset="0"/>
              <a:cs typeface="Arial" panose="020B0604020202020204" pitchFamily="34" charset="0"/>
            </a:endParaRPr>
          </a:p>
        </p:txBody>
      </p:sp>
      <p:sp>
        <p:nvSpPr>
          <p:cNvPr id="80901" name="Text Box 2"/>
          <p:cNvSpPr txBox="1">
            <a:spLocks noChangeArrowheads="1"/>
          </p:cNvSpPr>
          <p:nvPr/>
        </p:nvSpPr>
        <p:spPr bwMode="auto">
          <a:xfrm>
            <a:off x="85000" y="5014905"/>
            <a:ext cx="2725601" cy="1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lvl="1" algn="ctr">
              <a:spcBef>
                <a:spcPct val="0"/>
              </a:spcBef>
              <a:buNone/>
            </a:pPr>
            <a:endParaRPr lang="it-IT" altLang="it-IT" sz="900" b="1" dirty="0">
              <a:solidFill>
                <a:schemeClr val="bg1"/>
              </a:solidFill>
              <a:latin typeface="Verdana" panose="020B0604030504040204" pitchFamily="34" charset="0"/>
              <a:ea typeface="MS PGothic" pitchFamily="34" charset="-128"/>
              <a:cs typeface="Arial" panose="020B0604020202020204" pitchFamily="34" charset="0"/>
            </a:endParaRPr>
          </a:p>
          <a:p>
            <a:pPr marL="0" lvl="1" algn="ctr">
              <a:spcBef>
                <a:spcPct val="0"/>
              </a:spcBef>
              <a:buNone/>
            </a:pPr>
            <a:r>
              <a:rPr lang="it-IT" altLang="it-IT" sz="900" b="1" dirty="0" err="1">
                <a:solidFill>
                  <a:schemeClr val="bg1"/>
                </a:solidFill>
                <a:latin typeface="Verdana" panose="020B0604030504040204" pitchFamily="34" charset="0"/>
                <a:ea typeface="MS PGothic" pitchFamily="34" charset="-128"/>
                <a:cs typeface="Arial" panose="020B0604020202020204" pitchFamily="34" charset="0"/>
              </a:rPr>
              <a:t>Nomesis</a:t>
            </a:r>
            <a:r>
              <a:rPr lang="it-IT" altLang="it-IT" sz="900" b="1" dirty="0">
                <a:solidFill>
                  <a:schemeClr val="bg1"/>
                </a:solidFill>
                <a:latin typeface="Verdana" panose="020B0604030504040204" pitchFamily="34" charset="0"/>
                <a:ea typeface="MS PGothic" pitchFamily="34" charset="-128"/>
                <a:cs typeface="Arial" panose="020B0604020202020204" pitchFamily="34" charset="0"/>
              </a:rPr>
              <a:t> adotta il Codice Deontologico di</a:t>
            </a:r>
          </a:p>
          <a:p>
            <a:pPr marL="0" lvl="1" algn="ctr">
              <a:spcBef>
                <a:spcPct val="0"/>
              </a:spcBef>
              <a:buNone/>
            </a:pPr>
            <a:r>
              <a:rPr lang="it-IT" altLang="it-IT" sz="900" b="1" dirty="0">
                <a:solidFill>
                  <a:schemeClr val="bg1"/>
                </a:solidFill>
                <a:latin typeface="Verdana" panose="020B0604030504040204" pitchFamily="34" charset="0"/>
                <a:ea typeface="MS PGothic" pitchFamily="34" charset="-128"/>
                <a:cs typeface="Arial" panose="020B0604020202020204" pitchFamily="34" charset="0"/>
              </a:rPr>
              <a:t>ESOMAR</a:t>
            </a:r>
          </a:p>
          <a:p>
            <a:pPr marL="0" lvl="1" algn="ctr">
              <a:spcBef>
                <a:spcPct val="0"/>
              </a:spcBef>
              <a:buNone/>
            </a:pPr>
            <a:r>
              <a:rPr lang="it-IT" altLang="it-IT" sz="900" dirty="0" err="1">
                <a:solidFill>
                  <a:schemeClr val="bg1"/>
                </a:solidFill>
                <a:latin typeface="Verdana" panose="020B0604030504040204" pitchFamily="34" charset="0"/>
                <a:ea typeface="MS PGothic" pitchFamily="34" charset="-128"/>
                <a:cs typeface="Arial" panose="020B0604020202020204" pitchFamily="34" charset="0"/>
              </a:rPr>
              <a:t>European</a:t>
            </a:r>
            <a:r>
              <a:rPr lang="it-IT" altLang="it-IT" sz="900" dirty="0">
                <a:solidFill>
                  <a:schemeClr val="bg1"/>
                </a:solidFill>
                <a:latin typeface="Verdana" panose="020B0604030504040204" pitchFamily="34" charset="0"/>
                <a:ea typeface="MS PGothic" pitchFamily="34" charset="-128"/>
                <a:cs typeface="Arial" panose="020B0604020202020204" pitchFamily="34" charset="0"/>
              </a:rPr>
              <a:t> Society for Opinion and Marketing </a:t>
            </a:r>
            <a:r>
              <a:rPr lang="it-IT" altLang="it-IT" sz="900" dirty="0" err="1">
                <a:solidFill>
                  <a:schemeClr val="bg1"/>
                </a:solidFill>
                <a:latin typeface="Verdana" panose="020B0604030504040204" pitchFamily="34" charset="0"/>
                <a:ea typeface="MS PGothic" pitchFamily="34" charset="-128"/>
                <a:cs typeface="Arial" panose="020B0604020202020204" pitchFamily="34" charset="0"/>
              </a:rPr>
              <a:t>Research</a:t>
            </a:r>
            <a:endParaRPr lang="it-IT" altLang="it-IT" sz="900" dirty="0">
              <a:solidFill>
                <a:schemeClr val="bg1"/>
              </a:solidFill>
              <a:latin typeface="Verdana" panose="020B0604030504040204" pitchFamily="34" charset="0"/>
              <a:ea typeface="MS PGothic" pitchFamily="34" charset="-128"/>
              <a:cs typeface="Arial" panose="020B0604020202020204" pitchFamily="34" charset="0"/>
            </a:endParaRPr>
          </a:p>
          <a:p>
            <a:pPr marL="0" lvl="1" algn="ctr">
              <a:spcBef>
                <a:spcPct val="0"/>
              </a:spcBef>
              <a:buNone/>
            </a:pPr>
            <a:r>
              <a:rPr lang="it-IT" altLang="it-IT" sz="900" dirty="0">
                <a:solidFill>
                  <a:schemeClr val="bg1"/>
                </a:solidFill>
                <a:latin typeface="Verdana" panose="020B0604030504040204" pitchFamily="34" charset="0"/>
                <a:ea typeface="MS PGothic" pitchFamily="34" charset="-128"/>
                <a:cs typeface="Arial" panose="020B0604020202020204" pitchFamily="34" charset="0"/>
              </a:rPr>
              <a:t>, </a:t>
            </a:r>
          </a:p>
          <a:p>
            <a:pPr marL="0" lvl="1" algn="ctr">
              <a:spcBef>
                <a:spcPct val="0"/>
              </a:spcBef>
              <a:buNone/>
            </a:pPr>
            <a:r>
              <a:rPr lang="it-IT" altLang="it-IT" sz="900" b="1" dirty="0" err="1">
                <a:solidFill>
                  <a:schemeClr val="bg1"/>
                </a:solidFill>
                <a:latin typeface="Verdana" panose="020B0604030504040204" pitchFamily="34" charset="0"/>
                <a:ea typeface="MS PGothic" pitchFamily="34" charset="-128"/>
                <a:cs typeface="Arial" panose="020B0604020202020204" pitchFamily="34" charset="0"/>
              </a:rPr>
              <a:t>Nomesis</a:t>
            </a:r>
            <a:r>
              <a:rPr lang="it-IT" altLang="it-IT" sz="900" b="1" dirty="0">
                <a:solidFill>
                  <a:schemeClr val="bg1"/>
                </a:solidFill>
                <a:latin typeface="Verdana" panose="020B0604030504040204" pitchFamily="34" charset="0"/>
                <a:ea typeface="MS PGothic" pitchFamily="34" charset="-128"/>
                <a:cs typeface="Arial" panose="020B0604020202020204" pitchFamily="34" charset="0"/>
              </a:rPr>
              <a:t> è associata a</a:t>
            </a:r>
          </a:p>
          <a:p>
            <a:pPr marL="0" lvl="1" algn="ctr">
              <a:spcBef>
                <a:spcPct val="0"/>
              </a:spcBef>
              <a:buNone/>
            </a:pPr>
            <a:r>
              <a:rPr lang="it-IT" altLang="it-IT" sz="900" b="1" dirty="0">
                <a:solidFill>
                  <a:schemeClr val="bg1"/>
                </a:solidFill>
                <a:latin typeface="Verdana" panose="020B0604030504040204" pitchFamily="34" charset="0"/>
                <a:ea typeface="MS PGothic" pitchFamily="34" charset="-128"/>
                <a:cs typeface="Arial" panose="020B0604020202020204" pitchFamily="34" charset="0"/>
              </a:rPr>
              <a:t>CONFINDUSTRIA</a:t>
            </a:r>
          </a:p>
          <a:p>
            <a:pPr marL="0" lvl="1" algn="ctr">
              <a:spcBef>
                <a:spcPct val="0"/>
              </a:spcBef>
              <a:buNone/>
            </a:pPr>
            <a:r>
              <a:rPr lang="it-IT" altLang="it-IT" sz="900" dirty="0">
                <a:solidFill>
                  <a:schemeClr val="bg1"/>
                </a:solidFill>
                <a:latin typeface="Verdana" panose="020B0604030504040204" pitchFamily="34" charset="0"/>
                <a:ea typeface="MS PGothic" pitchFamily="34" charset="-128"/>
                <a:cs typeface="Arial" panose="020B0604020202020204" pitchFamily="34" charset="0"/>
              </a:rPr>
              <a:t>Terziario Innovativo</a:t>
            </a:r>
          </a:p>
          <a:p>
            <a:pPr marL="0" lvl="1" algn="ctr">
              <a:spcBef>
                <a:spcPct val="0"/>
              </a:spcBef>
              <a:buNone/>
            </a:pPr>
            <a:endParaRPr lang="it-IT" altLang="it-IT" sz="900" dirty="0">
              <a:solidFill>
                <a:schemeClr val="bg1"/>
              </a:solidFill>
              <a:latin typeface="Verdana" panose="020B0604030504040204" pitchFamily="34" charset="0"/>
              <a:ea typeface="MS PGothic" pitchFamily="34" charset="-128"/>
              <a:cs typeface="Arial" panose="020B0604020202020204" pitchFamily="34" charset="0"/>
            </a:endParaRPr>
          </a:p>
          <a:p>
            <a:pPr marL="0" lvl="1" algn="ctr">
              <a:spcBef>
                <a:spcPct val="0"/>
              </a:spcBef>
              <a:buNone/>
            </a:pPr>
            <a:r>
              <a:rPr lang="it-IT" altLang="it-IT" sz="900" dirty="0">
                <a:solidFill>
                  <a:schemeClr val="bg1"/>
                </a:solidFill>
                <a:latin typeface="Verdana" panose="020B0604030504040204" pitchFamily="34" charset="0"/>
                <a:ea typeface="MS PGothic" pitchFamily="34" charset="-128"/>
                <a:cs typeface="Arial" panose="020B0604020202020204" pitchFamily="34" charset="0"/>
              </a:rPr>
              <a:t>RM22M1109N</a:t>
            </a:r>
          </a:p>
          <a:p>
            <a:pPr marL="0" lvl="1" algn="ctr">
              <a:spcBef>
                <a:spcPct val="0"/>
              </a:spcBef>
              <a:buNone/>
            </a:pPr>
            <a:endParaRPr lang="it-IT" altLang="it-IT" sz="900" dirty="0">
              <a:solidFill>
                <a:schemeClr val="bg1"/>
              </a:solidFill>
              <a:latin typeface="Verdana" panose="020B0604030504040204" pitchFamily="34" charset="0"/>
              <a:ea typeface="MS PGothic" pitchFamily="34" charset="-128"/>
              <a:cs typeface="Arial" panose="020B0604020202020204" pitchFamily="34" charset="0"/>
            </a:endParaRPr>
          </a:p>
        </p:txBody>
      </p:sp>
      <p:sp>
        <p:nvSpPr>
          <p:cNvPr id="53255" name="CasellaDiTesto 6"/>
          <p:cNvSpPr txBox="1">
            <a:spLocks noChangeArrowheads="1"/>
          </p:cNvSpPr>
          <p:nvPr/>
        </p:nvSpPr>
        <p:spPr bwMode="auto">
          <a:xfrm>
            <a:off x="3428821" y="5094017"/>
            <a:ext cx="21718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FontTx/>
              <a:buNone/>
              <a:defRPr/>
            </a:pPr>
            <a:endParaRPr lang="it-IT" altLang="it-IT" sz="1200" dirty="0">
              <a:solidFill>
                <a:schemeClr val="accent6">
                  <a:lumMod val="50000"/>
                </a:schemeClr>
              </a:solidFill>
              <a:latin typeface="Verdana" panose="020B0604030504040204" pitchFamily="34" charset="0"/>
              <a:cs typeface="Arial" panose="020B0604020202020204" pitchFamily="34" charset="0"/>
            </a:endParaRP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NOMESIS</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Via Giovanni XXIII, 74</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25086 Rezzato BRESCIA</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Tel. 030.2793.124</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Fax 030.2071.237</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soluzioni@nomesis.it</a:t>
            </a:r>
          </a:p>
          <a:p>
            <a:pPr>
              <a:spcBef>
                <a:spcPct val="0"/>
              </a:spcBef>
              <a:buFontTx/>
              <a:buNone/>
              <a:defRPr/>
            </a:pPr>
            <a:r>
              <a:rPr lang="it-IT" altLang="it-IT" sz="1200" dirty="0">
                <a:solidFill>
                  <a:schemeClr val="accent6">
                    <a:lumMod val="50000"/>
                  </a:schemeClr>
                </a:solidFill>
                <a:latin typeface="Verdana" panose="020B0604030504040204" pitchFamily="34" charset="0"/>
                <a:cs typeface="Arial" panose="020B0604020202020204" pitchFamily="34" charset="0"/>
              </a:rPr>
              <a:t>www.nomesis.it</a:t>
            </a:r>
          </a:p>
        </p:txBody>
      </p:sp>
      <p:pic>
        <p:nvPicPr>
          <p:cNvPr id="7" name="Picture 9" descr="D:\WP51\Presentazioni Nomesis\Foto Nomesis 23.3.19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29" y="4098488"/>
            <a:ext cx="1276316" cy="9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p:cNvSpPr>
            <a:spLocks noGrp="1"/>
          </p:cNvSpPr>
          <p:nvPr>
            <p:ph type="sldNum" sz="quarter" idx="12"/>
          </p:nvPr>
        </p:nvSpPr>
        <p:spPr/>
        <p:txBody>
          <a:bodyPr/>
          <a:lstStyle/>
          <a:p>
            <a:fld id="{4FAB73BC-B049-4115-A692-8D63A059BFB8}" type="slidenum">
              <a:rPr lang="en-US" smtClean="0"/>
              <a:t>101</a:t>
            </a:fld>
            <a:endParaRPr lang="en-US" dirty="0"/>
          </a:p>
        </p:txBody>
      </p:sp>
      <p:pic>
        <p:nvPicPr>
          <p:cNvPr id="11" name="Picture 6" descr="ominoJPG_BASS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1404" y="4577106"/>
            <a:ext cx="887548" cy="437799"/>
          </a:xfrm>
          <a:prstGeom prst="rect">
            <a:avLst/>
          </a:prstGeom>
          <a:noFill/>
          <a:ln w="9525">
            <a:noFill/>
            <a:miter lim="800000"/>
            <a:headEnd/>
            <a:tailEnd/>
          </a:ln>
        </p:spPr>
      </p:pic>
      <p:sp>
        <p:nvSpPr>
          <p:cNvPr id="4" name="CasellaDiTesto 3"/>
          <p:cNvSpPr txBox="1"/>
          <p:nvPr/>
        </p:nvSpPr>
        <p:spPr>
          <a:xfrm>
            <a:off x="3326829" y="342771"/>
            <a:ext cx="6083871" cy="400110"/>
          </a:xfrm>
          <a:prstGeom prst="rect">
            <a:avLst/>
          </a:prstGeom>
          <a:noFill/>
        </p:spPr>
        <p:txBody>
          <a:bodyPr wrap="square" rtlCol="0">
            <a:spAutoFit/>
          </a:bodyPr>
          <a:lstStyle/>
          <a:p>
            <a:r>
              <a:rPr lang="it-IT" sz="2000" b="1" i="1" dirty="0">
                <a:solidFill>
                  <a:srgbClr val="3304FC"/>
                </a:solidFill>
              </a:rPr>
              <a:t>Buone informazioni per buone decisioni</a:t>
            </a:r>
          </a:p>
        </p:txBody>
      </p:sp>
      <p:pic>
        <p:nvPicPr>
          <p:cNvPr id="5" name="Immagine 4"/>
          <p:cNvPicPr>
            <a:picLocks noChangeAspect="1"/>
          </p:cNvPicPr>
          <p:nvPr/>
        </p:nvPicPr>
        <p:blipFill>
          <a:blip r:embed="rId5"/>
          <a:stretch>
            <a:fillRect/>
          </a:stretch>
        </p:blipFill>
        <p:spPr>
          <a:xfrm>
            <a:off x="836121" y="2421690"/>
            <a:ext cx="1082831" cy="788487"/>
          </a:xfrm>
          <a:prstGeom prst="rect">
            <a:avLst/>
          </a:prstGeom>
        </p:spPr>
      </p:pic>
      <p:sp>
        <p:nvSpPr>
          <p:cNvPr id="2" name="CasellaDiTesto 1"/>
          <p:cNvSpPr txBox="1"/>
          <p:nvPr/>
        </p:nvSpPr>
        <p:spPr>
          <a:xfrm>
            <a:off x="3339921" y="1455851"/>
            <a:ext cx="5270679" cy="1754326"/>
          </a:xfrm>
          <a:prstGeom prst="rect">
            <a:avLst/>
          </a:prstGeom>
          <a:noFill/>
        </p:spPr>
        <p:txBody>
          <a:bodyPr wrap="square" rtlCol="0">
            <a:spAutoFit/>
          </a:bodyPr>
          <a:lstStyle/>
          <a:p>
            <a:r>
              <a:rPr lang="it-IT" dirty="0"/>
              <a:t>Per saperne si più:</a:t>
            </a:r>
          </a:p>
          <a:p>
            <a:endParaRPr lang="it-IT" dirty="0"/>
          </a:p>
          <a:p>
            <a:r>
              <a:rPr lang="it-IT" dirty="0"/>
              <a:t>Ezio Maestri</a:t>
            </a:r>
          </a:p>
          <a:p>
            <a:r>
              <a:rPr lang="it-IT" i="1" dirty="0" err="1"/>
              <a:t>Managing</a:t>
            </a:r>
            <a:r>
              <a:rPr lang="it-IT" i="1" dirty="0"/>
              <a:t> </a:t>
            </a:r>
            <a:r>
              <a:rPr lang="it-IT" i="1" dirty="0" err="1"/>
              <a:t>Director</a:t>
            </a:r>
            <a:endParaRPr lang="it-IT" i="1" dirty="0"/>
          </a:p>
          <a:p>
            <a:r>
              <a:rPr lang="it-IT" i="1" dirty="0"/>
              <a:t>348.938.5937</a:t>
            </a:r>
          </a:p>
          <a:p>
            <a:r>
              <a:rPr lang="it-IT" dirty="0">
                <a:hlinkClick r:id="rId6"/>
              </a:rPr>
              <a:t>ezio.maestri@nomesis.net</a:t>
            </a:r>
            <a:r>
              <a:rPr lang="it-IT" dirty="0"/>
              <a:t> </a:t>
            </a:r>
          </a:p>
        </p:txBody>
      </p:sp>
      <p:pic>
        <p:nvPicPr>
          <p:cNvPr id="12" name="Picture 4" descr="Logo"/>
          <p:cNvPicPr>
            <a:picLocks noChangeAspect="1" noChangeArrowheads="1"/>
          </p:cNvPicPr>
          <p:nvPr/>
        </p:nvPicPr>
        <p:blipFill rotWithShape="1">
          <a:blip r:embed="rId7">
            <a:extLst>
              <a:ext uri="{28A0092B-C50C-407E-A947-70E740481C1C}">
                <a14:useLocalDpi xmlns:a14="http://schemas.microsoft.com/office/drawing/2010/main" val="0"/>
              </a:ext>
            </a:extLst>
          </a:blip>
          <a:srcRect l="-3243" t="47793" r="-6506" b="-1066"/>
          <a:stretch/>
        </p:blipFill>
        <p:spPr bwMode="auto">
          <a:xfrm>
            <a:off x="457479" y="342771"/>
            <a:ext cx="1704470" cy="4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4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11</a:t>
            </a:fld>
            <a:endParaRPr lang="en-US" dirty="0"/>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9" name="CasellaDiTesto 8"/>
          <p:cNvSpPr txBox="1"/>
          <p:nvPr/>
        </p:nvSpPr>
        <p:spPr>
          <a:xfrm>
            <a:off x="2233585" y="1677871"/>
            <a:ext cx="7300686" cy="2585323"/>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buFontTx/>
              <a:buNone/>
            </a:pPr>
            <a:endParaRPr lang="it-IT" sz="1400" dirty="0">
              <a:solidFill>
                <a:schemeClr val="bg1"/>
              </a:solidFill>
            </a:endParaRPr>
          </a:p>
          <a:p>
            <a:pPr lvl="1" algn="ctr">
              <a:buFontTx/>
              <a:buNone/>
            </a:pPr>
            <a:r>
              <a:rPr lang="it-IT" sz="1400" dirty="0">
                <a:solidFill>
                  <a:schemeClr val="bg1"/>
                </a:solidFill>
              </a:rPr>
              <a:t>Presentazione sintetica di</a:t>
            </a:r>
          </a:p>
          <a:p>
            <a:pPr lvl="1" algn="ctr">
              <a:buFontTx/>
              <a:buNone/>
            </a:pPr>
            <a:r>
              <a:rPr lang="it-IT" sz="4800" b="1" dirty="0">
                <a:solidFill>
                  <a:schemeClr val="bg1"/>
                </a:solidFill>
                <a:latin typeface="Arial" panose="020B0604020202020204" pitchFamily="34" charset="0"/>
                <a:cs typeface="Arial" panose="020B0604020202020204" pitchFamily="34" charset="0"/>
              </a:rPr>
              <a:t>NOMESIS</a:t>
            </a:r>
          </a:p>
          <a:p>
            <a:pPr lvl="1" algn="ctr">
              <a:buFontTx/>
              <a:buNone/>
            </a:pPr>
            <a:r>
              <a:rPr lang="it-IT" sz="1600" b="1" dirty="0">
                <a:solidFill>
                  <a:schemeClr val="bg1"/>
                </a:solidFill>
                <a:latin typeface="Arial" panose="020B0604020202020204" pitchFamily="34" charset="0"/>
                <a:cs typeface="Arial" panose="020B0604020202020204" pitchFamily="34" charset="0"/>
              </a:rPr>
              <a:t>E DELLA SUA FILOSOFIA</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spTree>
    <p:extLst>
      <p:ext uri="{BB962C8B-B14F-4D97-AF65-F5344CB8AC3E}">
        <p14:creationId xmlns:p14="http://schemas.microsoft.com/office/powerpoint/2010/main" val="148902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4736603" y="164595"/>
            <a:ext cx="3106588" cy="3328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fr-FR" altLang="it-IT" sz="2400" b="1" i="1" dirty="0" err="1">
                <a:solidFill>
                  <a:srgbClr val="0000FF"/>
                </a:solidFill>
                <a:latin typeface="Arial" panose="020B0604020202020204" pitchFamily="34" charset="0"/>
                <a:cs typeface="Arial" panose="020B0604020202020204" pitchFamily="34" charset="0"/>
              </a:rPr>
              <a:t>Nomesis</a:t>
            </a:r>
            <a:r>
              <a:rPr lang="fr-FR" altLang="it-IT" sz="2400" b="1" i="1" dirty="0">
                <a:solidFill>
                  <a:srgbClr val="0000FF"/>
                </a:solidFill>
                <a:latin typeface="Arial" panose="020B0604020202020204" pitchFamily="34" charset="0"/>
                <a:cs typeface="Arial" panose="020B0604020202020204" pitchFamily="34" charset="0"/>
              </a:rPr>
              <a:t> in </a:t>
            </a:r>
            <a:r>
              <a:rPr lang="fr-FR" altLang="it-IT" sz="2400" b="1" i="1" dirty="0" err="1">
                <a:solidFill>
                  <a:srgbClr val="0000FF"/>
                </a:solidFill>
                <a:latin typeface="Arial" panose="020B0604020202020204" pitchFamily="34" charset="0"/>
                <a:cs typeface="Arial" panose="020B0604020202020204" pitchFamily="34" charset="0"/>
              </a:rPr>
              <a:t>breve</a:t>
            </a:r>
            <a:endParaRPr lang="fr-FR" altLang="it-IT" sz="2400" b="1" i="1" dirty="0">
              <a:solidFill>
                <a:srgbClr val="0000FF"/>
              </a:solidFill>
              <a:latin typeface="Arial" panose="020B0604020202020204" pitchFamily="34" charset="0"/>
              <a:cs typeface="Arial" panose="020B0604020202020204" pitchFamily="34" charset="0"/>
            </a:endParaRPr>
          </a:p>
        </p:txBody>
      </p:sp>
      <p:sp>
        <p:nvSpPr>
          <p:cNvPr id="6148" name="Rectangle 3"/>
          <p:cNvSpPr>
            <a:spLocks noGrp="1" noChangeArrowheads="1"/>
          </p:cNvSpPr>
          <p:nvPr>
            <p:ph idx="1"/>
          </p:nvPr>
        </p:nvSpPr>
        <p:spPr bwMode="auto">
          <a:xfrm>
            <a:off x="1055440" y="650500"/>
            <a:ext cx="10945216" cy="390989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eaLnBrk="1" hangingPunct="1"/>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in </a:t>
            </a:r>
            <a:r>
              <a:rPr lang="fr-FR" altLang="it-IT" sz="1100" b="1" dirty="0" err="1">
                <a:latin typeface="Arial" panose="020B0604020202020204" pitchFamily="34" charset="0"/>
                <a:cs typeface="Arial" panose="020B0604020202020204" pitchFamily="34" charset="0"/>
              </a:rPr>
              <a:t>greco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antico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significa</a:t>
            </a:r>
            <a:r>
              <a:rPr lang="fr-FR" altLang="it-IT" sz="1100" b="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vedere</a:t>
            </a:r>
            <a:r>
              <a:rPr lang="fr-FR" altLang="it-IT" sz="1100" b="1" i="1" dirty="0">
                <a:latin typeface="Arial" panose="020B0604020202020204" pitchFamily="34" charset="0"/>
                <a:cs typeface="Arial" panose="020B0604020202020204" pitchFamily="34" charset="0"/>
              </a:rPr>
              <a:t> con </a:t>
            </a:r>
            <a:r>
              <a:rPr lang="fr-FR" altLang="it-IT" sz="1100" b="1" i="1" dirty="0" err="1">
                <a:latin typeface="Arial" panose="020B0604020202020204" pitchFamily="34" charset="0"/>
                <a:cs typeface="Arial" panose="020B0604020202020204" pitchFamily="34" charset="0"/>
              </a:rPr>
              <a:t>gli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occhi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della</a:t>
            </a:r>
            <a:r>
              <a:rPr lang="fr-FR" altLang="it-IT" sz="1100" b="1" i="1" dirty="0">
                <a:latin typeface="Arial" panose="020B0604020202020204" pitchFamily="34" charset="0"/>
                <a:cs typeface="Arial" panose="020B0604020202020204" pitchFamily="34" charset="0"/>
              </a:rPr>
              <a:t> mente</a:t>
            </a:r>
            <a:r>
              <a:rPr lang="fr-FR" altLang="it-IT" sz="1100" b="1" dirty="0">
                <a:latin typeface="Arial" panose="020B0604020202020204" pitchFamily="34" charset="0"/>
                <a:cs typeface="Arial" panose="020B0604020202020204" pitchFamily="34" charset="0"/>
              </a:rPr>
              <a:t>» - è </a:t>
            </a:r>
            <a:r>
              <a:rPr lang="fr-FR" altLang="it-IT" sz="1100" b="1" dirty="0" err="1">
                <a:latin typeface="Arial" panose="020B0604020202020204" pitchFamily="34" charset="0"/>
                <a:cs typeface="Arial" panose="020B0604020202020204" pitchFamily="34" charset="0"/>
              </a:rPr>
              <a:t>una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società</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indipendente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ricerche</a:t>
            </a:r>
            <a:r>
              <a:rPr lang="fr-FR" altLang="it-IT" sz="1100" b="1" dirty="0">
                <a:latin typeface="Arial" panose="020B0604020202020204" pitchFamily="34" charset="0"/>
                <a:cs typeface="Arial" panose="020B0604020202020204" pitchFamily="34" charset="0"/>
              </a:rPr>
              <a:t> e </a:t>
            </a:r>
            <a:r>
              <a:rPr lang="fr-FR" altLang="it-IT" sz="1100" b="1" dirty="0" err="1">
                <a:latin typeface="Arial" panose="020B0604020202020204" pitchFamily="34" charset="0"/>
                <a:cs typeface="Arial" panose="020B0604020202020204" pitchFamily="34" charset="0"/>
              </a:rPr>
              <a:t>soluzioni</a:t>
            </a:r>
            <a:r>
              <a:rPr lang="fr-FR" altLang="it-IT" sz="1100" b="1" dirty="0">
                <a:latin typeface="Arial" panose="020B0604020202020204" pitchFamily="34" charset="0"/>
                <a:cs typeface="Arial" panose="020B0604020202020204" pitchFamily="34" charset="0"/>
              </a:rPr>
              <a:t> di marketing </a:t>
            </a:r>
            <a:r>
              <a:rPr lang="fr-FR" altLang="it-IT" sz="1100" b="1" dirty="0" err="1">
                <a:latin typeface="Arial" panose="020B0604020202020204" pitchFamily="34" charset="0"/>
                <a:cs typeface="Arial" panose="020B0604020202020204" pitchFamily="34" charset="0"/>
              </a:rPr>
              <a:t>fondata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nel</a:t>
            </a:r>
            <a:r>
              <a:rPr lang="fr-FR" altLang="it-IT" sz="1100" b="1" dirty="0">
                <a:latin typeface="Arial" panose="020B0604020202020204" pitchFamily="34" charset="0"/>
                <a:cs typeface="Arial" panose="020B0604020202020204" pitchFamily="34" charset="0"/>
              </a:rPr>
              <a:t> 1989.</a:t>
            </a:r>
          </a:p>
          <a:p>
            <a:pPr eaLnBrk="1" hangingPunct="1"/>
            <a:r>
              <a:rPr lang="fr-FR" altLang="it-IT" sz="1100" b="1" dirty="0">
                <a:latin typeface="Arial" panose="020B0604020202020204" pitchFamily="34" charset="0"/>
                <a:cs typeface="Arial" panose="020B0604020202020204" pitchFamily="34" charset="0"/>
              </a:rPr>
              <a:t>La </a:t>
            </a:r>
            <a:r>
              <a:rPr lang="fr-FR" altLang="it-IT" sz="1100" b="1" dirty="0" err="1">
                <a:latin typeface="Arial" panose="020B0604020202020204" pitchFamily="34" charset="0"/>
                <a:cs typeface="Arial" panose="020B0604020202020204" pitchFamily="34" charset="0"/>
              </a:rPr>
              <a:t>visione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è </a:t>
            </a:r>
            <a:r>
              <a:rPr lang="fr-FR" altLang="it-IT" sz="1100" b="1" dirty="0" err="1">
                <a:latin typeface="Arial" panose="020B0604020202020204" pitchFamily="34" charset="0"/>
                <a:cs typeface="Arial" panose="020B0604020202020204" pitchFamily="34" charset="0"/>
              </a:rPr>
              <a:t>quella</a:t>
            </a:r>
            <a:r>
              <a:rPr lang="fr-FR" altLang="it-IT" sz="1100" b="1" dirty="0">
                <a:latin typeface="Arial" panose="020B0604020202020204" pitchFamily="34" charset="0"/>
                <a:cs typeface="Arial" panose="020B0604020202020204" pitchFamily="34" charset="0"/>
              </a:rPr>
              <a:t> di un </a:t>
            </a:r>
            <a:r>
              <a:rPr lang="fr-FR" altLang="it-IT" sz="1100" b="1" dirty="0" err="1">
                <a:latin typeface="Arial" panose="020B0604020202020204" pitchFamily="34" charset="0"/>
                <a:cs typeface="Arial" panose="020B0604020202020204" pitchFamily="34" charset="0"/>
              </a:rPr>
              <a:t>mondo</a:t>
            </a:r>
            <a:r>
              <a:rPr lang="fr-FR" altLang="it-IT" sz="1100" b="1" dirty="0">
                <a:latin typeface="Arial" panose="020B0604020202020204" pitchFamily="34" charset="0"/>
                <a:cs typeface="Arial" panose="020B0604020202020204" pitchFamily="34" charset="0"/>
              </a:rPr>
              <a:t> in </a:t>
            </a:r>
            <a:r>
              <a:rPr lang="fr-FR" altLang="it-IT" sz="1100" b="1" dirty="0" err="1">
                <a:latin typeface="Arial" panose="020B0604020202020204" pitchFamily="34" charset="0"/>
                <a:cs typeface="Arial" panose="020B0604020202020204" pitchFamily="34" charset="0"/>
              </a:rPr>
              <a:t>cui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imprese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ed</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organizzazioni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prendono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decisioni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strategiche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ed</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operative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sempre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meno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sulla</a:t>
            </a:r>
            <a:r>
              <a:rPr lang="fr-FR" altLang="it-IT" sz="1100" b="1" dirty="0">
                <a:latin typeface="Arial" panose="020B0604020202020204" pitchFamily="34" charset="0"/>
                <a:cs typeface="Arial" panose="020B0604020202020204" pitchFamily="34" charset="0"/>
              </a:rPr>
              <a:t> base di «</a:t>
            </a:r>
            <a:r>
              <a:rPr lang="fr-FR" altLang="it-IT" sz="1100" b="1" dirty="0" err="1">
                <a:latin typeface="Arial" panose="020B0604020202020204" pitchFamily="34" charset="0"/>
                <a:cs typeface="Arial" panose="020B0604020202020204" pitchFamily="34" charset="0"/>
              </a:rPr>
              <a:t>sensazioni</a:t>
            </a:r>
            <a:r>
              <a:rPr lang="fr-FR" altLang="it-IT" sz="1100" b="1" dirty="0">
                <a:latin typeface="Arial" panose="020B0604020202020204" pitchFamily="34" charset="0"/>
                <a:cs typeface="Arial" panose="020B0604020202020204" pitchFamily="34" charset="0"/>
              </a:rPr>
              <a:t> » e </a:t>
            </a:r>
            <a:r>
              <a:rPr lang="fr-FR" altLang="it-IT" sz="1100" b="1" dirty="0" err="1">
                <a:latin typeface="Arial" panose="020B0604020202020204" pitchFamily="34" charset="0"/>
                <a:cs typeface="Arial" panose="020B0604020202020204" pitchFamily="34" charset="0"/>
              </a:rPr>
              <a:t>sempre</a:t>
            </a:r>
            <a:r>
              <a:rPr lang="fr-FR" altLang="it-IT" sz="1100" b="1" dirty="0">
                <a:latin typeface="Arial" panose="020B0604020202020204" pitchFamily="34" charset="0"/>
                <a:cs typeface="Arial" panose="020B0604020202020204" pitchFamily="34" charset="0"/>
              </a:rPr>
              <a:t> più </a:t>
            </a:r>
            <a:r>
              <a:rPr lang="fr-FR" altLang="it-IT" sz="1100" b="1" dirty="0" err="1">
                <a:latin typeface="Arial" panose="020B0604020202020204" pitchFamily="34" charset="0"/>
                <a:cs typeface="Arial" panose="020B0604020202020204" pitchFamily="34" charset="0"/>
              </a:rPr>
              <a:t>sulla</a:t>
            </a:r>
            <a:r>
              <a:rPr lang="fr-FR" altLang="it-IT" sz="1100" b="1" dirty="0">
                <a:latin typeface="Arial" panose="020B0604020202020204" pitchFamily="34" charset="0"/>
                <a:cs typeface="Arial" panose="020B0604020202020204" pitchFamily="34" charset="0"/>
              </a:rPr>
              <a:t> base di «</a:t>
            </a:r>
            <a:r>
              <a:rPr lang="fr-FR" altLang="it-IT" sz="1100" b="1" dirty="0" err="1">
                <a:latin typeface="Arial" panose="020B0604020202020204" pitchFamily="34" charset="0"/>
                <a:cs typeface="Arial" panose="020B0604020202020204" pitchFamily="34" charset="0"/>
              </a:rPr>
              <a:t>informazioni</a:t>
            </a:r>
            <a:r>
              <a:rPr lang="fr-FR" altLang="it-IT" sz="1100" b="1" dirty="0">
                <a:latin typeface="Arial" panose="020B0604020202020204" pitchFamily="34" charset="0"/>
                <a:cs typeface="Arial" panose="020B0604020202020204" pitchFamily="34" charset="0"/>
              </a:rPr>
              <a:t> » </a:t>
            </a:r>
            <a:r>
              <a:rPr lang="fr-FR" altLang="it-IT" sz="1100" b="1" i="1" dirty="0" err="1">
                <a:latin typeface="Arial" panose="020B0604020202020204" pitchFamily="34" charset="0"/>
                <a:cs typeface="Arial" panose="020B0604020202020204" pitchFamily="34" charset="0"/>
              </a:rPr>
              <a:t>research-based</a:t>
            </a:r>
            <a:r>
              <a:rPr lang="fr-FR" altLang="it-IT" sz="1100" b="1" i="1" dirty="0">
                <a:latin typeface="Arial" panose="020B0604020202020204" pitchFamily="34" charset="0"/>
                <a:cs typeface="Arial" panose="020B0604020202020204" pitchFamily="34" charset="0"/>
              </a:rPr>
              <a:t>.</a:t>
            </a:r>
          </a:p>
          <a:p>
            <a:r>
              <a:rPr lang="fr-FR" altLang="it-IT" sz="1100" b="1" dirty="0">
                <a:latin typeface="Arial" panose="020B0604020202020204" pitchFamily="34" charset="0"/>
                <a:cs typeface="Arial" panose="020B0604020202020204" pitchFamily="34" charset="0"/>
              </a:rPr>
              <a:t>La </a:t>
            </a:r>
            <a:r>
              <a:rPr lang="fr-FR" altLang="it-IT" sz="1100" b="1" dirty="0" err="1">
                <a:latin typeface="Arial" panose="020B0604020202020204" pitchFamily="34" charset="0"/>
                <a:cs typeface="Arial" panose="020B0604020202020204" pitchFamily="34" charset="0"/>
              </a:rPr>
              <a:t>missione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è </a:t>
            </a:r>
            <a:r>
              <a:rPr lang="fr-FR" altLang="it-IT" sz="1100" b="1" dirty="0" err="1">
                <a:latin typeface="Arial" panose="020B0604020202020204" pitchFamily="34" charset="0"/>
                <a:cs typeface="Arial" panose="020B0604020202020204" pitchFamily="34" charset="0"/>
              </a:rPr>
              <a:t>quella</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contribuire</a:t>
            </a:r>
            <a:r>
              <a:rPr lang="fr-FR" altLang="it-IT" sz="1100" b="1" dirty="0">
                <a:latin typeface="Arial" panose="020B0604020202020204" pitchFamily="34" charset="0"/>
                <a:cs typeface="Arial" panose="020B0604020202020204" pitchFamily="34" charset="0"/>
              </a:rPr>
              <a:t> a </a:t>
            </a:r>
            <a:r>
              <a:rPr lang="fr-FR" altLang="it-IT" sz="1100" b="1" dirty="0" err="1">
                <a:latin typeface="Arial" panose="020B0604020202020204" pitchFamily="34" charset="0"/>
                <a:cs typeface="Arial" panose="020B0604020202020204" pitchFamily="34" charset="0"/>
              </a:rPr>
              <a:t>produrre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buone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informazioni</a:t>
            </a:r>
            <a:r>
              <a:rPr lang="fr-FR" altLang="it-IT" sz="1100" b="1" dirty="0">
                <a:latin typeface="Arial" panose="020B0604020202020204" pitchFamily="34" charset="0"/>
                <a:cs typeface="Arial" panose="020B0604020202020204" pitchFamily="34" charset="0"/>
              </a:rPr>
              <a:t> per </a:t>
            </a:r>
            <a:r>
              <a:rPr lang="fr-FR" altLang="it-IT" sz="1100" b="1" dirty="0" err="1">
                <a:latin typeface="Arial" panose="020B0604020202020204" pitchFamily="34" charset="0"/>
                <a:cs typeface="Arial" panose="020B0604020202020204" pitchFamily="34" charset="0"/>
              </a:rPr>
              <a:t>poter</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prendere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buone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decisioni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sia</a:t>
            </a:r>
            <a:r>
              <a:rPr lang="fr-FR" altLang="it-IT" sz="1100" b="1" dirty="0">
                <a:latin typeface="Arial" panose="020B0604020202020204" pitchFamily="34" charset="0"/>
                <a:cs typeface="Arial" panose="020B0604020202020204" pitchFamily="34" charset="0"/>
              </a:rPr>
              <a:t> per la Customer </a:t>
            </a:r>
            <a:r>
              <a:rPr lang="fr-FR" altLang="it-IT" sz="1100" b="1" dirty="0" err="1">
                <a:latin typeface="Arial" panose="020B0604020202020204" pitchFamily="34" charset="0"/>
                <a:cs typeface="Arial" panose="020B0604020202020204" pitchFamily="34" charset="0"/>
              </a:rPr>
              <a:t>Retention</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per la Customer Acquisition </a:t>
            </a:r>
            <a:r>
              <a:rPr lang="fr-FR" altLang="it-IT" sz="1100" b="1" dirty="0" err="1">
                <a:latin typeface="Arial" panose="020B0604020202020204" pitchFamily="34" charset="0"/>
                <a:cs typeface="Arial" panose="020B0604020202020204" pitchFamily="34" charset="0"/>
              </a:rPr>
              <a:t>usando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lo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strumento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della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ricerca</a:t>
            </a:r>
            <a:r>
              <a:rPr lang="fr-FR" altLang="it-IT" sz="1100" b="1" dirty="0">
                <a:latin typeface="Arial" panose="020B0604020202020204" pitchFamily="34" charset="0"/>
                <a:cs typeface="Arial" panose="020B0604020202020204" pitchFamily="34" charset="0"/>
              </a:rPr>
              <a:t> sociale </a:t>
            </a:r>
            <a:r>
              <a:rPr lang="fr-FR" altLang="it-IT" sz="1100" b="1" dirty="0" err="1">
                <a:latin typeface="Arial" panose="020B0604020202020204" pitchFamily="34" charset="0"/>
                <a:cs typeface="Arial" panose="020B0604020202020204" pitchFamily="34" charset="0"/>
              </a:rPr>
              <a:t>applicata</a:t>
            </a:r>
            <a:r>
              <a:rPr lang="fr-FR" altLang="it-IT" sz="1100" b="1" dirty="0">
                <a:latin typeface="Arial" panose="020B0604020202020204" pitchFamily="34" charset="0"/>
                <a:cs typeface="Arial" panose="020B0604020202020204" pitchFamily="34" charset="0"/>
              </a:rPr>
              <a:t>.</a:t>
            </a:r>
          </a:p>
          <a:p>
            <a:r>
              <a:rPr lang="fr-FR" altLang="it-IT" sz="1100" b="1" dirty="0">
                <a:latin typeface="Arial" panose="020B0604020202020204" pitchFamily="34" charset="0"/>
                <a:cs typeface="Arial" panose="020B0604020202020204" pitchFamily="34" charset="0"/>
              </a:rPr>
              <a:t>L’</a:t>
            </a:r>
            <a:r>
              <a:rPr lang="fr-FR" altLang="it-IT" sz="1100" b="1" dirty="0" err="1">
                <a:latin typeface="Arial" panose="020B0604020202020204" pitchFamily="34" charset="0"/>
                <a:cs typeface="Arial" panose="020B0604020202020204" pitchFamily="34" charset="0"/>
              </a:rPr>
              <a:t>obiettivo</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è di </a:t>
            </a:r>
            <a:r>
              <a:rPr lang="fr-FR" altLang="it-IT" sz="1100" b="1" dirty="0" err="1">
                <a:latin typeface="Arial" panose="020B0604020202020204" pitchFamily="34" charset="0"/>
                <a:cs typeface="Arial" panose="020B0604020202020204" pitchFamily="34" charset="0"/>
              </a:rPr>
              <a:t>aiutare</a:t>
            </a:r>
            <a:r>
              <a:rPr lang="fr-FR" altLang="it-IT" sz="1100" b="1" dirty="0">
                <a:latin typeface="Arial" panose="020B0604020202020204" pitchFamily="34" charset="0"/>
                <a:cs typeface="Arial" panose="020B0604020202020204" pitchFamily="34" charset="0"/>
              </a:rPr>
              <a:t> le </a:t>
            </a:r>
            <a:r>
              <a:rPr lang="fr-FR" altLang="it-IT" sz="1100" b="1" dirty="0" err="1">
                <a:latin typeface="Arial" panose="020B0604020202020204" pitchFamily="34" charset="0"/>
                <a:cs typeface="Arial" panose="020B0604020202020204" pitchFamily="34" charset="0"/>
              </a:rPr>
              <a:t>aziende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clienti</a:t>
            </a:r>
            <a:r>
              <a:rPr lang="fr-FR" altLang="it-IT" sz="1100" b="1" dirty="0">
                <a:latin typeface="Arial" panose="020B0604020202020204" pitchFamily="34" charset="0"/>
                <a:cs typeface="Arial" panose="020B0604020202020204" pitchFamily="34" charset="0"/>
              </a:rPr>
              <a:t> a </a:t>
            </a:r>
            <a:r>
              <a:rPr lang="fr-FR" altLang="it-IT" sz="1100" b="1" dirty="0" err="1">
                <a:latin typeface="Arial" panose="020B0604020202020204" pitchFamily="34" charset="0"/>
                <a:cs typeface="Arial" panose="020B0604020202020204" pitchFamily="34" charset="0"/>
              </a:rPr>
              <a:t>raggingere</a:t>
            </a:r>
            <a:r>
              <a:rPr lang="fr-FR" altLang="it-IT" sz="1100" b="1" dirty="0">
                <a:latin typeface="Arial" panose="020B0604020202020204" pitchFamily="34" charset="0"/>
                <a:cs typeface="Arial" panose="020B0604020202020204" pitchFamily="34" charset="0"/>
              </a:rPr>
              <a:t> i </a:t>
            </a:r>
            <a:r>
              <a:rPr lang="fr-FR" altLang="it-IT" sz="1100" b="1" dirty="0" err="1">
                <a:latin typeface="Arial" panose="020B0604020202020204" pitchFamily="34" charset="0"/>
                <a:cs typeface="Arial" panose="020B0604020202020204" pitchFamily="34" charset="0"/>
              </a:rPr>
              <a:t>propri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obiettivi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commerciali</a:t>
            </a:r>
            <a:r>
              <a:rPr lang="fr-FR" altLang="it-IT" sz="1100" b="1" dirty="0">
                <a:latin typeface="Arial" panose="020B0604020202020204" pitchFamily="34" charset="0"/>
                <a:cs typeface="Arial" panose="020B0604020202020204" pitchFamily="34" charset="0"/>
              </a:rPr>
              <a:t> e di marketing </a:t>
            </a:r>
            <a:r>
              <a:rPr lang="fr-FR" altLang="it-IT" sz="1100" b="1" dirty="0" err="1">
                <a:latin typeface="Arial" panose="020B0604020202020204" pitchFamily="34" charset="0"/>
                <a:cs typeface="Arial" panose="020B0604020202020204" pitchFamily="34" charset="0"/>
              </a:rPr>
              <a:t>utilizzando</a:t>
            </a:r>
            <a:r>
              <a:rPr lang="fr-FR" altLang="it-IT" sz="1100" b="1" dirty="0">
                <a:latin typeface="Arial" panose="020B0604020202020204" pitchFamily="34" charset="0"/>
                <a:cs typeface="Arial" panose="020B0604020202020204" pitchFamily="34" charset="0"/>
              </a:rPr>
              <a:t> le </a:t>
            </a:r>
            <a:r>
              <a:rPr lang="fr-FR" altLang="it-IT" sz="1100" b="1" dirty="0" err="1">
                <a:latin typeface="Arial" panose="020B0604020202020204" pitchFamily="34" charset="0"/>
                <a:cs typeface="Arial" panose="020B0604020202020204" pitchFamily="34" charset="0"/>
              </a:rPr>
              <a:t>ricerche</a:t>
            </a:r>
            <a:r>
              <a:rPr lang="fr-FR" altLang="it-IT" sz="1100" b="1" dirty="0">
                <a:latin typeface="Arial" panose="020B0604020202020204" pitchFamily="34" charset="0"/>
                <a:cs typeface="Arial" panose="020B0604020202020204" pitchFamily="34" charset="0"/>
              </a:rPr>
              <a:t> di marketing come principale </a:t>
            </a:r>
            <a:r>
              <a:rPr lang="fr-FR" altLang="it-IT" sz="1100" b="1" dirty="0" err="1">
                <a:latin typeface="Arial" panose="020B0604020202020204" pitchFamily="34" charset="0"/>
                <a:cs typeface="Arial" panose="020B0604020202020204" pitchFamily="34" charset="0"/>
              </a:rPr>
              <a:t>strumento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conoscitivo</a:t>
            </a:r>
            <a:r>
              <a:rPr lang="fr-FR" altLang="it-IT" sz="1100" b="1" dirty="0">
                <a:latin typeface="Arial" panose="020B0604020202020204" pitchFamily="34" charset="0"/>
                <a:cs typeface="Arial" panose="020B0604020202020204" pitchFamily="34" charset="0"/>
              </a:rPr>
              <a:t> per </a:t>
            </a:r>
            <a:r>
              <a:rPr lang="fr-FR" altLang="it-IT" sz="1100" b="1" dirty="0" err="1">
                <a:latin typeface="Arial" panose="020B0604020202020204" pitchFamily="34" charset="0"/>
                <a:cs typeface="Arial" panose="020B0604020202020204" pitchFamily="34" charset="0"/>
              </a:rPr>
              <a:t>identificare</a:t>
            </a:r>
            <a:r>
              <a:rPr lang="fr-FR" altLang="it-IT" sz="1100" b="1" dirty="0">
                <a:latin typeface="Arial" panose="020B0604020202020204" pitchFamily="34" charset="0"/>
                <a:cs typeface="Arial" panose="020B0604020202020204" pitchFamily="34" charset="0"/>
              </a:rPr>
              <a:t> la </a:t>
            </a:r>
            <a:r>
              <a:rPr lang="fr-FR" altLang="it-IT" sz="1100" b="1" dirty="0" err="1">
                <a:latin typeface="Arial" panose="020B0604020202020204" pitchFamily="34" charset="0"/>
                <a:cs typeface="Arial" panose="020B0604020202020204" pitchFamily="34" charset="0"/>
              </a:rPr>
              <a:t>soluzione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migliore</a:t>
            </a:r>
            <a:r>
              <a:rPr lang="fr-FR" altLang="it-IT" sz="1100" b="1" dirty="0">
                <a:latin typeface="Arial" panose="020B0604020202020204" pitchFamily="34" charset="0"/>
                <a:cs typeface="Arial" panose="020B0604020202020204" pitchFamily="34" charset="0"/>
              </a:rPr>
              <a:t> .</a:t>
            </a:r>
          </a:p>
          <a:p>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è un </a:t>
            </a:r>
            <a:r>
              <a:rPr lang="fr-FR" altLang="it-IT" sz="1100" b="1" dirty="0" err="1">
                <a:latin typeface="Arial" panose="020B0604020202020204" pitchFamily="34" charset="0"/>
                <a:cs typeface="Arial" panose="020B0604020202020204" pitchFamily="34" charset="0"/>
              </a:rPr>
              <a:t>fornitore</a:t>
            </a:r>
            <a:r>
              <a:rPr lang="fr-FR" altLang="it-IT" sz="1100" b="1" dirty="0">
                <a:latin typeface="Arial" panose="020B0604020202020204" pitchFamily="34" charset="0"/>
                <a:cs typeface="Arial" panose="020B0604020202020204" pitchFamily="34" charset="0"/>
              </a:rPr>
              <a:t> </a:t>
            </a:r>
            <a:r>
              <a:rPr lang="fr-FR" altLang="it-IT" sz="1100" b="1" i="1" dirty="0">
                <a:latin typeface="Arial" panose="020B0604020202020204" pitchFamily="34" charset="0"/>
                <a:cs typeface="Arial" panose="020B0604020202020204" pitchFamily="34" charset="0"/>
              </a:rPr>
              <a:t>full service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ricerche</a:t>
            </a:r>
            <a:r>
              <a:rPr lang="fr-FR" altLang="it-IT" sz="1100" b="1" dirty="0">
                <a:latin typeface="Arial" panose="020B0604020202020204" pitchFamily="34" charset="0"/>
                <a:cs typeface="Arial" panose="020B0604020202020204" pitchFamily="34" charset="0"/>
              </a:rPr>
              <a:t> di marketing </a:t>
            </a:r>
            <a:r>
              <a:rPr lang="fr-FR" altLang="it-IT" sz="1100" b="1" dirty="0" err="1">
                <a:latin typeface="Arial" panose="020B0604020202020204" pitchFamily="34" charset="0"/>
                <a:cs typeface="Arial" panose="020B0604020202020204" pitchFamily="34" charset="0"/>
              </a:rPr>
              <a:t>sia</a:t>
            </a:r>
            <a:r>
              <a:rPr lang="fr-FR" altLang="it-IT" sz="1100" b="1" dirty="0">
                <a:latin typeface="Arial" panose="020B0604020202020204" pitchFamily="34" charset="0"/>
                <a:cs typeface="Arial" panose="020B0604020202020204" pitchFamily="34" charset="0"/>
              </a:rPr>
              <a:t> qualitative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quantitative </a:t>
            </a:r>
            <a:r>
              <a:rPr lang="fr-FR" altLang="it-IT" sz="1100" b="1" dirty="0" err="1">
                <a:latin typeface="Arial" panose="020B0604020202020204" pitchFamily="34" charset="0"/>
                <a:cs typeface="Arial" panose="020B0604020202020204" pitchFamily="34" charset="0"/>
              </a:rPr>
              <a:t>tanto</a:t>
            </a:r>
            <a:r>
              <a:rPr lang="fr-FR" altLang="it-IT" sz="1100" b="1" dirty="0">
                <a:latin typeface="Arial" panose="020B0604020202020204" pitchFamily="34" charset="0"/>
                <a:cs typeface="Arial" panose="020B0604020202020204" pitchFamily="34" charset="0"/>
              </a:rPr>
              <a:t> per il B2C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per il B2B in </a:t>
            </a:r>
            <a:r>
              <a:rPr lang="fr-FR" altLang="it-IT" sz="1100" b="1" dirty="0" err="1">
                <a:latin typeface="Arial" panose="020B0604020202020204" pitchFamily="34" charset="0"/>
                <a:cs typeface="Arial" panose="020B0604020202020204" pitchFamily="34" charset="0"/>
              </a:rPr>
              <a:t>Italia</a:t>
            </a:r>
            <a:r>
              <a:rPr lang="fr-FR" altLang="it-IT" sz="1100" b="1" dirty="0">
                <a:latin typeface="Arial" panose="020B0604020202020204" pitchFamily="34" charset="0"/>
                <a:cs typeface="Arial" panose="020B0604020202020204" pitchFamily="34" charset="0"/>
              </a:rPr>
              <a:t> e </a:t>
            </a:r>
            <a:r>
              <a:rPr lang="fr-FR" altLang="it-IT" sz="1100" b="1" dirty="0" err="1">
                <a:latin typeface="Arial" panose="020B0604020202020204" pitchFamily="34" charset="0"/>
                <a:cs typeface="Arial" panose="020B0604020202020204" pitchFamily="34" charset="0"/>
              </a:rPr>
              <a:t>all’estero</a:t>
            </a:r>
            <a:r>
              <a:rPr lang="fr-FR" altLang="it-IT" sz="1100" b="1" dirty="0">
                <a:latin typeface="Arial" panose="020B0604020202020204" pitchFamily="34" charset="0"/>
                <a:cs typeface="Arial" panose="020B0604020202020204" pitchFamily="34" charset="0"/>
              </a:rPr>
              <a:t>.</a:t>
            </a:r>
          </a:p>
          <a:p>
            <a:pPr eaLnBrk="1" hangingPunct="1"/>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concepisce</a:t>
            </a:r>
            <a:r>
              <a:rPr lang="fr-FR" altLang="it-IT" sz="1100" b="1" dirty="0">
                <a:latin typeface="Arial" panose="020B0604020202020204" pitchFamily="34" charset="0"/>
                <a:cs typeface="Arial" panose="020B0604020202020204" pitchFamily="34" charset="0"/>
              </a:rPr>
              <a:t> la </a:t>
            </a:r>
            <a:r>
              <a:rPr lang="fr-FR" altLang="it-IT" sz="1100" b="1" dirty="0" err="1">
                <a:latin typeface="Arial" panose="020B0604020202020204" pitchFamily="34" charset="0"/>
                <a:cs typeface="Arial" panose="020B0604020202020204" pitchFamily="34" charset="0"/>
              </a:rPr>
              <a:t>ricerca</a:t>
            </a:r>
            <a:r>
              <a:rPr lang="fr-FR" altLang="it-IT" sz="1100" b="1" dirty="0">
                <a:latin typeface="Arial" panose="020B0604020202020204" pitchFamily="34" charset="0"/>
                <a:cs typeface="Arial" panose="020B0604020202020204" pitchFamily="34" charset="0"/>
              </a:rPr>
              <a:t> come </a:t>
            </a:r>
            <a:r>
              <a:rPr lang="fr-FR" altLang="it-IT" sz="1100" b="1" dirty="0" err="1">
                <a:latin typeface="Arial" panose="020B0604020202020204" pitchFamily="34" charset="0"/>
                <a:cs typeface="Arial" panose="020B0604020202020204" pitchFamily="34" charset="0"/>
              </a:rPr>
              <a:t>funzionale</a:t>
            </a:r>
            <a:r>
              <a:rPr lang="fr-FR" altLang="it-IT" sz="1100" b="1" dirty="0">
                <a:latin typeface="Arial" panose="020B0604020202020204" pitchFamily="34" charset="0"/>
                <a:cs typeface="Arial" panose="020B0604020202020204" pitchFamily="34" charset="0"/>
              </a:rPr>
              <a:t> alla </a:t>
            </a:r>
            <a:r>
              <a:rPr lang="fr-FR" altLang="it-IT" sz="1100" b="1" dirty="0" err="1">
                <a:latin typeface="Arial" panose="020B0604020202020204" pitchFamily="34" charset="0"/>
                <a:cs typeface="Arial" panose="020B0604020202020204" pitchFamily="34" charset="0"/>
              </a:rPr>
              <a:t>identificazione</a:t>
            </a:r>
            <a:r>
              <a:rPr lang="fr-FR" altLang="it-IT" sz="1100" b="1" dirty="0">
                <a:latin typeface="Arial" panose="020B0604020202020204" pitchFamily="34" charset="0"/>
                <a:cs typeface="Arial" panose="020B0604020202020204" pitchFamily="34" charset="0"/>
              </a:rPr>
              <a:t> e alla </a:t>
            </a:r>
            <a:r>
              <a:rPr lang="fr-FR" altLang="it-IT" sz="1100" b="1" dirty="0" err="1">
                <a:latin typeface="Arial" panose="020B0604020202020204" pitchFamily="34" charset="0"/>
                <a:cs typeface="Arial" panose="020B0604020202020204" pitchFamily="34" charset="0"/>
              </a:rPr>
              <a:t>produzione</a:t>
            </a:r>
            <a:r>
              <a:rPr lang="fr-FR" altLang="it-IT" sz="1100" b="1" dirty="0">
                <a:latin typeface="Arial" panose="020B0604020202020204" pitchFamily="34" charset="0"/>
                <a:cs typeface="Arial" panose="020B0604020202020204" pitchFamily="34" charset="0"/>
              </a:rPr>
              <a:t> delle </a:t>
            </a:r>
            <a:r>
              <a:rPr lang="fr-FR" altLang="it-IT" sz="1100" b="1" dirty="0" err="1">
                <a:latin typeface="Arial" panose="020B0604020202020204" pitchFamily="34" charset="0"/>
                <a:cs typeface="Arial" panose="020B0604020202020204" pitchFamily="34" charset="0"/>
              </a:rPr>
              <a:t>soluzioni</a:t>
            </a:r>
            <a:r>
              <a:rPr lang="fr-FR" altLang="it-IT" sz="1100" b="1" dirty="0">
                <a:latin typeface="Arial" panose="020B0604020202020204" pitchFamily="34" charset="0"/>
                <a:cs typeface="Arial" panose="020B0604020202020204" pitchFamily="34" charset="0"/>
              </a:rPr>
              <a:t>. Le </a:t>
            </a:r>
            <a:r>
              <a:rPr lang="fr-FR" altLang="it-IT" sz="1100" b="1" dirty="0" err="1">
                <a:latin typeface="Arial" panose="020B0604020202020204" pitchFamily="34" charset="0"/>
                <a:cs typeface="Arial" panose="020B0604020202020204" pitchFamily="34" charset="0"/>
              </a:rPr>
              <a:t>soluzioni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nascono</a:t>
            </a:r>
            <a:r>
              <a:rPr lang="fr-FR" altLang="it-IT" sz="1100" b="1" dirty="0">
                <a:latin typeface="Arial" panose="020B0604020202020204" pitchFamily="34" charset="0"/>
                <a:cs typeface="Arial" panose="020B0604020202020204" pitchFamily="34" charset="0"/>
              </a:rPr>
              <a:t> dalla </a:t>
            </a:r>
            <a:r>
              <a:rPr lang="fr-FR" altLang="it-IT" sz="1100" b="1" dirty="0" err="1">
                <a:latin typeface="Arial" panose="020B0604020202020204" pitchFamily="34" charset="0"/>
                <a:cs typeface="Arial" panose="020B0604020202020204" pitchFamily="34" charset="0"/>
              </a:rPr>
              <a:t>conoscenza</a:t>
            </a:r>
            <a:r>
              <a:rPr lang="fr-FR" altLang="it-IT" sz="1100" b="1" dirty="0">
                <a:latin typeface="Arial" panose="020B0604020202020204" pitchFamily="34" charset="0"/>
                <a:cs typeface="Arial" panose="020B0604020202020204" pitchFamily="34" charset="0"/>
              </a:rPr>
              <a:t>, la </a:t>
            </a:r>
            <a:r>
              <a:rPr lang="fr-FR" altLang="it-IT" sz="1100" b="1" dirty="0" err="1">
                <a:latin typeface="Arial" panose="020B0604020202020204" pitchFamily="34" charset="0"/>
                <a:cs typeface="Arial" panose="020B0604020202020204" pitchFamily="34" charset="0"/>
              </a:rPr>
              <a:t>conoscenza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richiede</a:t>
            </a:r>
            <a:r>
              <a:rPr lang="fr-FR" altLang="it-IT" sz="1100" b="1" dirty="0">
                <a:latin typeface="Arial" panose="020B0604020202020204" pitchFamily="34" charset="0"/>
                <a:cs typeface="Arial" panose="020B0604020202020204" pitchFamily="34" charset="0"/>
              </a:rPr>
              <a:t> la </a:t>
            </a:r>
            <a:r>
              <a:rPr lang="fr-FR" altLang="it-IT" sz="1100" b="1" dirty="0" err="1">
                <a:latin typeface="Arial" panose="020B0604020202020204" pitchFamily="34" charset="0"/>
                <a:cs typeface="Arial" panose="020B0604020202020204" pitchFamily="34" charset="0"/>
              </a:rPr>
              <a:t>fatica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della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ricerca</a:t>
            </a:r>
            <a:r>
              <a:rPr lang="fr-FR" altLang="it-IT" sz="1100" b="1" dirty="0">
                <a:latin typeface="Arial" panose="020B0604020202020204" pitchFamily="34" charset="0"/>
                <a:cs typeface="Arial" panose="020B0604020202020204" pitchFamily="34" charset="0"/>
              </a:rPr>
              <a:t>. </a:t>
            </a:r>
          </a:p>
          <a:p>
            <a:pPr eaLnBrk="1" hangingPunct="1"/>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affianca</a:t>
            </a:r>
            <a:r>
              <a:rPr lang="fr-FR" altLang="it-IT" sz="1100" b="1" dirty="0">
                <a:latin typeface="Arial" panose="020B0604020202020204" pitchFamily="34" charset="0"/>
                <a:cs typeface="Arial" panose="020B0604020202020204" pitchFamily="34" charset="0"/>
              </a:rPr>
              <a:t> alla </a:t>
            </a:r>
            <a:r>
              <a:rPr lang="fr-FR" altLang="it-IT" sz="1100" b="1" dirty="0" err="1">
                <a:latin typeface="Arial" panose="020B0604020202020204" pitchFamily="34" charset="0"/>
                <a:cs typeface="Arial" panose="020B0604020202020204" pitchFamily="34" charset="0"/>
              </a:rPr>
              <a:t>ricerca</a:t>
            </a:r>
            <a:r>
              <a:rPr lang="fr-FR" altLang="it-IT" sz="1100" b="1" dirty="0">
                <a:latin typeface="Arial" panose="020B0604020202020204" pitchFamily="34" charset="0"/>
                <a:cs typeface="Arial" panose="020B0604020202020204" pitchFamily="34" charset="0"/>
              </a:rPr>
              <a:t> la </a:t>
            </a:r>
            <a:r>
              <a:rPr lang="fr-FR" altLang="it-IT" sz="1100" b="1" dirty="0" err="1">
                <a:latin typeface="Arial" panose="020B0604020202020204" pitchFamily="34" charset="0"/>
                <a:cs typeface="Arial" panose="020B0604020202020204" pitchFamily="34" charset="0"/>
              </a:rPr>
              <a:t>naturale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derivazione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della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consulenza</a:t>
            </a:r>
            <a:r>
              <a:rPr lang="fr-FR" altLang="it-IT" sz="1100" b="1" dirty="0">
                <a:latin typeface="Arial" panose="020B0604020202020204" pitchFamily="34" charset="0"/>
                <a:cs typeface="Arial" panose="020B0604020202020204" pitchFamily="34" charset="0"/>
              </a:rPr>
              <a:t> di marketing </a:t>
            </a:r>
            <a:r>
              <a:rPr lang="fr-FR" altLang="it-IT" sz="1100" b="1" dirty="0" err="1">
                <a:latin typeface="Arial" panose="020B0604020202020204" pitchFamily="34" charset="0"/>
                <a:cs typeface="Arial" panose="020B0604020202020204" pitchFamily="34" charset="0"/>
              </a:rPr>
              <a:t>esterno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ed</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interno</a:t>
            </a:r>
            <a:r>
              <a:rPr lang="fr-FR" altLang="it-IT" sz="1100" b="1" dirty="0">
                <a:latin typeface="Arial" panose="020B0604020202020204" pitchFamily="34" charset="0"/>
                <a:cs typeface="Arial" panose="020B0604020202020204" pitchFamily="34" charset="0"/>
              </a:rPr>
              <a:t> per </a:t>
            </a:r>
            <a:r>
              <a:rPr lang="fr-FR" altLang="it-IT" sz="1100" b="1" dirty="0" err="1">
                <a:latin typeface="Arial" panose="020B0604020202020204" pitchFamily="34" charset="0"/>
                <a:cs typeface="Arial" panose="020B0604020202020204" pitchFamily="34" charset="0"/>
              </a:rPr>
              <a:t>contribuire</a:t>
            </a:r>
            <a:r>
              <a:rPr lang="fr-FR" altLang="it-IT" sz="1100" b="1" dirty="0">
                <a:latin typeface="Arial" panose="020B0604020202020204" pitchFamily="34" charset="0"/>
                <a:cs typeface="Arial" panose="020B0604020202020204" pitchFamily="34" charset="0"/>
              </a:rPr>
              <a:t> a </a:t>
            </a:r>
            <a:r>
              <a:rPr lang="fr-FR" altLang="it-IT" sz="1100" b="1" dirty="0" err="1">
                <a:latin typeface="Arial" panose="020B0604020202020204" pitchFamily="34" charset="0"/>
                <a:cs typeface="Arial" panose="020B0604020202020204" pitchFamily="34" charset="0"/>
              </a:rPr>
              <a:t>trasformare</a:t>
            </a:r>
            <a:r>
              <a:rPr lang="fr-FR" altLang="it-IT" sz="1100" b="1" dirty="0">
                <a:latin typeface="Arial" panose="020B0604020202020204" pitchFamily="34" charset="0"/>
                <a:cs typeface="Arial" panose="020B0604020202020204" pitchFamily="34" charset="0"/>
              </a:rPr>
              <a:t> in </a:t>
            </a:r>
            <a:r>
              <a:rPr lang="fr-FR" altLang="it-IT" sz="1100" b="1" dirty="0" err="1">
                <a:latin typeface="Arial" panose="020B0604020202020204" pitchFamily="34" charset="0"/>
                <a:cs typeface="Arial" panose="020B0604020202020204" pitchFamily="34" charset="0"/>
              </a:rPr>
              <a:t>realtà</a:t>
            </a:r>
            <a:r>
              <a:rPr lang="fr-FR" altLang="it-IT" sz="1100" b="1" dirty="0">
                <a:latin typeface="Arial" panose="020B0604020202020204" pitchFamily="34" charset="0"/>
                <a:cs typeface="Arial" panose="020B0604020202020204" pitchFamily="34" charset="0"/>
              </a:rPr>
              <a:t> le </a:t>
            </a:r>
            <a:r>
              <a:rPr lang="fr-FR" altLang="it-IT" sz="1100" b="1" dirty="0" err="1">
                <a:latin typeface="Arial" panose="020B0604020202020204" pitchFamily="34" charset="0"/>
                <a:cs typeface="Arial" panose="020B0604020202020204" pitchFamily="34" charset="0"/>
              </a:rPr>
              <a:t>indicazioni</a:t>
            </a:r>
            <a:r>
              <a:rPr lang="fr-FR" altLang="it-IT" sz="1100" b="1" dirty="0">
                <a:latin typeface="Arial" panose="020B0604020202020204" pitchFamily="34" charset="0"/>
                <a:cs typeface="Arial" panose="020B0604020202020204" pitchFamily="34" charset="0"/>
              </a:rPr>
              <a:t> e le « </a:t>
            </a:r>
            <a:r>
              <a:rPr lang="fr-FR" altLang="it-IT" sz="1100" b="1" dirty="0" err="1">
                <a:latin typeface="Arial" panose="020B0604020202020204" pitchFamily="34" charset="0"/>
                <a:cs typeface="Arial" panose="020B0604020202020204" pitchFamily="34" charset="0"/>
              </a:rPr>
              <a:t>soluzioni</a:t>
            </a:r>
            <a:r>
              <a:rPr lang="fr-FR" altLang="it-IT" sz="1100" b="1" dirty="0">
                <a:latin typeface="Arial" panose="020B0604020202020204" pitchFamily="34" charset="0"/>
                <a:cs typeface="Arial" panose="020B0604020202020204" pitchFamily="34" charset="0"/>
              </a:rPr>
              <a:t> » </a:t>
            </a:r>
            <a:r>
              <a:rPr lang="fr-FR" altLang="it-IT" sz="1100" b="1" dirty="0" err="1">
                <a:latin typeface="Arial" panose="020B0604020202020204" pitchFamily="34" charset="0"/>
                <a:cs typeface="Arial" panose="020B0604020202020204" pitchFamily="34" charset="0"/>
              </a:rPr>
              <a:t>fatte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emergere</a:t>
            </a:r>
            <a:r>
              <a:rPr lang="fr-FR" altLang="it-IT" sz="1100" b="1" dirty="0">
                <a:latin typeface="Arial" panose="020B0604020202020204" pitchFamily="34" charset="0"/>
                <a:cs typeface="Arial" panose="020B0604020202020204" pitchFamily="34" charset="0"/>
              </a:rPr>
              <a:t> dalla </a:t>
            </a:r>
            <a:r>
              <a:rPr lang="fr-FR" altLang="it-IT" sz="1100" b="1" dirty="0" err="1">
                <a:latin typeface="Arial" panose="020B0604020202020204" pitchFamily="34" charset="0"/>
                <a:cs typeface="Arial" panose="020B0604020202020204" pitchFamily="34" charset="0"/>
              </a:rPr>
              <a:t>ricerca</a:t>
            </a:r>
            <a:r>
              <a:rPr lang="fr-FR" altLang="it-IT" sz="1100" b="1" dirty="0">
                <a:latin typeface="Arial" panose="020B0604020202020204" pitchFamily="34" charset="0"/>
                <a:cs typeface="Arial" panose="020B0604020202020204" pitchFamily="34" charset="0"/>
              </a:rPr>
              <a:t>. </a:t>
            </a:r>
          </a:p>
          <a:p>
            <a:pPr eaLnBrk="1" hangingPunct="1"/>
            <a:r>
              <a:rPr lang="fr-FR" altLang="it-IT" sz="1100" b="1" dirty="0">
                <a:latin typeface="Arial" panose="020B0604020202020204" pitchFamily="34" charset="0"/>
                <a:cs typeface="Arial" panose="020B0604020202020204" pitchFamily="34" charset="0"/>
              </a:rPr>
              <a:t>La </a:t>
            </a:r>
            <a:r>
              <a:rPr lang="fr-FR" altLang="it-IT" sz="1100" b="1" dirty="0" err="1">
                <a:latin typeface="Arial" panose="020B0604020202020204" pitchFamily="34" charset="0"/>
                <a:cs typeface="Arial" panose="020B0604020202020204" pitchFamily="34" charset="0"/>
              </a:rPr>
              <a:t>specialità</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è l’</a:t>
            </a:r>
            <a:r>
              <a:rPr lang="fr-FR" altLang="it-IT" sz="1100" b="1" dirty="0" err="1">
                <a:latin typeface="Arial" panose="020B0604020202020204" pitchFamily="34" charset="0"/>
                <a:cs typeface="Arial" panose="020B0604020202020204" pitchFamily="34" charset="0"/>
              </a:rPr>
              <a:t>analisi</a:t>
            </a:r>
            <a:r>
              <a:rPr lang="fr-FR" altLang="it-IT" sz="1100" b="1" dirty="0">
                <a:latin typeface="Arial" panose="020B0604020202020204" pitchFamily="34" charset="0"/>
                <a:cs typeface="Arial" panose="020B0604020202020204" pitchFamily="34" charset="0"/>
              </a:rPr>
              <a:t> e la </a:t>
            </a:r>
            <a:r>
              <a:rPr lang="fr-FR" altLang="it-IT" sz="1100" b="1" dirty="0" err="1">
                <a:latin typeface="Arial" panose="020B0604020202020204" pitchFamily="34" charset="0"/>
                <a:cs typeface="Arial" panose="020B0604020202020204" pitchFamily="34" charset="0"/>
              </a:rPr>
              <a:t>modellizzazione</a:t>
            </a:r>
            <a:r>
              <a:rPr lang="fr-FR" altLang="it-IT" sz="1100" b="1" dirty="0">
                <a:latin typeface="Arial" panose="020B0604020202020204" pitchFamily="34" charset="0"/>
                <a:cs typeface="Arial" panose="020B0604020202020204" pitchFamily="34" charset="0"/>
              </a:rPr>
              <a:t> delle </a:t>
            </a:r>
            <a:r>
              <a:rPr lang="fr-FR" altLang="it-IT" sz="1100" b="1" dirty="0" err="1">
                <a:latin typeface="Arial" panose="020B0604020202020204" pitchFamily="34" charset="0"/>
                <a:cs typeface="Arial" panose="020B0604020202020204" pitchFamily="34" charset="0"/>
              </a:rPr>
              <a:t>intenzioni</a:t>
            </a:r>
            <a:r>
              <a:rPr lang="fr-FR" altLang="it-IT" sz="1100" b="1" dirty="0">
                <a:latin typeface="Arial" panose="020B0604020202020204" pitchFamily="34" charset="0"/>
                <a:cs typeface="Arial" panose="020B0604020202020204" pitchFamily="34" charset="0"/>
              </a:rPr>
              <a:t> e dei </a:t>
            </a:r>
            <a:r>
              <a:rPr lang="fr-FR" altLang="it-IT" sz="1100" b="1" dirty="0" err="1">
                <a:latin typeface="Arial" panose="020B0604020202020204" pitchFamily="34" charset="0"/>
                <a:cs typeface="Arial" panose="020B0604020202020204" pitchFamily="34" charset="0"/>
              </a:rPr>
              <a:t>comportamenti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sia</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individui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clienti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attuali</a:t>
            </a:r>
            <a:r>
              <a:rPr lang="fr-FR" altLang="it-IT" sz="1100" b="1" dirty="0">
                <a:latin typeface="Arial" panose="020B0604020202020204" pitchFamily="34" charset="0"/>
                <a:cs typeface="Arial" panose="020B0604020202020204" pitchFamily="34" charset="0"/>
              </a:rPr>
              <a:t> e/o </a:t>
            </a:r>
            <a:r>
              <a:rPr lang="fr-FR" altLang="it-IT" sz="1100" b="1" dirty="0" err="1">
                <a:latin typeface="Arial" panose="020B0604020202020204" pitchFamily="34" charset="0"/>
                <a:cs typeface="Arial" panose="020B0604020202020204" pitchFamily="34" charset="0"/>
              </a:rPr>
              <a:t>clienti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potenziali</a:t>
            </a:r>
            <a:r>
              <a:rPr lang="fr-FR" altLang="it-IT" sz="1100" b="1" dirty="0">
                <a:latin typeface="Arial" panose="020B0604020202020204" pitchFamily="34" charset="0"/>
                <a:cs typeface="Arial" panose="020B0604020202020204" pitchFamily="34" charset="0"/>
              </a:rPr>
              <a:t>) e di </a:t>
            </a:r>
            <a:r>
              <a:rPr lang="fr-FR" altLang="it-IT" sz="1100" b="1" dirty="0" err="1">
                <a:latin typeface="Arial" panose="020B0604020202020204" pitchFamily="34" charset="0"/>
                <a:cs typeface="Arial" panose="020B0604020202020204" pitchFamily="34" charset="0"/>
              </a:rPr>
              <a:t>organizzazioni</a:t>
            </a:r>
            <a:r>
              <a:rPr lang="fr-FR" altLang="it-IT" sz="1100" b="1" dirty="0">
                <a:latin typeface="Arial" panose="020B0604020202020204" pitchFamily="34" charset="0"/>
                <a:cs typeface="Arial" panose="020B0604020202020204" pitchFamily="34" charset="0"/>
              </a:rPr>
              <a:t>. Le </a:t>
            </a:r>
            <a:r>
              <a:rPr lang="fr-FR" altLang="it-IT" sz="1100" b="1" dirty="0" err="1">
                <a:latin typeface="Arial" panose="020B0604020202020204" pitchFamily="34" charset="0"/>
                <a:cs typeface="Arial" panose="020B0604020202020204" pitchFamily="34" charset="0"/>
              </a:rPr>
              <a:t>intenzioni</a:t>
            </a:r>
            <a:r>
              <a:rPr lang="fr-FR" altLang="it-IT" sz="1100" b="1" dirty="0">
                <a:latin typeface="Arial" panose="020B0604020202020204" pitchFamily="34" charset="0"/>
                <a:cs typeface="Arial" panose="020B0604020202020204" pitchFamily="34" charset="0"/>
              </a:rPr>
              <a:t> e le </a:t>
            </a:r>
            <a:r>
              <a:rPr lang="fr-FR" altLang="it-IT" sz="1100" b="1" dirty="0" err="1">
                <a:latin typeface="Arial" panose="020B0604020202020204" pitchFamily="34" charset="0"/>
                <a:cs typeface="Arial" panose="020B0604020202020204" pitchFamily="34" charset="0"/>
              </a:rPr>
              <a:t>decisioni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vengono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concettualizzate</a:t>
            </a:r>
            <a:r>
              <a:rPr lang="fr-FR" altLang="it-IT" sz="1100" b="1" dirty="0">
                <a:latin typeface="Arial" panose="020B0604020202020204" pitchFamily="34" charset="0"/>
                <a:cs typeface="Arial" panose="020B0604020202020204" pitchFamily="34" charset="0"/>
              </a:rPr>
              <a:t> come </a:t>
            </a:r>
            <a:r>
              <a:rPr lang="fr-FR" altLang="it-IT" sz="1100" b="1" dirty="0" err="1">
                <a:latin typeface="Arial" panose="020B0604020202020204" pitchFamily="34" charset="0"/>
                <a:cs typeface="Arial" panose="020B0604020202020204" pitchFamily="34" charset="0"/>
              </a:rPr>
              <a:t>variabili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dipendenti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possono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essere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modellizzate</a:t>
            </a:r>
            <a:r>
              <a:rPr lang="fr-FR" altLang="it-IT" sz="1100" b="1" dirty="0">
                <a:latin typeface="Arial" panose="020B0604020202020204" pitchFamily="34" charset="0"/>
                <a:cs typeface="Arial" panose="020B0604020202020204" pitchFamily="34" charset="0"/>
              </a:rPr>
              <a:t> e </a:t>
            </a:r>
            <a:r>
              <a:rPr lang="fr-FR" altLang="it-IT" sz="1100" b="1" dirty="0" err="1">
                <a:latin typeface="Arial" panose="020B0604020202020204" pitchFamily="34" charset="0"/>
                <a:cs typeface="Arial" panose="020B0604020202020204" pitchFamily="34" charset="0"/>
              </a:rPr>
              <a:t>previste</a:t>
            </a:r>
            <a:r>
              <a:rPr lang="fr-FR" altLang="it-IT" sz="1100" b="1" dirty="0">
                <a:latin typeface="Arial" panose="020B0604020202020204" pitchFamily="34" charset="0"/>
                <a:cs typeface="Arial" panose="020B0604020202020204" pitchFamily="34" charset="0"/>
              </a:rPr>
              <a:t>.</a:t>
            </a:r>
          </a:p>
          <a:p>
            <a:pPr eaLnBrk="1" hangingPunct="1"/>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concepisce</a:t>
            </a:r>
            <a:r>
              <a:rPr lang="fr-FR" altLang="it-IT" sz="1100" b="1" dirty="0">
                <a:latin typeface="Arial" panose="020B0604020202020204" pitchFamily="34" charset="0"/>
                <a:cs typeface="Arial" panose="020B0604020202020204" pitchFamily="34" charset="0"/>
              </a:rPr>
              <a:t> il marketing come un </a:t>
            </a:r>
            <a:r>
              <a:rPr lang="fr-FR" altLang="it-IT" sz="1100" b="1" dirty="0" err="1">
                <a:latin typeface="Arial" panose="020B0604020202020204" pitchFamily="34" charset="0"/>
                <a:cs typeface="Arial" panose="020B0604020202020204" pitchFamily="34" charset="0"/>
              </a:rPr>
              <a:t>vettore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repertori</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tecniche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strumentazioni</a:t>
            </a:r>
            <a:r>
              <a:rPr lang="fr-FR" altLang="it-IT" sz="1100" b="1" dirty="0">
                <a:latin typeface="Arial" panose="020B0604020202020204" pitchFamily="34" charset="0"/>
                <a:cs typeface="Arial" panose="020B0604020202020204" pitchFamily="34" charset="0"/>
              </a:rPr>
              <a:t> e </a:t>
            </a:r>
            <a:r>
              <a:rPr lang="fr-FR" altLang="it-IT" sz="1100" b="1" dirty="0" err="1">
                <a:latin typeface="Arial" panose="020B0604020202020204" pitchFamily="34" charset="0"/>
                <a:cs typeface="Arial" panose="020B0604020202020204" pitchFamily="34" charset="0"/>
              </a:rPr>
              <a:t>metodologie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coerenti</a:t>
            </a:r>
            <a:r>
              <a:rPr lang="fr-FR" altLang="it-IT" sz="1100" b="1" dirty="0">
                <a:latin typeface="Arial" panose="020B0604020202020204" pitchFamily="34" charset="0"/>
                <a:cs typeface="Arial" panose="020B0604020202020204" pitchFamily="34" charset="0"/>
              </a:rPr>
              <a:t> con </a:t>
            </a:r>
            <a:r>
              <a:rPr lang="fr-FR" altLang="it-IT" sz="1100" b="1" dirty="0" err="1">
                <a:latin typeface="Arial" panose="020B0604020202020204" pitchFamily="34" charset="0"/>
                <a:cs typeface="Arial" panose="020B0604020202020204" pitchFamily="34" charset="0"/>
              </a:rPr>
              <a:t>una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visione</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incentrata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sulla</a:t>
            </a:r>
            <a:r>
              <a:rPr lang="fr-FR" altLang="it-IT" sz="1100" b="1" dirty="0">
                <a:latin typeface="Arial" panose="020B0604020202020204" pitchFamily="34" charset="0"/>
                <a:cs typeface="Arial" panose="020B0604020202020204" pitchFamily="34" charset="0"/>
              </a:rPr>
              <a:t> « </a:t>
            </a:r>
            <a:r>
              <a:rPr lang="fr-FR" altLang="it-IT" sz="1100" b="1" dirty="0" err="1">
                <a:latin typeface="Arial" panose="020B0604020202020204" pitchFamily="34" charset="0"/>
                <a:cs typeface="Arial" panose="020B0604020202020204" pitchFamily="34" charset="0"/>
              </a:rPr>
              <a:t>plasticità</a:t>
            </a:r>
            <a:r>
              <a:rPr lang="fr-FR" altLang="it-IT" sz="1100" b="1" dirty="0">
                <a:latin typeface="Arial" panose="020B0604020202020204" pitchFamily="34" charset="0"/>
                <a:cs typeface="Arial" panose="020B0604020202020204" pitchFamily="34" charset="0"/>
              </a:rPr>
              <a:t> » </a:t>
            </a:r>
            <a:r>
              <a:rPr lang="fr-FR" altLang="it-IT" sz="1100" b="1" dirty="0" err="1">
                <a:latin typeface="Arial" panose="020B0604020202020204" pitchFamily="34" charset="0"/>
                <a:cs typeface="Arial" panose="020B0604020202020204" pitchFamily="34" charset="0"/>
              </a:rPr>
              <a:t>del</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mondo</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che</a:t>
            </a:r>
            <a:r>
              <a:rPr lang="fr-FR" altLang="it-IT" sz="1100" b="1" dirty="0">
                <a:latin typeface="Arial" panose="020B0604020202020204" pitchFamily="34" charset="0"/>
                <a:cs typeface="Arial" panose="020B0604020202020204" pitchFamily="34" charset="0"/>
              </a:rPr>
              <a:t> ci </a:t>
            </a:r>
            <a:r>
              <a:rPr lang="fr-FR" altLang="it-IT" sz="1100" b="1" dirty="0" err="1">
                <a:latin typeface="Arial" panose="020B0604020202020204" pitchFamily="34" charset="0"/>
                <a:cs typeface="Arial" panose="020B0604020202020204" pitchFamily="34" charset="0"/>
              </a:rPr>
              <a:t>circonda</a:t>
            </a:r>
            <a:r>
              <a:rPr lang="fr-FR" altLang="it-IT" sz="1100" b="1" dirty="0">
                <a:latin typeface="Arial" panose="020B0604020202020204" pitchFamily="34" charset="0"/>
                <a:cs typeface="Arial" panose="020B0604020202020204" pitchFamily="34" charset="0"/>
              </a:rPr>
              <a:t>.</a:t>
            </a:r>
          </a:p>
          <a:p>
            <a:pPr eaLnBrk="1" hangingPunct="1"/>
            <a:r>
              <a:rPr lang="fr-FR" altLang="it-IT" sz="1100" b="1" dirty="0" err="1">
                <a:latin typeface="Arial" panose="020B0604020202020204" pitchFamily="34" charset="0"/>
                <a:cs typeface="Arial" panose="020B0604020202020204" pitchFamily="34" charset="0"/>
              </a:rPr>
              <a:t>Nomesis</a:t>
            </a:r>
            <a:r>
              <a:rPr lang="fr-FR" altLang="it-IT" sz="1100" b="1" dirty="0">
                <a:latin typeface="Arial" panose="020B0604020202020204" pitchFamily="34" charset="0"/>
                <a:cs typeface="Arial" panose="020B0604020202020204" pitchFamily="34" charset="0"/>
              </a:rPr>
              <a:t> ha </a:t>
            </a:r>
            <a:r>
              <a:rPr lang="fr-FR" altLang="it-IT" sz="1100" b="1" dirty="0" err="1">
                <a:latin typeface="Arial" panose="020B0604020202020204" pitchFamily="34" charset="0"/>
                <a:cs typeface="Arial" panose="020B0604020202020204" pitchFamily="34" charset="0"/>
              </a:rPr>
              <a:t>uno</a:t>
            </a:r>
            <a:r>
              <a:rPr lang="fr-FR" altLang="it-IT" sz="1100" b="1" dirty="0">
                <a:latin typeface="Arial" panose="020B0604020202020204" pitchFamily="34" charset="0"/>
                <a:cs typeface="Arial" panose="020B0604020202020204" pitchFamily="34" charset="0"/>
              </a:rPr>
              <a:t> staff di 15 </a:t>
            </a:r>
            <a:r>
              <a:rPr lang="fr-FR" altLang="it-IT" sz="1100" b="1" dirty="0" err="1">
                <a:latin typeface="Arial" panose="020B0604020202020204" pitchFamily="34" charset="0"/>
                <a:cs typeface="Arial" panose="020B0604020202020204" pitchFamily="34" charset="0"/>
              </a:rPr>
              <a:t>ricercatori</a:t>
            </a:r>
            <a:r>
              <a:rPr lang="fr-FR" altLang="it-IT" sz="1100" b="1" dirty="0">
                <a:latin typeface="Arial" panose="020B0604020202020204" pitchFamily="34" charset="0"/>
                <a:cs typeface="Arial" panose="020B0604020202020204" pitchFamily="34" charset="0"/>
              </a:rPr>
              <a:t> full-time </a:t>
            </a:r>
            <a:r>
              <a:rPr lang="fr-FR" altLang="it-IT" sz="1100" b="1" dirty="0" err="1">
                <a:latin typeface="Arial" panose="020B0604020202020204" pitchFamily="34" charset="0"/>
                <a:cs typeface="Arial" panose="020B0604020202020204" pitchFamily="34" charset="0"/>
              </a:rPr>
              <a:t>interni</a:t>
            </a:r>
            <a:r>
              <a:rPr lang="fr-FR" altLang="it-IT" sz="1100" b="1" dirty="0">
                <a:latin typeface="Arial" panose="020B0604020202020204" pitchFamily="34" charset="0"/>
                <a:cs typeface="Arial" panose="020B0604020202020204" pitchFamily="34" charset="0"/>
              </a:rPr>
              <a:t> – </a:t>
            </a:r>
            <a:r>
              <a:rPr lang="fr-FR" altLang="it-IT" sz="1100" b="1" dirty="0" err="1">
                <a:latin typeface="Arial" panose="020B0604020202020204" pitchFamily="34" charset="0"/>
                <a:cs typeface="Arial" panose="020B0604020202020204" pitchFamily="34" charset="0"/>
              </a:rPr>
              <a:t>sociologi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economisti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psicologi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formatori</a:t>
            </a:r>
            <a:r>
              <a:rPr lang="fr-FR" altLang="it-IT" sz="1100" b="1" dirty="0">
                <a:latin typeface="Arial" panose="020B0604020202020204" pitchFamily="34" charset="0"/>
                <a:cs typeface="Arial" panose="020B0604020202020204" pitchFamily="34" charset="0"/>
              </a:rPr>
              <a:t> e </a:t>
            </a:r>
            <a:r>
              <a:rPr lang="fr-FR" altLang="it-IT" sz="1100" b="1" dirty="0" err="1">
                <a:latin typeface="Arial" panose="020B0604020202020204" pitchFamily="34" charset="0"/>
                <a:cs typeface="Arial" panose="020B0604020202020204" pitchFamily="34" charset="0"/>
              </a:rPr>
              <a:t>ingegneri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gestionali</a:t>
            </a:r>
            <a:r>
              <a:rPr lang="fr-FR" altLang="it-IT" sz="1100" b="1" dirty="0">
                <a:latin typeface="Arial" panose="020B0604020202020204" pitchFamily="34" charset="0"/>
                <a:cs typeface="Arial" panose="020B0604020202020204" pitchFamily="34" charset="0"/>
              </a:rPr>
              <a:t> - e </a:t>
            </a:r>
            <a:r>
              <a:rPr lang="fr-FR" altLang="it-IT" sz="1100" b="1" dirty="0" err="1">
                <a:latin typeface="Arial" panose="020B0604020202020204" pitchFamily="34" charset="0"/>
                <a:cs typeface="Arial" panose="020B0604020202020204" pitchFamily="34" charset="0"/>
              </a:rPr>
              <a:t>una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ampia</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rete</a:t>
            </a:r>
            <a:r>
              <a:rPr lang="fr-FR" altLang="it-IT" sz="1100" b="1" dirty="0">
                <a:latin typeface="Arial" panose="020B0604020202020204" pitchFamily="34" charset="0"/>
                <a:cs typeface="Arial" panose="020B0604020202020204" pitchFamily="34" charset="0"/>
              </a:rPr>
              <a:t> di </a:t>
            </a:r>
            <a:r>
              <a:rPr lang="fr-FR" altLang="it-IT" sz="1100" b="1" dirty="0" err="1">
                <a:latin typeface="Arial" panose="020B0604020202020204" pitchFamily="34" charset="0"/>
                <a:cs typeface="Arial" panose="020B0604020202020204" pitchFamily="34" charset="0"/>
              </a:rPr>
              <a:t>specialisti</a:t>
            </a:r>
            <a:r>
              <a:rPr lang="fr-FR" altLang="it-IT" sz="1100" b="1" dirty="0">
                <a:latin typeface="Arial" panose="020B0604020202020204" pitchFamily="34" charset="0"/>
                <a:cs typeface="Arial" panose="020B0604020202020204" pitchFamily="34" charset="0"/>
              </a:rPr>
              <a:t> </a:t>
            </a:r>
            <a:r>
              <a:rPr lang="fr-FR" altLang="it-IT" sz="1100" b="1" dirty="0" err="1">
                <a:latin typeface="Arial" panose="020B0604020202020204" pitchFamily="34" charset="0"/>
                <a:cs typeface="Arial" panose="020B0604020202020204" pitchFamily="34" charset="0"/>
              </a:rPr>
              <a:t>del</a:t>
            </a:r>
            <a:r>
              <a:rPr lang="fr-FR" altLang="it-IT" sz="1100" b="1" dirty="0">
                <a:latin typeface="Arial" panose="020B0604020202020204" pitchFamily="34" charset="0"/>
                <a:cs typeface="Arial" panose="020B0604020202020204" pitchFamily="34" charset="0"/>
              </a:rPr>
              <a:t> proprio network </a:t>
            </a:r>
            <a:r>
              <a:rPr lang="fr-FR" altLang="it-IT" sz="1100" b="1" dirty="0" err="1">
                <a:latin typeface="Arial" panose="020B0604020202020204" pitchFamily="34" charset="0"/>
                <a:cs typeface="Arial" panose="020B0604020202020204" pitchFamily="34" charset="0"/>
              </a:rPr>
              <a:t>professionale</a:t>
            </a:r>
            <a:r>
              <a:rPr lang="fr-FR" altLang="it-IT" sz="1100" b="1" dirty="0">
                <a:latin typeface="Arial" panose="020B0604020202020204" pitchFamily="34" charset="0"/>
                <a:cs typeface="Arial" panose="020B0604020202020204" pitchFamily="34" charset="0"/>
              </a:rPr>
              <a:t>.</a:t>
            </a:r>
          </a:p>
          <a:p>
            <a:pPr marL="0" indent="0" eaLnBrk="1" hangingPunct="1">
              <a:buNone/>
            </a:pPr>
            <a:endParaRPr lang="fr-FR" altLang="it-IT" sz="1100" b="1" dirty="0">
              <a:latin typeface="Arial" panose="020B0604020202020204" pitchFamily="34" charset="0"/>
              <a:cs typeface="Arial" panose="020B0604020202020204" pitchFamily="34" charset="0"/>
            </a:endParaRPr>
          </a:p>
          <a:p>
            <a:pPr eaLnBrk="1" hangingPunct="1"/>
            <a:endParaRPr lang="fr-FR" altLang="it-IT" sz="1100" b="1" dirty="0">
              <a:latin typeface="Arial" panose="020B0604020202020204" pitchFamily="34" charset="0"/>
              <a:cs typeface="Arial" panose="020B0604020202020204" pitchFamily="34" charset="0"/>
            </a:endParaRPr>
          </a:p>
          <a:p>
            <a:pPr eaLnBrk="1" hangingPunct="1"/>
            <a:endParaRPr lang="fr-FR" altLang="it-IT" sz="1100" b="1" dirty="0">
              <a:latin typeface="Arial" panose="020B0604020202020204" pitchFamily="34" charset="0"/>
              <a:cs typeface="Arial" panose="020B0604020202020204" pitchFamily="34" charset="0"/>
            </a:endParaRPr>
          </a:p>
        </p:txBody>
      </p:sp>
      <p:sp>
        <p:nvSpPr>
          <p:cNvPr id="6149" name="Rectangle 5"/>
          <p:cNvSpPr>
            <a:spLocks noChangeArrowheads="1"/>
          </p:cNvSpPr>
          <p:nvPr/>
        </p:nvSpPr>
        <p:spPr bwMode="auto">
          <a:xfrm>
            <a:off x="3216276" y="3789363"/>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sz="3600">
              <a:solidFill>
                <a:schemeClr val="tx2"/>
              </a:solidFill>
            </a:endParaRPr>
          </a:p>
        </p:txBody>
      </p:sp>
      <p:sp>
        <p:nvSpPr>
          <p:cNvPr id="11" name="Rettangolo 10"/>
          <p:cNvSpPr/>
          <p:nvPr/>
        </p:nvSpPr>
        <p:spPr>
          <a:xfrm>
            <a:off x="0" y="0"/>
            <a:ext cx="911424" cy="6858000"/>
          </a:xfrm>
          <a:prstGeom prst="rect">
            <a:avLst/>
          </a:prstGeom>
          <a:solidFill>
            <a:srgbClr val="002060"/>
          </a:solidFill>
          <a:ln w="25400" cap="flat" cmpd="sng" algn="ctr">
            <a:noFill/>
            <a:prstDash val="solid"/>
          </a:ln>
          <a:effectLst/>
        </p:spPr>
        <p:txBody>
          <a:bodyPr anchor="ctr"/>
          <a:lstStyle/>
          <a:p>
            <a:pPr algn="ctr">
              <a:defRPr/>
            </a:pPr>
            <a:endParaRPr lang="it-IT" kern="0">
              <a:solidFill>
                <a:srgbClr val="FFFFFF"/>
              </a:solidFill>
            </a:endParaRPr>
          </a:p>
        </p:txBody>
      </p:sp>
      <p:pic>
        <p:nvPicPr>
          <p:cNvPr id="12" name="Picture 5" descr="\\Networkspace\openshare\SELENE\COMUNICAZIONE_SELE\LOGHI_NOMESIS\LOGHI IN BASSA DA USARE PER CARTA INT E PRESENTAZIONI\ominoJPG_BASS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183" y="186791"/>
            <a:ext cx="559089" cy="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12</a:t>
            </a:fld>
            <a:endParaRPr lang="en-US" dirty="0"/>
          </a:p>
        </p:txBody>
      </p:sp>
      <p:sp>
        <p:nvSpPr>
          <p:cNvPr id="8" name="Rectangle 1027"/>
          <p:cNvSpPr txBox="1">
            <a:spLocks noChangeArrowheads="1"/>
          </p:cNvSpPr>
          <p:nvPr/>
        </p:nvSpPr>
        <p:spPr bwMode="auto">
          <a:xfrm>
            <a:off x="605101" y="4560396"/>
            <a:ext cx="11369591" cy="193186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lvl="1" indent="0" algn="ctr">
              <a:buNone/>
            </a:pPr>
            <a:r>
              <a:rPr lang="fr-FR" altLang="it-IT" sz="1100" b="1" i="1" dirty="0">
                <a:solidFill>
                  <a:srgbClr val="0070C0"/>
                </a:solidFill>
                <a:latin typeface="Arial" panose="020B0604020202020204" pitchFamily="34" charset="0"/>
                <a:cs typeface="Arial" panose="020B0604020202020204" pitchFamily="34" charset="0"/>
              </a:rPr>
              <a:t>LA DIREZIONE DI NOMESIS</a:t>
            </a:r>
          </a:p>
          <a:p>
            <a:pPr lvl="1">
              <a:buFont typeface="Wingdings" panose="05000000000000000000" pitchFamily="2" charset="2"/>
              <a:buChar char="q"/>
            </a:pPr>
            <a:r>
              <a:rPr lang="fr-FR" altLang="it-IT" sz="1100" b="1" i="1" dirty="0">
                <a:solidFill>
                  <a:srgbClr val="0070C0"/>
                </a:solidFill>
                <a:latin typeface="Arial" panose="020B0604020202020204" pitchFamily="34" charset="0"/>
                <a:cs typeface="Arial" panose="020B0604020202020204" pitchFamily="34" charset="0"/>
              </a:rPr>
              <a:t>G. Ezio Maestri</a:t>
            </a:r>
            <a:r>
              <a:rPr lang="fr-FR" altLang="it-IT" sz="1100" b="1" i="1" dirty="0">
                <a:latin typeface="Arial" panose="020B0604020202020204" pitchFamily="34" charset="0"/>
                <a:cs typeface="Arial" panose="020B0604020202020204" pitchFamily="34" charset="0"/>
              </a:rPr>
              <a:t>, PhD. </a:t>
            </a:r>
            <a:r>
              <a:rPr lang="fr-FR" altLang="it-IT" sz="1100" b="1" i="1" dirty="0" err="1">
                <a:latin typeface="Arial" panose="020B0604020202020204" pitchFamily="34" charset="0"/>
                <a:cs typeface="Arial" panose="020B0604020202020204" pitchFamily="34" charset="0"/>
              </a:rPr>
              <a:t>Fondatore</a:t>
            </a:r>
            <a:r>
              <a:rPr lang="fr-FR" altLang="it-IT" sz="1100" b="1" i="1" dirty="0">
                <a:latin typeface="Arial" panose="020B0604020202020204" pitchFamily="34" charset="0"/>
                <a:cs typeface="Arial" panose="020B0604020202020204" pitchFamily="34" charset="0"/>
              </a:rPr>
              <a:t> di </a:t>
            </a:r>
            <a:r>
              <a:rPr lang="fr-FR" altLang="it-IT" sz="1100" b="1" i="1" dirty="0" err="1">
                <a:latin typeface="Arial" panose="020B0604020202020204" pitchFamily="34" charset="0"/>
                <a:cs typeface="Arial" panose="020B0604020202020204" pitchFamily="34" charset="0"/>
              </a:rPr>
              <a:t>Nomesis</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nel</a:t>
            </a:r>
            <a:r>
              <a:rPr lang="fr-FR" altLang="it-IT" sz="1100" b="1" i="1" dirty="0">
                <a:latin typeface="Arial" panose="020B0604020202020204" pitchFamily="34" charset="0"/>
                <a:cs typeface="Arial" panose="020B0604020202020204" pitchFamily="34" charset="0"/>
              </a:rPr>
              <a:t> 1989 è </a:t>
            </a:r>
            <a:r>
              <a:rPr lang="fr-FR" altLang="it-IT" sz="1100" b="1" i="1" dirty="0" err="1">
                <a:latin typeface="Arial" panose="020B0604020202020204" pitchFamily="34" charset="0"/>
                <a:cs typeface="Arial" panose="020B0604020202020204" pitchFamily="34" charset="0"/>
              </a:rPr>
              <a:t>Presidente</a:t>
            </a:r>
            <a:r>
              <a:rPr lang="fr-FR" altLang="it-IT" sz="1100" b="1" i="1" dirty="0">
                <a:latin typeface="Arial" panose="020B0604020202020204" pitchFamily="34" charset="0"/>
                <a:cs typeface="Arial" panose="020B0604020202020204" pitchFamily="34" charset="0"/>
              </a:rPr>
              <a:t> e DG. Ezio è un Social </a:t>
            </a:r>
            <a:r>
              <a:rPr lang="fr-FR" altLang="it-IT" sz="1100" b="1" i="1" dirty="0" err="1">
                <a:latin typeface="Arial" panose="020B0604020202020204" pitchFamily="34" charset="0"/>
                <a:cs typeface="Arial" panose="020B0604020202020204" pitchFamily="34" charset="0"/>
              </a:rPr>
              <a:t>Scientist</a:t>
            </a:r>
            <a:r>
              <a:rPr lang="fr-FR" altLang="it-IT" sz="1100" b="1" i="1" dirty="0">
                <a:latin typeface="Arial" panose="020B0604020202020204" pitchFamily="34" charset="0"/>
                <a:cs typeface="Arial" panose="020B0604020202020204" pitchFamily="34" charset="0"/>
              </a:rPr>
              <a:t>. Ha </a:t>
            </a:r>
            <a:r>
              <a:rPr lang="fr-FR" altLang="it-IT" sz="1100" b="1" i="1" dirty="0" err="1">
                <a:latin typeface="Arial" panose="020B0604020202020204" pitchFamily="34" charset="0"/>
                <a:cs typeface="Arial" panose="020B0604020202020204" pitchFamily="34" charset="0"/>
              </a:rPr>
              <a:t>conseguito</a:t>
            </a:r>
            <a:r>
              <a:rPr lang="fr-FR" altLang="it-IT" sz="1100" b="1" i="1" dirty="0">
                <a:latin typeface="Arial" panose="020B0604020202020204" pitchFamily="34" charset="0"/>
                <a:cs typeface="Arial" panose="020B0604020202020204" pitchFamily="34" charset="0"/>
              </a:rPr>
              <a:t> un PhD in Social and </a:t>
            </a:r>
            <a:r>
              <a:rPr lang="fr-FR" altLang="it-IT" sz="1100" b="1" i="1" dirty="0" err="1">
                <a:latin typeface="Arial" panose="020B0604020202020204" pitchFamily="34" charset="0"/>
                <a:cs typeface="Arial" panose="020B0604020202020204" pitchFamily="34" charset="0"/>
              </a:rPr>
              <a:t>Political</a:t>
            </a:r>
            <a:r>
              <a:rPr lang="fr-FR" altLang="it-IT" sz="1100" b="1" i="1" dirty="0">
                <a:latin typeface="Arial" panose="020B0604020202020204" pitchFamily="34" charset="0"/>
                <a:cs typeface="Arial" panose="020B0604020202020204" pitchFamily="34" charset="0"/>
              </a:rPr>
              <a:t> Sciences </a:t>
            </a:r>
            <a:r>
              <a:rPr lang="fr-FR" altLang="it-IT" sz="1100" b="1" i="1" dirty="0" err="1">
                <a:latin typeface="Arial" panose="020B0604020202020204" pitchFamily="34" charset="0"/>
                <a:cs typeface="Arial" panose="020B0604020202020204" pitchFamily="34" charset="0"/>
              </a:rPr>
              <a:t>all’European</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University</a:t>
            </a:r>
            <a:r>
              <a:rPr lang="fr-FR" altLang="it-IT" sz="1100" b="1" i="1" dirty="0">
                <a:latin typeface="Arial" panose="020B0604020202020204" pitchFamily="34" charset="0"/>
                <a:cs typeface="Arial" panose="020B0604020202020204" pitchFamily="34" charset="0"/>
              </a:rPr>
              <a:t> Institute. Ha </a:t>
            </a:r>
            <a:r>
              <a:rPr lang="fr-FR" altLang="it-IT" sz="1100" b="1" i="1" dirty="0" err="1">
                <a:latin typeface="Arial" panose="020B0604020202020204" pitchFamily="34" charset="0"/>
                <a:cs typeface="Arial" panose="020B0604020202020204" pitchFamily="34" charset="0"/>
              </a:rPr>
              <a:t>svolto</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una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trentennale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carriera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accademica</a:t>
            </a:r>
            <a:r>
              <a:rPr lang="fr-FR" altLang="it-IT" sz="1100" b="1" i="1" dirty="0">
                <a:latin typeface="Arial" panose="020B0604020202020204" pitchFamily="34" charset="0"/>
                <a:cs typeface="Arial" panose="020B0604020202020204" pitchFamily="34" charset="0"/>
              </a:rPr>
              <a:t> in diverse </a:t>
            </a:r>
            <a:r>
              <a:rPr lang="fr-FR" altLang="it-IT" sz="1100" b="1" i="1" dirty="0" err="1">
                <a:latin typeface="Arial" panose="020B0604020202020204" pitchFamily="34" charset="0"/>
                <a:cs typeface="Arial" panose="020B0604020202020204" pitchFamily="34" charset="0"/>
              </a:rPr>
              <a:t>università</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straniere</a:t>
            </a:r>
            <a:r>
              <a:rPr lang="fr-FR" altLang="it-IT" sz="1100" b="1" i="1" dirty="0">
                <a:latin typeface="Arial" panose="020B0604020202020204" pitchFamily="34" charset="0"/>
                <a:cs typeface="Arial" panose="020B0604020202020204" pitchFamily="34" charset="0"/>
              </a:rPr>
              <a:t> (Yale, Toronto, Nancy, Essex) </a:t>
            </a:r>
            <a:r>
              <a:rPr lang="fr-FR" altLang="it-IT" sz="1100" b="1" i="1" dirty="0" err="1">
                <a:latin typeface="Arial" panose="020B0604020202020204" pitchFamily="34" charset="0"/>
                <a:cs typeface="Arial" panose="020B0604020202020204" pitchFamily="34" charset="0"/>
              </a:rPr>
              <a:t>ed</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italiane</a:t>
            </a:r>
            <a:r>
              <a:rPr lang="fr-FR" altLang="it-IT" sz="1100" b="1" i="1" dirty="0">
                <a:latin typeface="Arial" panose="020B0604020202020204" pitchFamily="34" charset="0"/>
                <a:cs typeface="Arial" panose="020B0604020202020204" pitchFamily="34" charset="0"/>
              </a:rPr>
              <a:t> e si occupa </a:t>
            </a:r>
            <a:r>
              <a:rPr lang="fr-FR" altLang="it-IT" sz="1100" b="1" i="1" dirty="0" err="1">
                <a:latin typeface="Arial" panose="020B0604020202020204" pitchFamily="34" charset="0"/>
                <a:cs typeface="Arial" panose="020B0604020202020204" pitchFamily="34" charset="0"/>
              </a:rPr>
              <a:t>professionalmente</a:t>
            </a:r>
            <a:r>
              <a:rPr lang="fr-FR" altLang="it-IT" sz="1100" b="1" i="1" dirty="0">
                <a:latin typeface="Arial" panose="020B0604020202020204" pitchFamily="34" charset="0"/>
                <a:cs typeface="Arial" panose="020B0604020202020204" pitchFamily="34" charset="0"/>
              </a:rPr>
              <a:t> di </a:t>
            </a:r>
            <a:r>
              <a:rPr lang="fr-FR" altLang="it-IT" sz="1100" b="1" i="1" dirty="0" err="1">
                <a:latin typeface="Arial" panose="020B0604020202020204" pitchFamily="34" charset="0"/>
                <a:cs typeface="Arial" panose="020B0604020202020204" pitchFamily="34" charset="0"/>
              </a:rPr>
              <a:t>ricerche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sociali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applicate</a:t>
            </a:r>
            <a:r>
              <a:rPr lang="fr-FR" altLang="it-IT" sz="1100" b="1" i="1" dirty="0">
                <a:latin typeface="Arial" panose="020B0604020202020204" pitchFamily="34" charset="0"/>
                <a:cs typeface="Arial" panose="020B0604020202020204" pitchFamily="34" charset="0"/>
              </a:rPr>
              <a:t> e di </a:t>
            </a:r>
            <a:r>
              <a:rPr lang="fr-FR" altLang="it-IT" sz="1100" b="1" i="1" dirty="0" err="1">
                <a:latin typeface="Arial" panose="020B0604020202020204" pitchFamily="34" charset="0"/>
                <a:cs typeface="Arial" panose="020B0604020202020204" pitchFamily="34" charset="0"/>
              </a:rPr>
              <a:t>ricerche</a:t>
            </a:r>
            <a:r>
              <a:rPr lang="fr-FR" altLang="it-IT" sz="1100" b="1" i="1" dirty="0">
                <a:latin typeface="Arial" panose="020B0604020202020204" pitchFamily="34" charset="0"/>
                <a:cs typeface="Arial" panose="020B0604020202020204" pitchFamily="34" charset="0"/>
              </a:rPr>
              <a:t> di marketing dal 1979. </a:t>
            </a:r>
            <a:r>
              <a:rPr lang="fr-FR" altLang="it-IT" sz="1100" b="1" i="1" dirty="0" err="1">
                <a:latin typeface="Arial" panose="020B0604020202020204" pitchFamily="34" charset="0"/>
                <a:cs typeface="Arial" panose="020B0604020202020204" pitchFamily="34" charset="0"/>
              </a:rPr>
              <a:t>Nel</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suo</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lavoro</a:t>
            </a:r>
            <a:r>
              <a:rPr lang="fr-FR" altLang="it-IT" sz="1100" b="1" i="1" dirty="0">
                <a:latin typeface="Arial" panose="020B0604020202020204" pitchFamily="34" charset="0"/>
                <a:cs typeface="Arial" panose="020B0604020202020204" pitchFamily="34" charset="0"/>
              </a:rPr>
              <a:t> mette </a:t>
            </a:r>
            <a:r>
              <a:rPr lang="fr-FR" altLang="it-IT" sz="1100" b="1" i="1" dirty="0" err="1">
                <a:latin typeface="Arial" panose="020B0604020202020204" pitchFamily="34" charset="0"/>
                <a:cs typeface="Arial" panose="020B0604020202020204" pitchFamily="34" charset="0"/>
              </a:rPr>
              <a:t>passione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ed</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energia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intellettuale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convinto</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che</a:t>
            </a:r>
            <a:r>
              <a:rPr lang="fr-FR" altLang="it-IT" sz="1100" b="1" i="1" dirty="0">
                <a:latin typeface="Arial" panose="020B0604020202020204" pitchFamily="34" charset="0"/>
                <a:cs typeface="Arial" panose="020B0604020202020204" pitchFamily="34" charset="0"/>
              </a:rPr>
              <a:t> la </a:t>
            </a:r>
            <a:r>
              <a:rPr lang="fr-FR" altLang="it-IT" sz="1100" b="1" i="1" dirty="0" err="1">
                <a:latin typeface="Arial" panose="020B0604020202020204" pitchFamily="34" charset="0"/>
                <a:cs typeface="Arial" panose="020B0604020202020204" pitchFamily="34" charset="0"/>
              </a:rPr>
              <a:t>conoscenza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alimentata</a:t>
            </a:r>
            <a:r>
              <a:rPr lang="fr-FR" altLang="it-IT" sz="1100" b="1" i="1" dirty="0">
                <a:latin typeface="Arial" panose="020B0604020202020204" pitchFamily="34" charset="0"/>
                <a:cs typeface="Arial" panose="020B0604020202020204" pitchFamily="34" charset="0"/>
              </a:rPr>
              <a:t> dalla </a:t>
            </a:r>
            <a:r>
              <a:rPr lang="fr-FR" altLang="it-IT" sz="1100" b="1" i="1" dirty="0" err="1">
                <a:latin typeface="Arial" panose="020B0604020202020204" pitchFamily="34" charset="0"/>
                <a:cs typeface="Arial" panose="020B0604020202020204" pitchFamily="34" charset="0"/>
              </a:rPr>
              <a:t>ricerca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giova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alle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aziende</a:t>
            </a:r>
            <a:r>
              <a:rPr lang="fr-FR" altLang="it-IT" sz="1100" b="1" i="1" dirty="0">
                <a:latin typeface="Arial" panose="020B0604020202020204" pitchFamily="34" charset="0"/>
                <a:cs typeface="Arial" panose="020B0604020202020204" pitchFamily="34" charset="0"/>
              </a:rPr>
              <a:t> e alla </a:t>
            </a:r>
            <a:r>
              <a:rPr lang="fr-FR" altLang="it-IT" sz="1100" b="1" i="1" dirty="0" err="1">
                <a:latin typeface="Arial" panose="020B0604020202020204" pitchFamily="34" charset="0"/>
                <a:cs typeface="Arial" panose="020B0604020202020204" pitchFamily="34" charset="0"/>
              </a:rPr>
              <a:t>società</a:t>
            </a:r>
            <a:r>
              <a:rPr lang="fr-FR" altLang="it-IT" sz="1100" b="1" i="1" dirty="0">
                <a:latin typeface="Arial" panose="020B0604020202020204" pitchFamily="34" charset="0"/>
                <a:cs typeface="Arial" panose="020B0604020202020204" pitchFamily="34" charset="0"/>
              </a:rPr>
              <a:t>. In </a:t>
            </a:r>
            <a:r>
              <a:rPr lang="fr-FR" altLang="it-IT" sz="1100" b="1" i="1" dirty="0" err="1">
                <a:latin typeface="Arial" panose="020B0604020202020204" pitchFamily="34" charset="0"/>
                <a:cs typeface="Arial" panose="020B0604020202020204" pitchFamily="34" charset="0"/>
              </a:rPr>
              <a:t>Nomesis</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coordina</a:t>
            </a:r>
            <a:r>
              <a:rPr lang="fr-FR" altLang="it-IT" sz="1100" b="1" i="1" dirty="0">
                <a:latin typeface="Arial" panose="020B0604020202020204" pitchFamily="34" charset="0"/>
                <a:cs typeface="Arial" panose="020B0604020202020204" pitchFamily="34" charset="0"/>
              </a:rPr>
              <a:t> le BU </a:t>
            </a:r>
            <a:r>
              <a:rPr lang="fr-FR" altLang="it-IT" sz="1100" b="1" i="1" dirty="0" err="1">
                <a:latin typeface="Arial" panose="020B0604020202020204" pitchFamily="34" charset="0"/>
                <a:cs typeface="Arial" panose="020B0604020202020204" pitchFamily="34" charset="0"/>
              </a:rPr>
              <a:t>Ricerche</a:t>
            </a:r>
            <a:r>
              <a:rPr lang="fr-FR" altLang="it-IT" sz="1100" b="1" i="1" dirty="0">
                <a:latin typeface="Arial" panose="020B0604020202020204" pitchFamily="34" charset="0"/>
                <a:cs typeface="Arial" panose="020B0604020202020204" pitchFamily="34" charset="0"/>
              </a:rPr>
              <a:t> e Marketing </a:t>
            </a:r>
            <a:r>
              <a:rPr lang="fr-FR" altLang="it-IT" sz="1100" b="1" i="1" dirty="0" err="1">
                <a:latin typeface="Arial" panose="020B0604020202020204" pitchFamily="34" charset="0"/>
                <a:cs typeface="Arial" panose="020B0604020202020204" pitchFamily="34" charset="0"/>
              </a:rPr>
              <a:t>Esterno</a:t>
            </a:r>
            <a:endParaRPr lang="fr-FR" altLang="it-IT" sz="1100" b="1" i="1" dirty="0">
              <a:latin typeface="Arial" panose="020B0604020202020204" pitchFamily="34" charset="0"/>
              <a:cs typeface="Arial" panose="020B0604020202020204" pitchFamily="34" charset="0"/>
            </a:endParaRPr>
          </a:p>
          <a:p>
            <a:pPr marL="457200" lvl="1" indent="0">
              <a:buNone/>
            </a:pPr>
            <a:endParaRPr lang="fr-FR" altLang="it-IT" sz="1100" b="1" i="1"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altLang="it-IT" sz="1100" b="1" i="1" dirty="0">
                <a:solidFill>
                  <a:srgbClr val="0070C0"/>
                </a:solidFill>
                <a:latin typeface="Arial" panose="020B0604020202020204" pitchFamily="34" charset="0"/>
                <a:cs typeface="Arial" panose="020B0604020202020204" pitchFamily="34" charset="0"/>
              </a:rPr>
              <a:t>Daniela Bandera</a:t>
            </a:r>
            <a:r>
              <a:rPr lang="fr-FR" altLang="it-IT" sz="1100" b="1" i="1" dirty="0">
                <a:latin typeface="Arial" panose="020B0604020202020204" pitchFamily="34" charset="0"/>
                <a:cs typeface="Arial" panose="020B0604020202020204" pitchFamily="34" charset="0"/>
              </a:rPr>
              <a:t>, DEA</a:t>
            </a:r>
            <a:r>
              <a:rPr lang="fr-FR" altLang="it-IT" sz="1100" b="1" i="1" dirty="0">
                <a:solidFill>
                  <a:srgbClr val="0070C0"/>
                </a:solidFill>
                <a:latin typeface="Arial" panose="020B0604020202020204" pitchFamily="34" charset="0"/>
                <a:cs typeface="Arial" panose="020B0604020202020204" pitchFamily="34" charset="0"/>
              </a:rPr>
              <a:t>. </a:t>
            </a:r>
            <a:r>
              <a:rPr lang="fr-FR" altLang="it-IT" sz="1100" b="1" i="1" dirty="0">
                <a:latin typeface="Arial" panose="020B0604020202020204" pitchFamily="34" charset="0"/>
                <a:cs typeface="Arial" panose="020B0604020202020204" pitchFamily="34" charset="0"/>
              </a:rPr>
              <a:t>Co-fondatrice è </a:t>
            </a:r>
            <a:r>
              <a:rPr lang="fr-FR" altLang="it-IT" sz="1100" b="1" i="1" dirty="0" err="1">
                <a:latin typeface="Arial" panose="020B0604020202020204" pitchFamily="34" charset="0"/>
                <a:cs typeface="Arial" panose="020B0604020202020204" pitchFamily="34" charset="0"/>
              </a:rPr>
              <a:t>Vice-presidente</a:t>
            </a:r>
            <a:r>
              <a:rPr lang="fr-FR" altLang="it-IT" sz="1100" b="1" i="1" dirty="0">
                <a:latin typeface="Arial" panose="020B0604020202020204" pitchFamily="34" charset="0"/>
                <a:cs typeface="Arial" panose="020B0604020202020204" pitchFamily="34" charset="0"/>
              </a:rPr>
              <a:t> è </a:t>
            </a:r>
            <a:r>
              <a:rPr lang="fr-FR" altLang="it-IT" sz="1100" b="1" i="1" dirty="0" err="1">
                <a:latin typeface="Arial" panose="020B0604020202020204" pitchFamily="34" charset="0"/>
                <a:cs typeface="Arial" panose="020B0604020202020204" pitchFamily="34" charset="0"/>
              </a:rPr>
              <a:t>responsabile</a:t>
            </a:r>
            <a:r>
              <a:rPr lang="fr-FR" altLang="it-IT" sz="1100" b="1" i="1" dirty="0">
                <a:latin typeface="Arial" panose="020B0604020202020204" pitchFamily="34" charset="0"/>
                <a:cs typeface="Arial" panose="020B0604020202020204" pitchFamily="34" charset="0"/>
              </a:rPr>
              <a:t> delle BU Marketing </a:t>
            </a:r>
            <a:r>
              <a:rPr lang="fr-FR" altLang="it-IT" sz="1100" b="1" i="1" dirty="0" err="1">
                <a:latin typeface="Arial" panose="020B0604020202020204" pitchFamily="34" charset="0"/>
                <a:cs typeface="Arial" panose="020B0604020202020204" pitchFamily="34" charset="0"/>
              </a:rPr>
              <a:t>Interno</a:t>
            </a:r>
            <a:r>
              <a:rPr lang="fr-FR" altLang="it-IT" sz="1100" b="1" i="1" dirty="0">
                <a:latin typeface="Arial" panose="020B0604020202020204" pitchFamily="34" charset="0"/>
                <a:cs typeface="Arial" panose="020B0604020202020204" pitchFamily="34" charset="0"/>
              </a:rPr>
              <a:t> e </a:t>
            </a:r>
            <a:r>
              <a:rPr lang="fr-FR" altLang="it-IT" sz="1100" b="1" i="1" dirty="0" err="1">
                <a:latin typeface="Arial" panose="020B0604020202020204" pitchFamily="34" charset="0"/>
                <a:cs typeface="Arial" panose="020B0604020202020204" pitchFamily="34" charset="0"/>
              </a:rPr>
              <a:t>Consulenza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Organizzativa</a:t>
            </a:r>
            <a:r>
              <a:rPr lang="fr-FR" altLang="it-IT" sz="1100" b="1" i="1" dirty="0">
                <a:latin typeface="Arial" panose="020B0604020202020204" pitchFamily="34" charset="0"/>
                <a:cs typeface="Arial" panose="020B0604020202020204" pitchFamily="34" charset="0"/>
              </a:rPr>
              <a:t>. Daniela è </a:t>
            </a:r>
            <a:r>
              <a:rPr lang="fr-FR" altLang="it-IT" sz="1100" b="1" i="1" dirty="0" err="1">
                <a:latin typeface="Arial" panose="020B0604020202020204" pitchFamily="34" charset="0"/>
                <a:cs typeface="Arial" panose="020B0604020202020204" pitchFamily="34" charset="0"/>
              </a:rPr>
              <a:t>una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sociologa</a:t>
            </a:r>
            <a:r>
              <a:rPr lang="fr-FR" altLang="it-IT" sz="1100" b="1" i="1" dirty="0">
                <a:latin typeface="Arial" panose="020B0604020202020204" pitchFamily="34" charset="0"/>
                <a:cs typeface="Arial" panose="020B0604020202020204" pitchFamily="34" charset="0"/>
              </a:rPr>
              <a:t> appassionata con </a:t>
            </a:r>
            <a:r>
              <a:rPr lang="fr-FR" altLang="it-IT" sz="1100" b="1" i="1" dirty="0" err="1">
                <a:latin typeface="Arial" panose="020B0604020202020204" pitchFamily="34" charset="0"/>
                <a:cs typeface="Arial" panose="020B0604020202020204" pitchFamily="34" charset="0"/>
              </a:rPr>
              <a:t>una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mentalità</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analitica</a:t>
            </a:r>
            <a:r>
              <a:rPr lang="fr-FR" altLang="it-IT" sz="1100" b="1" i="1" dirty="0">
                <a:latin typeface="Arial" panose="020B0604020202020204" pitchFamily="34" charset="0"/>
                <a:cs typeface="Arial" panose="020B0604020202020204" pitchFamily="34" charset="0"/>
              </a:rPr>
              <a:t> e </a:t>
            </a:r>
            <a:r>
              <a:rPr lang="fr-FR" altLang="it-IT" sz="1100" b="1" i="1" dirty="0" err="1">
                <a:latin typeface="Arial" panose="020B0604020202020204" pitchFamily="34" charset="0"/>
                <a:cs typeface="Arial" panose="020B0604020202020204" pitchFamily="34" charset="0"/>
              </a:rPr>
              <a:t>innovativa</a:t>
            </a:r>
            <a:r>
              <a:rPr lang="fr-FR" altLang="it-IT" sz="1100" b="1" i="1" dirty="0">
                <a:latin typeface="Arial" panose="020B0604020202020204" pitchFamily="34" charset="0"/>
                <a:cs typeface="Arial" panose="020B0604020202020204" pitchFamily="34" charset="0"/>
              </a:rPr>
              <a:t>. Ha </a:t>
            </a:r>
            <a:r>
              <a:rPr lang="fr-FR" altLang="it-IT" sz="1100" b="1" i="1" dirty="0" err="1">
                <a:latin typeface="Arial" panose="020B0604020202020204" pitchFamily="34" charset="0"/>
                <a:cs typeface="Arial" panose="020B0604020202020204" pitchFamily="34" charset="0"/>
              </a:rPr>
              <a:t>perfezionato</a:t>
            </a:r>
            <a:r>
              <a:rPr lang="fr-FR" altLang="it-IT" sz="1100" b="1" i="1" dirty="0">
                <a:latin typeface="Arial" panose="020B0604020202020204" pitchFamily="34" charset="0"/>
                <a:cs typeface="Arial" panose="020B0604020202020204" pitchFamily="34" charset="0"/>
              </a:rPr>
              <a:t> i </a:t>
            </a:r>
            <a:r>
              <a:rPr lang="fr-FR" altLang="it-IT" sz="1100" b="1" i="1" dirty="0" err="1">
                <a:latin typeface="Arial" panose="020B0604020202020204" pitchFamily="34" charset="0"/>
                <a:cs typeface="Arial" panose="020B0604020202020204" pitchFamily="34" charset="0"/>
              </a:rPr>
              <a:t>suoi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studi</a:t>
            </a:r>
            <a:r>
              <a:rPr lang="fr-FR" altLang="it-IT" sz="1100" b="1" i="1" dirty="0">
                <a:latin typeface="Arial" panose="020B0604020202020204" pitchFamily="34" charset="0"/>
                <a:cs typeface="Arial" panose="020B0604020202020204" pitchFamily="34" charset="0"/>
              </a:rPr>
              <a:t> in Francia e Canada. </a:t>
            </a:r>
            <a:r>
              <a:rPr lang="fr-FR" altLang="it-IT" sz="1100" b="1" i="1" dirty="0" err="1">
                <a:latin typeface="Arial" panose="020B0604020202020204" pitchFamily="34" charset="0"/>
                <a:cs typeface="Arial" panose="020B0604020202020204" pitchFamily="34" charset="0"/>
              </a:rPr>
              <a:t>Nel</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suo</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lavoro</a:t>
            </a:r>
            <a:r>
              <a:rPr lang="fr-FR" altLang="it-IT" sz="1100" b="1" i="1" dirty="0">
                <a:latin typeface="Arial" panose="020B0604020202020204" pitchFamily="34" charset="0"/>
                <a:cs typeface="Arial" panose="020B0604020202020204" pitchFamily="34" charset="0"/>
              </a:rPr>
              <a:t> Daniela è </a:t>
            </a:r>
            <a:r>
              <a:rPr lang="fr-FR" altLang="it-IT" sz="1100" b="1" i="1" dirty="0" err="1">
                <a:latin typeface="Arial" panose="020B0604020202020204" pitchFamily="34" charset="0"/>
                <a:cs typeface="Arial" panose="020B0604020202020204" pitchFamily="34" charset="0"/>
              </a:rPr>
              <a:t>orientata</a:t>
            </a:r>
            <a:r>
              <a:rPr lang="fr-FR" altLang="it-IT" sz="1100" b="1" i="1" dirty="0">
                <a:latin typeface="Arial" panose="020B0604020202020204" pitchFamily="34" charset="0"/>
                <a:cs typeface="Arial" panose="020B0604020202020204" pitchFamily="34" charset="0"/>
              </a:rPr>
              <a:t> alla </a:t>
            </a:r>
            <a:r>
              <a:rPr lang="fr-FR" altLang="it-IT" sz="1100" b="1" i="1" dirty="0" err="1">
                <a:latin typeface="Arial" panose="020B0604020202020204" pitchFamily="34" charset="0"/>
                <a:cs typeface="Arial" panose="020B0604020202020204" pitchFamily="34" charset="0"/>
              </a:rPr>
              <a:t>identicazione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degli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intrecci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tra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variabili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latenti</a:t>
            </a:r>
            <a:r>
              <a:rPr lang="fr-FR" altLang="it-IT" sz="1100" b="1" i="1" dirty="0">
                <a:latin typeface="Arial" panose="020B0604020202020204" pitchFamily="34" charset="0"/>
                <a:cs typeface="Arial" panose="020B0604020202020204" pitchFamily="34" charset="0"/>
              </a:rPr>
              <a:t> e manifeste per </a:t>
            </a:r>
            <a:r>
              <a:rPr lang="fr-FR" altLang="it-IT" sz="1100" b="1" i="1" dirty="0" err="1">
                <a:latin typeface="Arial" panose="020B0604020202020204" pitchFamily="34" charset="0"/>
                <a:cs typeface="Arial" panose="020B0604020202020204" pitchFamily="34" charset="0"/>
              </a:rPr>
              <a:t>comprendere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spiegare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ed</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interpretare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fenomeni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complessi</a:t>
            </a:r>
            <a:r>
              <a:rPr lang="fr-FR" altLang="it-IT" sz="1100" b="1" i="1" dirty="0">
                <a:latin typeface="Arial" panose="020B0604020202020204" pitchFamily="34" charset="0"/>
                <a:cs typeface="Arial" panose="020B0604020202020204" pitchFamily="34" charset="0"/>
              </a:rPr>
              <a:t> e </a:t>
            </a:r>
            <a:r>
              <a:rPr lang="fr-FR" altLang="it-IT" sz="1100" b="1" i="1" dirty="0" err="1">
                <a:latin typeface="Arial" panose="020B0604020202020204" pitchFamily="34" charset="0"/>
                <a:cs typeface="Arial" panose="020B0604020202020204" pitchFamily="34" charset="0"/>
              </a:rPr>
              <a:t>renderli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leggibili</a:t>
            </a:r>
            <a:r>
              <a:rPr lang="fr-FR" altLang="it-IT" sz="1100" b="1" i="1" dirty="0">
                <a:latin typeface="Arial" panose="020B0604020202020204" pitchFamily="34" charset="0"/>
                <a:cs typeface="Arial" panose="020B0604020202020204" pitchFamily="34" charset="0"/>
              </a:rPr>
              <a:t> e </a:t>
            </a:r>
            <a:r>
              <a:rPr lang="fr-FR" altLang="it-IT" sz="1100" b="1" i="1" dirty="0" err="1">
                <a:latin typeface="Arial" panose="020B0604020202020204" pitchFamily="34" charset="0"/>
                <a:cs typeface="Arial" panose="020B0604020202020204" pitchFamily="34" charset="0"/>
              </a:rPr>
              <a:t>governabili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Dall’analisi</a:t>
            </a:r>
            <a:r>
              <a:rPr lang="fr-FR" altLang="it-IT" sz="1100" b="1" i="1" dirty="0">
                <a:latin typeface="Arial" panose="020B0604020202020204" pitchFamily="34" charset="0"/>
                <a:cs typeface="Arial" panose="020B0604020202020204" pitchFamily="34" charset="0"/>
              </a:rPr>
              <a:t> Daniela </a:t>
            </a:r>
            <a:r>
              <a:rPr lang="fr-FR" altLang="it-IT" sz="1100" b="1" i="1" dirty="0" err="1">
                <a:latin typeface="Arial" panose="020B0604020202020204" pitchFamily="34" charset="0"/>
                <a:cs typeface="Arial" panose="020B0604020202020204" pitchFamily="34" charset="0"/>
              </a:rPr>
              <a:t>ricava</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ed</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estrae</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indicazioni</a:t>
            </a:r>
            <a:r>
              <a:rPr lang="fr-FR" altLang="it-IT" sz="1100" b="1" i="1" dirty="0">
                <a:latin typeface="Arial" panose="020B0604020202020204" pitchFamily="34" charset="0"/>
                <a:cs typeface="Arial" panose="020B0604020202020204" pitchFamily="34" charset="0"/>
              </a:rPr>
              <a:t> per </a:t>
            </a:r>
            <a:r>
              <a:rPr lang="fr-FR" altLang="it-IT" sz="1100" b="1" i="1" dirty="0" err="1">
                <a:latin typeface="Arial" panose="020B0604020202020204" pitchFamily="34" charset="0"/>
                <a:cs typeface="Arial" panose="020B0604020202020204" pitchFamily="34" charset="0"/>
              </a:rPr>
              <a:t>proporre</a:t>
            </a:r>
            <a:r>
              <a:rPr lang="fr-FR" altLang="it-IT" sz="1100" b="1" i="1" dirty="0">
                <a:latin typeface="Arial" panose="020B0604020202020204" pitchFamily="34" charset="0"/>
                <a:cs typeface="Arial" panose="020B0604020202020204" pitchFamily="34" charset="0"/>
              </a:rPr>
              <a:t> « </a:t>
            </a:r>
            <a:r>
              <a:rPr lang="fr-FR" altLang="it-IT" sz="1100" b="1" i="1" dirty="0" err="1">
                <a:latin typeface="Arial" panose="020B0604020202020204" pitchFamily="34" charset="0"/>
                <a:cs typeface="Arial" panose="020B0604020202020204" pitchFamily="34" charset="0"/>
              </a:rPr>
              <a:t>soluzioni</a:t>
            </a:r>
            <a:r>
              <a:rPr lang="fr-FR" altLang="it-IT" sz="1100" b="1" i="1" dirty="0">
                <a:latin typeface="Arial" panose="020B0604020202020204" pitchFamily="34" charset="0"/>
                <a:cs typeface="Arial" panose="020B0604020202020204" pitchFamily="34" charset="0"/>
              </a:rPr>
              <a:t> » </a:t>
            </a:r>
            <a:r>
              <a:rPr lang="fr-FR" altLang="it-IT" sz="1100" b="1" i="1" dirty="0" err="1">
                <a:latin typeface="Arial" panose="020B0604020202020204" pitchFamily="34" charset="0"/>
                <a:cs typeface="Arial" panose="020B0604020202020204" pitchFamily="34" charset="0"/>
              </a:rPr>
              <a:t>efficaci</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ed</a:t>
            </a:r>
            <a:r>
              <a:rPr lang="fr-FR" altLang="it-IT" sz="1100" b="1" i="1" dirty="0">
                <a:latin typeface="Arial" panose="020B0604020202020204" pitchFamily="34" charset="0"/>
                <a:cs typeface="Arial" panose="020B0604020202020204" pitchFamily="34" charset="0"/>
              </a:rPr>
              <a:t> </a:t>
            </a:r>
            <a:r>
              <a:rPr lang="fr-FR" altLang="it-IT" sz="1100" b="1" i="1" dirty="0" err="1">
                <a:latin typeface="Arial" panose="020B0604020202020204" pitchFamily="34" charset="0"/>
                <a:cs typeface="Arial" panose="020B0604020202020204" pitchFamily="34" charset="0"/>
              </a:rPr>
              <a:t>efficienti</a:t>
            </a:r>
            <a:r>
              <a:rPr lang="fr-FR" altLang="it-IT" sz="1100" b="1" i="1" dirty="0">
                <a:latin typeface="Arial" panose="020B0604020202020204" pitchFamily="34" charset="0"/>
                <a:cs typeface="Arial" panose="020B0604020202020204" pitchFamily="34" charset="0"/>
              </a:rPr>
              <a:t>.</a:t>
            </a:r>
          </a:p>
          <a:p>
            <a:pPr lvl="1">
              <a:buFont typeface="Wingdings" panose="05000000000000000000" pitchFamily="2" charset="2"/>
              <a:buChar char="q"/>
            </a:pPr>
            <a:endParaRPr lang="fr-FR" altLang="it-IT" sz="1100" b="1" i="1" dirty="0">
              <a:latin typeface="Arial" panose="020B0604020202020204" pitchFamily="34" charset="0"/>
              <a:cs typeface="Arial" panose="020B0604020202020204" pitchFamily="34" charset="0"/>
            </a:endParaRPr>
          </a:p>
          <a:p>
            <a:pPr marL="457200" lvl="1" indent="0">
              <a:buNone/>
            </a:pPr>
            <a:endParaRPr lang="fr-FR" altLang="it-IT" sz="1100" b="1" i="1" dirty="0">
              <a:latin typeface="Arial" panose="020B0604020202020204" pitchFamily="34" charset="0"/>
              <a:cs typeface="Arial" panose="020B0604020202020204" pitchFamily="34" charset="0"/>
            </a:endParaRPr>
          </a:p>
          <a:p>
            <a:pPr marL="457200" lvl="1" indent="0">
              <a:buNone/>
            </a:pPr>
            <a:endParaRPr lang="it-IT" altLang="it-IT" sz="1100" b="1" i="1" kern="0" dirty="0">
              <a:latin typeface="Arial" panose="020B0604020202020204" pitchFamily="34" charset="0"/>
              <a:cs typeface="Arial" panose="020B0604020202020204" pitchFamily="34" charset="0"/>
            </a:endParaRPr>
          </a:p>
          <a:p>
            <a:pPr lvl="1">
              <a:buFontTx/>
              <a:buNone/>
            </a:pPr>
            <a:endParaRPr lang="it-IT" altLang="it-IT" sz="1100" b="1" i="1" kern="0" dirty="0">
              <a:latin typeface="Arial" panose="020B0604020202020204" pitchFamily="34" charset="0"/>
              <a:cs typeface="Arial" panose="020B0604020202020204" pitchFamily="34" charset="0"/>
            </a:endParaRPr>
          </a:p>
          <a:p>
            <a:pPr lvl="1">
              <a:buFontTx/>
              <a:buNone/>
            </a:pPr>
            <a:endParaRPr lang="it-IT" altLang="it-IT" sz="1100" b="1" i="1" kern="0" dirty="0">
              <a:latin typeface="Arial" panose="020B0604020202020204" pitchFamily="34" charset="0"/>
              <a:cs typeface="Arial" panose="020B0604020202020204" pitchFamily="34" charset="0"/>
            </a:endParaRPr>
          </a:p>
        </p:txBody>
      </p:sp>
      <p:pic>
        <p:nvPicPr>
          <p:cNvPr id="9" name="Immagine 8" descr="conpayoff_LIGH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611" y="214185"/>
            <a:ext cx="1291137" cy="2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WP51\Presentazioni Nomesis\Foto Nomesis 23.3.19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73" y="5526329"/>
            <a:ext cx="615877" cy="46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
          <p:cNvSpPr txBox="1">
            <a:spLocks noChangeArrowheads="1"/>
          </p:cNvSpPr>
          <p:nvPr/>
        </p:nvSpPr>
        <p:spPr bwMode="auto">
          <a:xfrm>
            <a:off x="-61086" y="6040879"/>
            <a:ext cx="108521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rPr>
              <a:t>NOMESIS</a:t>
            </a: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rPr>
              <a:t>Via Giovanni XXIII; 74</a:t>
            </a: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rPr>
              <a:t>25086 Rezzato, Brescia, Itali</a:t>
            </a: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rPr>
              <a:t>Tel. 030.2703.124</a:t>
            </a: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rPr>
              <a:t>Fax 030.2071.237</a:t>
            </a: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hlinkClick r:id="rId6"/>
              </a:rPr>
              <a:t>mail@nomesis.it</a:t>
            </a:r>
            <a:endParaRPr lang="it-IT" altLang="it-IT" sz="500" dirty="0">
              <a:solidFill>
                <a:srgbClr val="666666"/>
              </a:solidFill>
              <a:latin typeface="Arial" panose="020B0604020202020204" pitchFamily="34" charset="0"/>
              <a:cs typeface="Arial" panose="020B0604020202020204" pitchFamily="34" charset="0"/>
            </a:endParaRPr>
          </a:p>
          <a:p>
            <a:pPr algn="ctr">
              <a:spcBef>
                <a:spcPct val="0"/>
              </a:spcBef>
              <a:buFontTx/>
              <a:buNone/>
            </a:pPr>
            <a:r>
              <a:rPr lang="it-IT" altLang="it-IT" sz="500" dirty="0">
                <a:solidFill>
                  <a:srgbClr val="666666"/>
                </a:solidFill>
                <a:latin typeface="Arial" panose="020B0604020202020204" pitchFamily="34" charset="0"/>
                <a:cs typeface="Arial" panose="020B0604020202020204" pitchFamily="34" charset="0"/>
                <a:hlinkClick r:id="rId7"/>
              </a:rPr>
              <a:t>www.nomesis.it</a:t>
            </a:r>
            <a:r>
              <a:rPr lang="it-IT" altLang="it-IT" sz="500" dirty="0">
                <a:solidFill>
                  <a:srgbClr val="666666"/>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3164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5767" y="471325"/>
            <a:ext cx="10719308" cy="954107"/>
          </a:xfrm>
          <a:prstGeom prst="rect">
            <a:avLst/>
          </a:prstGeom>
          <a:noFill/>
        </p:spPr>
        <p:txBody>
          <a:bodyPr wrap="square">
            <a:spAutoFit/>
          </a:bodyPr>
          <a:lstStyle/>
          <a:p>
            <a:pPr algn="ctr">
              <a:defRPr/>
            </a:pPr>
            <a:r>
              <a:rPr lang="it-IT" sz="2000" b="1" i="1" dirty="0">
                <a:solidFill>
                  <a:srgbClr val="FF0000"/>
                </a:solidFill>
                <a:latin typeface="Arial" panose="020B0604020202020204" pitchFamily="34" charset="0"/>
                <a:cs typeface="Arial" panose="020B0604020202020204" pitchFamily="34" charset="0"/>
              </a:rPr>
              <a:t>Modelli antropologici di riferimento delle ricerche di </a:t>
            </a:r>
            <a:r>
              <a:rPr lang="it-IT" sz="2000" b="1" i="1" dirty="0" err="1">
                <a:solidFill>
                  <a:srgbClr val="FF0000"/>
                </a:solidFill>
                <a:latin typeface="Arial" panose="020B0604020202020204" pitchFamily="34" charset="0"/>
                <a:cs typeface="Arial" panose="020B0604020202020204" pitchFamily="34" charset="0"/>
              </a:rPr>
              <a:t>Nomesis</a:t>
            </a:r>
            <a:endParaRPr lang="it-IT" sz="2000" b="1" i="1" dirty="0">
              <a:solidFill>
                <a:srgbClr val="FF0000"/>
              </a:solidFill>
              <a:latin typeface="Arial" panose="020B0604020202020204" pitchFamily="34" charset="0"/>
              <a:cs typeface="Arial" panose="020B0604020202020204" pitchFamily="34" charset="0"/>
            </a:endParaRPr>
          </a:p>
          <a:p>
            <a:pPr algn="ctr">
              <a:defRPr/>
            </a:pPr>
            <a:endParaRPr lang="it-IT" sz="600" b="1" i="1" dirty="0">
              <a:solidFill>
                <a:srgbClr val="FF0000"/>
              </a:solidFill>
              <a:latin typeface="Arial" panose="020B0604020202020204" pitchFamily="34" charset="0"/>
              <a:cs typeface="Arial" panose="020B0604020202020204" pitchFamily="34" charset="0"/>
            </a:endParaRPr>
          </a:p>
          <a:p>
            <a:pPr algn="ctr">
              <a:defRPr/>
            </a:pPr>
            <a:r>
              <a:rPr lang="it-IT" sz="2800" b="1" i="1" dirty="0" err="1">
                <a:solidFill>
                  <a:srgbClr val="5959D5"/>
                </a:solidFill>
                <a:latin typeface="Arial" panose="020B0604020202020204" pitchFamily="34" charset="0"/>
                <a:cs typeface="Arial" panose="020B0604020202020204" pitchFamily="34" charset="0"/>
              </a:rPr>
              <a:t>Bounded</a:t>
            </a:r>
            <a:r>
              <a:rPr lang="it-IT" sz="2800" b="1" i="1" dirty="0">
                <a:solidFill>
                  <a:srgbClr val="5959D5"/>
                </a:solidFill>
                <a:latin typeface="Arial" panose="020B0604020202020204" pitchFamily="34" charset="0"/>
                <a:cs typeface="Arial" panose="020B0604020202020204" pitchFamily="34" charset="0"/>
              </a:rPr>
              <a:t> </a:t>
            </a:r>
            <a:r>
              <a:rPr lang="it-IT" sz="2800" b="1" i="1" dirty="0" err="1">
                <a:solidFill>
                  <a:srgbClr val="5959D5"/>
                </a:solidFill>
                <a:latin typeface="Arial" panose="020B0604020202020204" pitchFamily="34" charset="0"/>
                <a:cs typeface="Arial" panose="020B0604020202020204" pitchFamily="34" charset="0"/>
              </a:rPr>
              <a:t>Rationality</a:t>
            </a:r>
            <a:r>
              <a:rPr lang="it-IT" sz="2800" b="1" i="1" dirty="0">
                <a:solidFill>
                  <a:srgbClr val="5959D5"/>
                </a:solidFill>
                <a:latin typeface="Arial" panose="020B0604020202020204" pitchFamily="34" charset="0"/>
                <a:cs typeface="Arial" panose="020B0604020202020204" pitchFamily="34" charset="0"/>
              </a:rPr>
              <a:t> e </a:t>
            </a:r>
            <a:r>
              <a:rPr lang="it-IT" sz="2800" b="1" i="1" dirty="0" err="1">
                <a:solidFill>
                  <a:srgbClr val="5959D5"/>
                </a:solidFill>
                <a:latin typeface="Arial" panose="020B0604020202020204" pitchFamily="34" charset="0"/>
                <a:cs typeface="Arial" panose="020B0604020202020204" pitchFamily="34" charset="0"/>
              </a:rPr>
              <a:t>Behavioral</a:t>
            </a:r>
            <a:r>
              <a:rPr lang="it-IT" sz="2800" b="1" i="1" dirty="0">
                <a:solidFill>
                  <a:srgbClr val="5959D5"/>
                </a:solidFill>
                <a:latin typeface="Arial" panose="020B0604020202020204" pitchFamily="34" charset="0"/>
                <a:cs typeface="Arial" panose="020B0604020202020204" pitchFamily="34" charset="0"/>
              </a:rPr>
              <a:t> </a:t>
            </a:r>
            <a:r>
              <a:rPr lang="it-IT" sz="2800" b="1" i="1" dirty="0" err="1">
                <a:solidFill>
                  <a:srgbClr val="5959D5"/>
                </a:solidFill>
                <a:latin typeface="Arial" panose="020B0604020202020204" pitchFamily="34" charset="0"/>
                <a:cs typeface="Arial" panose="020B0604020202020204" pitchFamily="34" charset="0"/>
              </a:rPr>
              <a:t>Economics</a:t>
            </a:r>
            <a:endParaRPr lang="it-IT" sz="2800" b="1" i="1" dirty="0">
              <a:solidFill>
                <a:srgbClr val="5959D5"/>
              </a:solidFill>
              <a:latin typeface="Arial" panose="020B0604020202020204" pitchFamily="34" charset="0"/>
              <a:cs typeface="Arial" panose="020B0604020202020204" pitchFamily="34" charset="0"/>
            </a:endParaRPr>
          </a:p>
        </p:txBody>
      </p:sp>
      <p:sp>
        <p:nvSpPr>
          <p:cNvPr id="4" name="Rectangle 1027"/>
          <p:cNvSpPr txBox="1">
            <a:spLocks noChangeArrowheads="1"/>
          </p:cNvSpPr>
          <p:nvPr/>
        </p:nvSpPr>
        <p:spPr bwMode="auto">
          <a:xfrm>
            <a:off x="559484" y="1858012"/>
            <a:ext cx="10586392" cy="450979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buFont typeface="Wingdings" panose="05000000000000000000" pitchFamily="2" charset="2"/>
              <a:buChar char="§"/>
            </a:pPr>
            <a:endParaRPr lang="it-IT" altLang="it-IT" sz="1400" b="1" kern="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it-IT" altLang="it-IT" sz="1800" b="1" kern="0" dirty="0" err="1">
                <a:latin typeface="Arial" panose="020B0604020202020204" pitchFamily="34" charset="0"/>
                <a:cs typeface="Arial" panose="020B0604020202020204" pitchFamily="34" charset="0"/>
              </a:rPr>
              <a:t>Nomesis</a:t>
            </a:r>
            <a:r>
              <a:rPr lang="it-IT" altLang="it-IT" sz="1800" b="1" kern="0" dirty="0">
                <a:latin typeface="Arial" panose="020B0604020202020204" pitchFamily="34" charset="0"/>
                <a:cs typeface="Arial" panose="020B0604020202020204" pitchFamily="34" charset="0"/>
              </a:rPr>
              <a:t> nell’affrontare i problemi di ricerca di marketing adotta nella definizione e scelta degli algoritmi logici, metodologici e metrici di volta in volta valutati un modello antropologico del soggetto «agente» ispirata dall’intreccio del modello della </a:t>
            </a:r>
            <a:r>
              <a:rPr lang="it-IT" altLang="it-IT" sz="1800" b="1" i="1" kern="0" dirty="0" err="1">
                <a:latin typeface="Arial" panose="020B0604020202020204" pitchFamily="34" charset="0"/>
                <a:cs typeface="Arial" panose="020B0604020202020204" pitchFamily="34" charset="0"/>
              </a:rPr>
              <a:t>Bounded</a:t>
            </a:r>
            <a:r>
              <a:rPr lang="it-IT" altLang="it-IT" sz="1800" b="1" i="1" kern="0" dirty="0">
                <a:latin typeface="Arial" panose="020B0604020202020204" pitchFamily="34" charset="0"/>
                <a:cs typeface="Arial" panose="020B0604020202020204" pitchFamily="34" charset="0"/>
              </a:rPr>
              <a:t> </a:t>
            </a:r>
            <a:r>
              <a:rPr lang="it-IT" altLang="it-IT" sz="1800" b="1" i="1" kern="0" dirty="0" err="1">
                <a:latin typeface="Arial" panose="020B0604020202020204" pitchFamily="34" charset="0"/>
                <a:cs typeface="Arial" panose="020B0604020202020204" pitchFamily="34" charset="0"/>
              </a:rPr>
              <a:t>Rationality</a:t>
            </a:r>
            <a:r>
              <a:rPr lang="it-IT" altLang="it-IT" sz="1800" b="1" kern="0" dirty="0">
                <a:latin typeface="Arial" panose="020B0604020202020204" pitchFamily="34" charset="0"/>
                <a:cs typeface="Arial" panose="020B0604020202020204" pitchFamily="34" charset="0"/>
              </a:rPr>
              <a:t> proposto e sviluppato da </a:t>
            </a:r>
            <a:r>
              <a:rPr lang="it-IT" altLang="it-IT" sz="1800" b="1" u="sng" kern="0" dirty="0">
                <a:latin typeface="Arial" panose="020B0604020202020204" pitchFamily="34" charset="0"/>
                <a:cs typeface="Arial" panose="020B0604020202020204" pitchFamily="34" charset="0"/>
              </a:rPr>
              <a:t>Herbert Simon</a:t>
            </a:r>
            <a:r>
              <a:rPr lang="it-IT" altLang="it-IT" sz="1800" b="1" kern="0" dirty="0">
                <a:latin typeface="Arial" panose="020B0604020202020204" pitchFamily="34" charset="0"/>
                <a:cs typeface="Arial" panose="020B0604020202020204" pitchFamily="34" charset="0"/>
              </a:rPr>
              <a:t>,  premio Nobel per l’Economia nel 1978, con il parallelo modello antropologico della </a:t>
            </a:r>
            <a:r>
              <a:rPr lang="it-IT" altLang="it-IT" sz="1800" b="1" i="1" kern="0" dirty="0" err="1">
                <a:latin typeface="Arial" panose="020B0604020202020204" pitchFamily="34" charset="0"/>
                <a:cs typeface="Arial" panose="020B0604020202020204" pitchFamily="34" charset="0"/>
              </a:rPr>
              <a:t>Behavioral</a:t>
            </a:r>
            <a:r>
              <a:rPr lang="it-IT" altLang="it-IT" sz="1800" b="1" i="1" kern="0" dirty="0">
                <a:latin typeface="Arial" panose="020B0604020202020204" pitchFamily="34" charset="0"/>
                <a:cs typeface="Arial" panose="020B0604020202020204" pitchFamily="34" charset="0"/>
              </a:rPr>
              <a:t> </a:t>
            </a:r>
            <a:r>
              <a:rPr lang="it-IT" altLang="it-IT" sz="1800" b="1" i="1" kern="0" dirty="0" err="1">
                <a:latin typeface="Arial" panose="020B0604020202020204" pitchFamily="34" charset="0"/>
                <a:cs typeface="Arial" panose="020B0604020202020204" pitchFamily="34" charset="0"/>
              </a:rPr>
              <a:t>Economics</a:t>
            </a:r>
            <a:r>
              <a:rPr lang="it-IT" altLang="it-IT" sz="1800" b="1" kern="0" dirty="0">
                <a:latin typeface="Arial" panose="020B0604020202020204" pitchFamily="34" charset="0"/>
                <a:cs typeface="Arial" panose="020B0604020202020204" pitchFamily="34" charset="0"/>
              </a:rPr>
              <a:t> proposto da numerosi studiosi tra cui il premio Nobel per l’economia </a:t>
            </a:r>
            <a:r>
              <a:rPr lang="it-IT" altLang="it-IT" sz="1800" b="1" u="sng" kern="0" dirty="0">
                <a:latin typeface="Arial" panose="020B0604020202020204" pitchFamily="34" charset="0"/>
                <a:cs typeface="Arial" panose="020B0604020202020204" pitchFamily="34" charset="0"/>
              </a:rPr>
              <a:t>Daniel </a:t>
            </a:r>
            <a:r>
              <a:rPr lang="it-IT" altLang="it-IT" sz="1800" b="1" u="sng" kern="0" dirty="0" err="1">
                <a:latin typeface="Arial" panose="020B0604020202020204" pitchFamily="34" charset="0"/>
                <a:cs typeface="Arial" panose="020B0604020202020204" pitchFamily="34" charset="0"/>
              </a:rPr>
              <a:t>Kahneman</a:t>
            </a:r>
            <a:r>
              <a:rPr lang="it-IT" altLang="it-IT" sz="1800" b="1" kern="0" dirty="0">
                <a:latin typeface="Arial" panose="020B0604020202020204" pitchFamily="34" charset="0"/>
                <a:cs typeface="Arial" panose="020B0604020202020204" pitchFamily="34" charset="0"/>
              </a:rPr>
              <a:t> (2002).</a:t>
            </a:r>
          </a:p>
          <a:p>
            <a:pPr lvl="1">
              <a:buFont typeface="Wingdings" panose="05000000000000000000" pitchFamily="2" charset="2"/>
              <a:buChar char="§"/>
            </a:pPr>
            <a:endParaRPr lang="it-IT" altLang="it-IT" sz="1800" b="1" kern="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it-IT" altLang="it-IT" sz="1800" b="1" kern="0" dirty="0">
                <a:latin typeface="Arial" panose="020B0604020202020204" pitchFamily="34" charset="0"/>
                <a:cs typeface="Arial" panose="020B0604020202020204" pitchFamily="34" charset="0"/>
              </a:rPr>
              <a:t>L’adozione di questi modelli antropologici - incentrati sull’assunzione della centralità dei paradigmi sia della </a:t>
            </a:r>
            <a:r>
              <a:rPr lang="it-IT" altLang="it-IT" sz="1800" b="1" i="1" kern="0" dirty="0" err="1">
                <a:latin typeface="Arial" panose="020B0604020202020204" pitchFamily="34" charset="0"/>
                <a:cs typeface="Arial" panose="020B0604020202020204" pitchFamily="34" charset="0"/>
              </a:rPr>
              <a:t>Bounded</a:t>
            </a:r>
            <a:r>
              <a:rPr lang="it-IT" altLang="it-IT" sz="1800" b="1" i="1" kern="0" dirty="0">
                <a:latin typeface="Arial" panose="020B0604020202020204" pitchFamily="34" charset="0"/>
                <a:cs typeface="Arial" panose="020B0604020202020204" pitchFamily="34" charset="0"/>
              </a:rPr>
              <a:t> </a:t>
            </a:r>
            <a:r>
              <a:rPr lang="it-IT" altLang="it-IT" sz="1800" b="1" i="1" kern="0" dirty="0" err="1">
                <a:latin typeface="Arial" panose="020B0604020202020204" pitchFamily="34" charset="0"/>
                <a:cs typeface="Arial" panose="020B0604020202020204" pitchFamily="34" charset="0"/>
              </a:rPr>
              <a:t>Rationality</a:t>
            </a:r>
            <a:r>
              <a:rPr lang="it-IT" altLang="it-IT" sz="1800" b="1" i="1" kern="0" dirty="0">
                <a:latin typeface="Arial" panose="020B0604020202020204" pitchFamily="34" charset="0"/>
                <a:cs typeface="Arial" panose="020B0604020202020204" pitchFamily="34" charset="0"/>
              </a:rPr>
              <a:t> </a:t>
            </a:r>
            <a:r>
              <a:rPr lang="it-IT" altLang="it-IT" sz="1800" b="1" kern="0" dirty="0">
                <a:latin typeface="Arial" panose="020B0604020202020204" pitchFamily="34" charset="0"/>
                <a:cs typeface="Arial" panose="020B0604020202020204" pitchFamily="34" charset="0"/>
              </a:rPr>
              <a:t>che della </a:t>
            </a:r>
            <a:r>
              <a:rPr lang="it-IT" altLang="it-IT" sz="1800" b="1" i="1" kern="0" dirty="0" err="1">
                <a:latin typeface="Arial" panose="020B0604020202020204" pitchFamily="34" charset="0"/>
                <a:cs typeface="Arial" panose="020B0604020202020204" pitchFamily="34" charset="0"/>
              </a:rPr>
              <a:t>Behavioral</a:t>
            </a:r>
            <a:r>
              <a:rPr lang="it-IT" altLang="it-IT" sz="1800" b="1" i="1" kern="0" dirty="0">
                <a:latin typeface="Arial" panose="020B0604020202020204" pitchFamily="34" charset="0"/>
                <a:cs typeface="Arial" panose="020B0604020202020204" pitchFamily="34" charset="0"/>
              </a:rPr>
              <a:t> </a:t>
            </a:r>
            <a:r>
              <a:rPr lang="it-IT" altLang="it-IT" sz="1800" b="1" i="1" kern="0" dirty="0" err="1">
                <a:latin typeface="Arial" panose="020B0604020202020204" pitchFamily="34" charset="0"/>
                <a:cs typeface="Arial" panose="020B0604020202020204" pitchFamily="34" charset="0"/>
              </a:rPr>
              <a:t>Economics</a:t>
            </a:r>
            <a:r>
              <a:rPr lang="it-IT" altLang="it-IT" sz="1800" b="1" kern="0" dirty="0">
                <a:latin typeface="Arial" panose="020B0604020202020204" pitchFamily="34" charset="0"/>
                <a:cs typeface="Arial" panose="020B0604020202020204" pitchFamily="34" charset="0"/>
              </a:rPr>
              <a:t> nel flusso dei processi decisionali sia a livello individuale che a livello collettivo - permette di poter elaborare questionari e apparati tecnico-metodologici in grado di andare oltre la semplice descrizione per produrre potenti ed efficaci spiegazioni da cui fare discendere chiari percorsi di azione.</a:t>
            </a:r>
          </a:p>
          <a:p>
            <a:pPr lvl="1">
              <a:buFontTx/>
              <a:buNone/>
            </a:pPr>
            <a:endParaRPr lang="it-IT" altLang="it-IT" sz="1400" b="1" kern="0" dirty="0">
              <a:latin typeface="Arial" panose="020B0604020202020204" pitchFamily="34" charset="0"/>
              <a:cs typeface="Arial" panose="020B0604020202020204" pitchFamily="34" charset="0"/>
            </a:endParaRP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13</a:t>
            </a:fld>
            <a:endParaRPr lang="en-US" dirty="0"/>
          </a:p>
        </p:txBody>
      </p:sp>
      <p:sp>
        <p:nvSpPr>
          <p:cNvPr id="10" name="CasellaDiTesto 9"/>
          <p:cNvSpPr txBox="1"/>
          <p:nvPr/>
        </p:nvSpPr>
        <p:spPr>
          <a:xfrm>
            <a:off x="1347424" y="1504347"/>
            <a:ext cx="9600817" cy="307777"/>
          </a:xfrm>
          <a:prstGeom prst="rect">
            <a:avLst/>
          </a:prstGeom>
          <a:solidFill>
            <a:srgbClr val="000099"/>
          </a:solidFill>
        </p:spPr>
        <p:txBody>
          <a:bodyPr wrap="square" rtlCol="0">
            <a:spAutoFit/>
          </a:bodyPr>
          <a:lstStyle/>
          <a:p>
            <a:pPr lvl="1">
              <a:buFontTx/>
              <a:buNone/>
            </a:pPr>
            <a:r>
              <a:rPr lang="it-IT" altLang="it-IT" sz="1400" b="1" kern="0" dirty="0">
                <a:solidFill>
                  <a:schemeClr val="bg1"/>
                </a:solidFill>
                <a:latin typeface="Arial" panose="020B0604020202020204" pitchFamily="34" charset="0"/>
                <a:cs typeface="Arial" panose="020B0604020202020204" pitchFamily="34" charset="0"/>
              </a:rPr>
              <a:t>LE NOSTRE COORDINATE TEORICHE PER L’ANALISI DEI PROCESSI DECISIONALI DI ACQUISTO</a:t>
            </a: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26300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5767" y="471325"/>
            <a:ext cx="10719308" cy="923330"/>
          </a:xfrm>
          <a:prstGeom prst="rect">
            <a:avLst/>
          </a:prstGeom>
          <a:noFill/>
        </p:spPr>
        <p:txBody>
          <a:bodyPr wrap="square">
            <a:spAutoFit/>
          </a:bodyPr>
          <a:lstStyle/>
          <a:p>
            <a:pPr algn="ctr">
              <a:defRPr/>
            </a:pPr>
            <a:r>
              <a:rPr lang="it-IT" sz="2000" b="1" i="1" dirty="0">
                <a:solidFill>
                  <a:srgbClr val="FF0000"/>
                </a:solidFill>
                <a:latin typeface="Arial" panose="020B0604020202020204" pitchFamily="34" charset="0"/>
                <a:cs typeface="Arial" panose="020B0604020202020204" pitchFamily="34" charset="0"/>
              </a:rPr>
              <a:t>Metodologie e strumenti pensati per essere «</a:t>
            </a:r>
            <a:r>
              <a:rPr lang="it-IT" sz="2000" b="1" i="1" dirty="0" err="1">
                <a:solidFill>
                  <a:srgbClr val="FF0000"/>
                </a:solidFill>
                <a:latin typeface="Arial" panose="020B0604020202020204" pitchFamily="34" charset="0"/>
                <a:cs typeface="Arial" panose="020B0604020202020204" pitchFamily="34" charset="0"/>
              </a:rPr>
              <a:t>actionable</a:t>
            </a:r>
            <a:r>
              <a:rPr lang="it-IT" sz="2000" b="1" i="1" dirty="0">
                <a:solidFill>
                  <a:srgbClr val="FF0000"/>
                </a:solidFill>
                <a:latin typeface="Arial" panose="020B0604020202020204" pitchFamily="34" charset="0"/>
                <a:cs typeface="Arial" panose="020B0604020202020204" pitchFamily="34" charset="0"/>
              </a:rPr>
              <a:t>»</a:t>
            </a:r>
          </a:p>
          <a:p>
            <a:pPr algn="ctr">
              <a:defRPr/>
            </a:pPr>
            <a:endParaRPr lang="it-IT" sz="600" b="1" i="1" dirty="0">
              <a:solidFill>
                <a:srgbClr val="FF0000"/>
              </a:solidFill>
              <a:latin typeface="Arial" panose="020B0604020202020204" pitchFamily="34" charset="0"/>
              <a:cs typeface="Arial" panose="020B0604020202020204" pitchFamily="34" charset="0"/>
            </a:endParaRPr>
          </a:p>
          <a:p>
            <a:pPr algn="ctr">
              <a:defRPr/>
            </a:pPr>
            <a:r>
              <a:rPr lang="it-IT" sz="2800" b="1" dirty="0">
                <a:solidFill>
                  <a:srgbClr val="5959D5"/>
                </a:solidFill>
                <a:latin typeface="Arial" panose="020B0604020202020204" pitchFamily="34" charset="0"/>
                <a:cs typeface="Arial" panose="020B0604020202020204" pitchFamily="34" charset="0"/>
              </a:rPr>
              <a:t>BUSINESS INTELLIGENCE FOR STRONG ACTIONALBILITY</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14</a:t>
            </a:fld>
            <a:endParaRPr lang="en-US" dirty="0"/>
          </a:p>
        </p:txBody>
      </p:sp>
      <p:sp>
        <p:nvSpPr>
          <p:cNvPr id="10" name="CasellaDiTesto 9"/>
          <p:cNvSpPr txBox="1"/>
          <p:nvPr/>
        </p:nvSpPr>
        <p:spPr>
          <a:xfrm>
            <a:off x="1088572" y="4700486"/>
            <a:ext cx="10476504" cy="1015663"/>
          </a:xfrm>
          <a:prstGeom prst="rect">
            <a:avLst/>
          </a:prstGeom>
          <a:solidFill>
            <a:srgbClr val="000099"/>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LE NOSTRE RICERCHE E I NOSTRI INTERVENTI SONO ORIENTATI</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ALLA SOLUZIONE E AI RISULTATI.</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INDICHIAMO SEMPRE AZIONI ED INTERVENTI </a:t>
            </a:r>
            <a:r>
              <a:rPr lang="it-IT" altLang="it-IT" sz="2000" b="1" i="1" kern="0" dirty="0">
                <a:solidFill>
                  <a:schemeClr val="bg1"/>
                </a:solidFill>
                <a:latin typeface="Arial" panose="020B0604020202020204" pitchFamily="34" charset="0"/>
                <a:cs typeface="Arial" panose="020B0604020202020204" pitchFamily="34" charset="0"/>
              </a:rPr>
              <a:t>RESEARCH-BASED</a:t>
            </a:r>
            <a:endParaRPr lang="it-IT" sz="2000" i="1"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2" name="CasellaDiTesto 11"/>
          <p:cNvSpPr txBox="1"/>
          <p:nvPr/>
        </p:nvSpPr>
        <p:spPr>
          <a:xfrm>
            <a:off x="344110" y="6475254"/>
            <a:ext cx="888521" cy="200055"/>
          </a:xfrm>
          <a:prstGeom prst="rect">
            <a:avLst/>
          </a:prstGeom>
          <a:noFill/>
        </p:spPr>
        <p:txBody>
          <a:bodyPr wrap="square" rtlCol="0">
            <a:spAutoFit/>
          </a:bodyPr>
          <a:lstStyle/>
          <a:p>
            <a:r>
              <a:rPr lang="it-IT" sz="700" dirty="0">
                <a:latin typeface="Arial" panose="020B0604020202020204" pitchFamily="34" charset="0"/>
                <a:cs typeface="Arial" panose="020B0604020202020204" pitchFamily="34" charset="0"/>
              </a:rPr>
              <a:t>RN14N2401H</a:t>
            </a:r>
          </a:p>
        </p:txBody>
      </p:sp>
      <p:pic>
        <p:nvPicPr>
          <p:cNvPr id="1026" name="Picture 2" descr="Risultati immagini per action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286" y="1748425"/>
            <a:ext cx="3649436" cy="261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3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5767" y="471325"/>
            <a:ext cx="10719308" cy="1261884"/>
          </a:xfrm>
          <a:prstGeom prst="rect">
            <a:avLst/>
          </a:prstGeom>
          <a:noFill/>
        </p:spPr>
        <p:txBody>
          <a:bodyPr wrap="square">
            <a:spAutoFit/>
          </a:bodyPr>
          <a:lstStyle/>
          <a:p>
            <a:pPr algn="ctr">
              <a:defRPr/>
            </a:pPr>
            <a:r>
              <a:rPr lang="it-IT" sz="2000" b="1" i="1" dirty="0">
                <a:solidFill>
                  <a:srgbClr val="FF0000"/>
                </a:solidFill>
                <a:latin typeface="Arial" panose="020B0604020202020204" pitchFamily="34" charset="0"/>
                <a:cs typeface="Arial" panose="020B0604020202020204" pitchFamily="34" charset="0"/>
              </a:rPr>
              <a:t>Il repertorio delle azione: le leve azionabili</a:t>
            </a:r>
            <a:endParaRPr lang="it-IT" sz="600" b="1" i="1" dirty="0">
              <a:solidFill>
                <a:srgbClr val="FF0000"/>
              </a:solidFill>
              <a:latin typeface="Arial" panose="020B0604020202020204" pitchFamily="34" charset="0"/>
              <a:cs typeface="Arial" panose="020B0604020202020204" pitchFamily="34" charset="0"/>
            </a:endParaRPr>
          </a:p>
          <a:p>
            <a:pPr algn="ctr">
              <a:defRPr/>
            </a:pPr>
            <a:r>
              <a:rPr lang="it-IT" sz="2800" b="1" dirty="0">
                <a:solidFill>
                  <a:srgbClr val="5959D5"/>
                </a:solidFill>
                <a:latin typeface="Arial" panose="020B0604020202020204" pitchFamily="34" charset="0"/>
                <a:cs typeface="Arial" panose="020B0604020202020204" pitchFamily="34" charset="0"/>
              </a:rPr>
              <a:t>LA MATRICE DEL MIX DEGLI INGREDIENTI DELL’ACTION MARKETING</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15</a:t>
            </a:fld>
            <a:endParaRPr lang="en-US" dirty="0"/>
          </a:p>
        </p:txBody>
      </p:sp>
      <p:sp>
        <p:nvSpPr>
          <p:cNvPr id="10" name="CasellaDiTesto 9"/>
          <p:cNvSpPr txBox="1"/>
          <p:nvPr/>
        </p:nvSpPr>
        <p:spPr>
          <a:xfrm>
            <a:off x="746937" y="1894072"/>
            <a:ext cx="10476504" cy="400110"/>
          </a:xfrm>
          <a:prstGeom prst="rect">
            <a:avLst/>
          </a:prstGeom>
          <a:solidFill>
            <a:srgbClr val="000099"/>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LA MATRICE DELLE OPZIONI </a:t>
            </a: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2" name="CasellaDiTesto 11"/>
          <p:cNvSpPr txBox="1"/>
          <p:nvPr/>
        </p:nvSpPr>
        <p:spPr>
          <a:xfrm>
            <a:off x="344110" y="6475254"/>
            <a:ext cx="888521" cy="200055"/>
          </a:xfrm>
          <a:prstGeom prst="rect">
            <a:avLst/>
          </a:prstGeom>
          <a:noFill/>
        </p:spPr>
        <p:txBody>
          <a:bodyPr wrap="square" rtlCol="0">
            <a:spAutoFit/>
          </a:bodyPr>
          <a:lstStyle/>
          <a:p>
            <a:r>
              <a:rPr lang="it-IT" sz="700" dirty="0">
                <a:latin typeface="Arial" panose="020B0604020202020204" pitchFamily="34" charset="0"/>
                <a:cs typeface="Arial" panose="020B0604020202020204" pitchFamily="34" charset="0"/>
              </a:rPr>
              <a:t>RN22G1740N</a:t>
            </a:r>
          </a:p>
        </p:txBody>
      </p:sp>
      <p:pic>
        <p:nvPicPr>
          <p:cNvPr id="1026" name="Picture 2" descr="Risultati immagini per action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470" y="3431912"/>
            <a:ext cx="1585734" cy="11364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328467055"/>
              </p:ext>
            </p:extLst>
          </p:nvPr>
        </p:nvGraphicFramePr>
        <p:xfrm>
          <a:off x="1001690" y="2869652"/>
          <a:ext cx="8128000" cy="2086635"/>
        </p:xfrm>
        <a:graphic>
          <a:graphicData uri="http://schemas.openxmlformats.org/drawingml/2006/table">
            <a:tbl>
              <a:tblPr firstRow="1" bandRow="1">
                <a:tableStyleId>{5C22544A-7EE6-4342-B048-85BDC9FD1C3A}</a:tableStyleId>
              </a:tblPr>
              <a:tblGrid>
                <a:gridCol w="2333181">
                  <a:extLst>
                    <a:ext uri="{9D8B030D-6E8A-4147-A177-3AD203B41FA5}">
                      <a16:colId xmlns:a16="http://schemas.microsoft.com/office/drawing/2014/main" val="704961523"/>
                    </a:ext>
                  </a:extLst>
                </a:gridCol>
                <a:gridCol w="2084294">
                  <a:extLst>
                    <a:ext uri="{9D8B030D-6E8A-4147-A177-3AD203B41FA5}">
                      <a16:colId xmlns:a16="http://schemas.microsoft.com/office/drawing/2014/main" val="915456447"/>
                    </a:ext>
                  </a:extLst>
                </a:gridCol>
                <a:gridCol w="1842247">
                  <a:extLst>
                    <a:ext uri="{9D8B030D-6E8A-4147-A177-3AD203B41FA5}">
                      <a16:colId xmlns:a16="http://schemas.microsoft.com/office/drawing/2014/main" val="3874362047"/>
                    </a:ext>
                  </a:extLst>
                </a:gridCol>
                <a:gridCol w="1868278">
                  <a:extLst>
                    <a:ext uri="{9D8B030D-6E8A-4147-A177-3AD203B41FA5}">
                      <a16:colId xmlns:a16="http://schemas.microsoft.com/office/drawing/2014/main" val="2757241161"/>
                    </a:ext>
                  </a:extLst>
                </a:gridCol>
              </a:tblGrid>
              <a:tr h="640080">
                <a:tc>
                  <a:txBody>
                    <a:bodyPr/>
                    <a:lstStyle/>
                    <a:p>
                      <a:r>
                        <a:rPr lang="it-IT" dirty="0"/>
                        <a:t>PROBLEMI</a:t>
                      </a:r>
                    </a:p>
                    <a:p>
                      <a:r>
                        <a:rPr lang="it-IT" dirty="0"/>
                        <a:t>COMMERCIALI</a:t>
                      </a:r>
                    </a:p>
                  </a:txBody>
                  <a:tcPr/>
                </a:tc>
                <a:tc>
                  <a:txBody>
                    <a:bodyPr/>
                    <a:lstStyle/>
                    <a:p>
                      <a:r>
                        <a:rPr lang="it-IT" dirty="0"/>
                        <a:t>Diagnosi</a:t>
                      </a:r>
                    </a:p>
                  </a:txBody>
                  <a:tcPr/>
                </a:tc>
                <a:tc>
                  <a:txBody>
                    <a:bodyPr/>
                    <a:lstStyle/>
                    <a:p>
                      <a:r>
                        <a:rPr lang="it-IT" dirty="0"/>
                        <a:t>Terapia</a:t>
                      </a:r>
                    </a:p>
                  </a:txBody>
                  <a:tcPr/>
                </a:tc>
                <a:tc>
                  <a:txBody>
                    <a:bodyPr/>
                    <a:lstStyle/>
                    <a:p>
                      <a:r>
                        <a:rPr lang="it-IT" dirty="0"/>
                        <a:t>Azioni</a:t>
                      </a:r>
                    </a:p>
                  </a:txBody>
                  <a:tcPr/>
                </a:tc>
                <a:extLst>
                  <a:ext uri="{0D108BD9-81ED-4DB2-BD59-A6C34878D82A}">
                    <a16:rowId xmlns:a16="http://schemas.microsoft.com/office/drawing/2014/main" val="1594932301"/>
                  </a:ext>
                </a:extLst>
              </a:tr>
              <a:tr h="370840">
                <a:tc>
                  <a:txBody>
                    <a:bodyPr/>
                    <a:lstStyle/>
                    <a:p>
                      <a:r>
                        <a:rPr lang="it-IT" dirty="0"/>
                        <a:t>Perdita</a:t>
                      </a:r>
                      <a:r>
                        <a:rPr lang="it-IT" baseline="0" dirty="0"/>
                        <a:t> di clienti</a:t>
                      </a:r>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20305377"/>
                  </a:ext>
                </a:extLst>
              </a:tr>
              <a:tr h="704875">
                <a:tc>
                  <a:txBody>
                    <a:bodyPr/>
                    <a:lstStyle/>
                    <a:p>
                      <a:r>
                        <a:rPr lang="it-IT" dirty="0"/>
                        <a:t>Difficoltà di conquista</a:t>
                      </a:r>
                      <a:r>
                        <a:rPr lang="it-IT" baseline="0" dirty="0"/>
                        <a:t> di nuovi clienti</a:t>
                      </a:r>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246787688"/>
                  </a:ext>
                </a:extLst>
              </a:tr>
              <a:tr h="370840">
                <a:tc>
                  <a:txBody>
                    <a:bodyPr/>
                    <a:lstStyle/>
                    <a:p>
                      <a:r>
                        <a:rPr lang="it-IT"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extLst>
                  <a:ext uri="{0D108BD9-81ED-4DB2-BD59-A6C34878D82A}">
                    <a16:rowId xmlns:a16="http://schemas.microsoft.com/office/drawing/2014/main" val="2001415654"/>
                  </a:ext>
                </a:extLst>
              </a:tr>
            </a:tbl>
          </a:graphicData>
        </a:graphic>
      </p:graphicFrame>
    </p:spTree>
    <p:extLst>
      <p:ext uri="{BB962C8B-B14F-4D97-AF65-F5344CB8AC3E}">
        <p14:creationId xmlns:p14="http://schemas.microsoft.com/office/powerpoint/2010/main" val="195791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5767" y="471325"/>
            <a:ext cx="10719308" cy="923330"/>
          </a:xfrm>
          <a:prstGeom prst="rect">
            <a:avLst/>
          </a:prstGeom>
          <a:noFill/>
        </p:spPr>
        <p:txBody>
          <a:bodyPr wrap="square">
            <a:spAutoFit/>
          </a:bodyPr>
          <a:lstStyle/>
          <a:p>
            <a:pPr algn="ctr">
              <a:defRPr/>
            </a:pPr>
            <a:r>
              <a:rPr lang="it-IT" sz="2000" b="1" i="1" dirty="0">
                <a:solidFill>
                  <a:srgbClr val="FF0000"/>
                </a:solidFill>
                <a:latin typeface="Arial" panose="020B0604020202020204" pitchFamily="34" charset="0"/>
                <a:cs typeface="Arial" panose="020B0604020202020204" pitchFamily="34" charset="0"/>
              </a:rPr>
              <a:t>Metodologie e strumenti pensati per essere «</a:t>
            </a:r>
            <a:r>
              <a:rPr lang="it-IT" sz="2000" b="1" i="1" dirty="0" err="1">
                <a:solidFill>
                  <a:srgbClr val="FF0000"/>
                </a:solidFill>
                <a:latin typeface="Arial" panose="020B0604020202020204" pitchFamily="34" charset="0"/>
                <a:cs typeface="Arial" panose="020B0604020202020204" pitchFamily="34" charset="0"/>
              </a:rPr>
              <a:t>actionable</a:t>
            </a:r>
            <a:r>
              <a:rPr lang="it-IT" sz="2000" b="1" i="1" dirty="0">
                <a:solidFill>
                  <a:srgbClr val="FF0000"/>
                </a:solidFill>
                <a:latin typeface="Arial" panose="020B0604020202020204" pitchFamily="34" charset="0"/>
                <a:cs typeface="Arial" panose="020B0604020202020204" pitchFamily="34" charset="0"/>
              </a:rPr>
              <a:t>»</a:t>
            </a:r>
          </a:p>
          <a:p>
            <a:pPr algn="ctr">
              <a:defRPr/>
            </a:pPr>
            <a:endParaRPr lang="it-IT" sz="600" b="1" i="1" dirty="0">
              <a:solidFill>
                <a:srgbClr val="FF0000"/>
              </a:solidFill>
              <a:latin typeface="Arial" panose="020B0604020202020204" pitchFamily="34" charset="0"/>
              <a:cs typeface="Arial" panose="020B0604020202020204" pitchFamily="34" charset="0"/>
            </a:endParaRPr>
          </a:p>
          <a:p>
            <a:pPr algn="ctr">
              <a:defRPr/>
            </a:pPr>
            <a:r>
              <a:rPr lang="it-IT" sz="2800" b="1" dirty="0">
                <a:solidFill>
                  <a:srgbClr val="5959D5"/>
                </a:solidFill>
                <a:latin typeface="Arial" panose="020B0604020202020204" pitchFamily="34" charset="0"/>
                <a:cs typeface="Arial" panose="020B0604020202020204" pitchFamily="34" charset="0"/>
              </a:rPr>
              <a:t>LA COMPOSIZIONE DEI COSTI DI BUSINESS MANAGEMENT</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16</a:t>
            </a:fld>
            <a:endParaRPr lang="en-US" dirty="0"/>
          </a:p>
        </p:txBody>
      </p:sp>
      <p:sp>
        <p:nvSpPr>
          <p:cNvPr id="10" name="CasellaDiTesto 9"/>
          <p:cNvSpPr txBox="1"/>
          <p:nvPr/>
        </p:nvSpPr>
        <p:spPr>
          <a:xfrm>
            <a:off x="1088572" y="4700486"/>
            <a:ext cx="10476504" cy="1015663"/>
          </a:xfrm>
          <a:prstGeom prst="rect">
            <a:avLst/>
          </a:prstGeom>
          <a:solidFill>
            <a:srgbClr val="000099"/>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LE NOSTRE RICERCHE E I NOSTRI INTERVENTI SONO ORIENTATI</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ALLA SOLUZIONE E AI RISULTATI.</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INDICHIAMO SEMPRE AZIONI ED INTERVENTI </a:t>
            </a:r>
            <a:r>
              <a:rPr lang="it-IT" altLang="it-IT" sz="2000" b="1" i="1" kern="0" dirty="0">
                <a:solidFill>
                  <a:schemeClr val="bg1"/>
                </a:solidFill>
                <a:latin typeface="Arial" panose="020B0604020202020204" pitchFamily="34" charset="0"/>
                <a:cs typeface="Arial" panose="020B0604020202020204" pitchFamily="34" charset="0"/>
              </a:rPr>
              <a:t>RESEARCH-BASED</a:t>
            </a:r>
            <a:endParaRPr lang="it-IT" sz="2000" i="1"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2" name="CasellaDiTesto 11"/>
          <p:cNvSpPr txBox="1"/>
          <p:nvPr/>
        </p:nvSpPr>
        <p:spPr>
          <a:xfrm>
            <a:off x="344110" y="6475254"/>
            <a:ext cx="888521" cy="200055"/>
          </a:xfrm>
          <a:prstGeom prst="rect">
            <a:avLst/>
          </a:prstGeom>
          <a:noFill/>
        </p:spPr>
        <p:txBody>
          <a:bodyPr wrap="square" rtlCol="0">
            <a:spAutoFit/>
          </a:bodyPr>
          <a:lstStyle/>
          <a:p>
            <a:r>
              <a:rPr lang="it-IT" sz="700" dirty="0">
                <a:latin typeface="Arial" panose="020B0604020202020204" pitchFamily="34" charset="0"/>
                <a:cs typeface="Arial" panose="020B0604020202020204" pitchFamily="34" charset="0"/>
              </a:rPr>
              <a:t>RN15G2409H</a:t>
            </a:r>
          </a:p>
        </p:txBody>
      </p:sp>
      <p:sp>
        <p:nvSpPr>
          <p:cNvPr id="13" name="CasellaDiTesto 12"/>
          <p:cNvSpPr txBox="1"/>
          <p:nvPr/>
        </p:nvSpPr>
        <p:spPr>
          <a:xfrm>
            <a:off x="1088571" y="1612013"/>
            <a:ext cx="10476504" cy="1323439"/>
          </a:xfrm>
          <a:prstGeom prst="rect">
            <a:avLst/>
          </a:prstGeom>
          <a:solidFill>
            <a:srgbClr val="000099"/>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MODELLO 1 TRADIZIONALE: PRIMA PROVO E POI AGGIUSTO CORREGGENDO GLI ERRORI (MOLTI ERRORI): COSTA POCO ALL’INIZIO (INTUITO ED ESPERIENZA) E COSTA MOLTO ALLA FINE PER CORREGGERE GLI ERRORI. ALLA FINE IL FULL COST E’ PIU’ ALTO DEL MODELLO 2</a:t>
            </a:r>
            <a:endParaRPr lang="it-IT" sz="2000" i="1" dirty="0">
              <a:solidFill>
                <a:schemeClr val="bg1"/>
              </a:solidFill>
            </a:endParaRPr>
          </a:p>
        </p:txBody>
      </p:sp>
      <p:sp>
        <p:nvSpPr>
          <p:cNvPr id="15" name="CasellaDiTesto 14"/>
          <p:cNvSpPr txBox="1"/>
          <p:nvPr/>
        </p:nvSpPr>
        <p:spPr>
          <a:xfrm>
            <a:off x="1088571" y="3119603"/>
            <a:ext cx="10476504" cy="1015663"/>
          </a:xfrm>
          <a:prstGeom prst="rect">
            <a:avLst/>
          </a:prstGeom>
          <a:solidFill>
            <a:srgbClr val="000099"/>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MODELLO 2 INNOVATIVO: PRIMA STUDIO E SCOPRO I PROBLEMI IN ANTICIO</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E POI AGISCO </a:t>
            </a:r>
            <a:r>
              <a:rPr lang="it-IT" sz="2000" b="1" i="1" kern="0" dirty="0">
                <a:solidFill>
                  <a:schemeClr val="bg1"/>
                </a:solidFill>
                <a:latin typeface="Arial" panose="020B0604020202020204" pitchFamily="34" charset="0"/>
                <a:cs typeface="Arial" panose="020B0604020202020204" pitchFamily="34" charset="0"/>
              </a:rPr>
              <a:t>(POCHI ERRORI). COSTA DI PIU’ ALL’INIZIO (STUDIO E PROGETTAZIONE) E MENO ALLA FINE. IL FULL COST TOTALE E’ PIU’ BASSO</a:t>
            </a:r>
            <a:endParaRPr lang="it-IT" sz="2000" i="1" dirty="0">
              <a:solidFill>
                <a:schemeClr val="bg1"/>
              </a:solidFill>
            </a:endParaRPr>
          </a:p>
        </p:txBody>
      </p:sp>
    </p:spTree>
    <p:extLst>
      <p:ext uri="{BB962C8B-B14F-4D97-AF65-F5344CB8AC3E}">
        <p14:creationId xmlns:p14="http://schemas.microsoft.com/office/powerpoint/2010/main" val="205798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24836" y="564528"/>
            <a:ext cx="10719308" cy="1200329"/>
          </a:xfrm>
          <a:prstGeom prst="rect">
            <a:avLst/>
          </a:prstGeom>
          <a:noFill/>
        </p:spPr>
        <p:txBody>
          <a:bodyPr wrap="square">
            <a:spAutoFit/>
          </a:bodyPr>
          <a:lstStyle/>
          <a:p>
            <a:pPr algn="ctr">
              <a:defRPr/>
            </a:pPr>
            <a:r>
              <a:rPr lang="it-IT" sz="1600" b="1" i="1" dirty="0">
                <a:solidFill>
                  <a:srgbClr val="FF0000"/>
                </a:solidFill>
                <a:latin typeface="Arial" panose="020B0604020202020204" pitchFamily="34" charset="0"/>
                <a:cs typeface="Arial" panose="020B0604020202020204" pitchFamily="34" charset="0"/>
              </a:rPr>
              <a:t>L’intreccio del mondo del «visibile ad occhio nudo» con il mondo del «non visibile ad occhio nudo»</a:t>
            </a:r>
          </a:p>
          <a:p>
            <a:pPr algn="ctr">
              <a:defRPr/>
            </a:pPr>
            <a:r>
              <a:rPr lang="it-IT" sz="2800" b="1" i="1" dirty="0">
                <a:solidFill>
                  <a:srgbClr val="5959D5"/>
                </a:solidFill>
                <a:latin typeface="Arial" panose="020B0604020202020204" pitchFamily="34" charset="0"/>
                <a:cs typeface="Arial" panose="020B0604020202020204" pitchFamily="34" charset="0"/>
              </a:rPr>
              <a:t>C’è un qualche nesso tra quello che clienti (reali e potenziali) «hanno in testa»  e quello che fanno?</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17</a:t>
            </a:fld>
            <a:endParaRPr lang="en-US" dirty="0"/>
          </a:p>
        </p:txBody>
      </p:sp>
      <p:sp>
        <p:nvSpPr>
          <p:cNvPr id="10" name="CasellaDiTesto 9"/>
          <p:cNvSpPr txBox="1"/>
          <p:nvPr/>
        </p:nvSpPr>
        <p:spPr>
          <a:xfrm>
            <a:off x="1347424" y="1850654"/>
            <a:ext cx="9600817" cy="307777"/>
          </a:xfrm>
          <a:prstGeom prst="rect">
            <a:avLst/>
          </a:prstGeom>
          <a:solidFill>
            <a:srgbClr val="000099"/>
          </a:solidFill>
        </p:spPr>
        <p:txBody>
          <a:bodyPr wrap="square" rtlCol="0">
            <a:spAutoFit/>
          </a:bodyPr>
          <a:lstStyle/>
          <a:p>
            <a:pPr lvl="1" algn="ctr">
              <a:buFontTx/>
              <a:buNone/>
            </a:pPr>
            <a:r>
              <a:rPr lang="it-IT" altLang="it-IT" sz="1400" b="1" kern="0" dirty="0">
                <a:solidFill>
                  <a:schemeClr val="bg1"/>
                </a:solidFill>
                <a:latin typeface="Arial" panose="020B0604020202020204" pitchFamily="34" charset="0"/>
                <a:cs typeface="Arial" panose="020B0604020202020204" pitchFamily="34" charset="0"/>
              </a:rPr>
              <a:t>PER ORIENTARE I COMPORTAMENTI E’ UTILE SAPERE COSA «HANNO IN TESTA»</a:t>
            </a: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2" name="CasellaDiTesto 11"/>
          <p:cNvSpPr txBox="1"/>
          <p:nvPr/>
        </p:nvSpPr>
        <p:spPr>
          <a:xfrm>
            <a:off x="341706" y="6475253"/>
            <a:ext cx="1301943"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RN1G1814N</a:t>
            </a: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762" y="2434911"/>
            <a:ext cx="3945131" cy="2928593"/>
          </a:xfrm>
          <a:prstGeom prst="rect">
            <a:avLst/>
          </a:prstGeom>
        </p:spPr>
      </p:pic>
      <p:sp>
        <p:nvSpPr>
          <p:cNvPr id="8" name="Freccia a destra 7"/>
          <p:cNvSpPr/>
          <p:nvPr/>
        </p:nvSpPr>
        <p:spPr>
          <a:xfrm>
            <a:off x="441281" y="2434911"/>
            <a:ext cx="2404736" cy="10926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latin typeface="Arial" panose="020B0604020202020204" pitchFamily="34" charset="0"/>
                <a:cs typeface="Arial" panose="020B0604020202020204" pitchFamily="34" charset="0"/>
              </a:rPr>
              <a:t>QUELLO CHE CLIENTI  REALI E POTENZIALI «FANNO» SI VEDE</a:t>
            </a:r>
          </a:p>
        </p:txBody>
      </p:sp>
      <p:sp>
        <p:nvSpPr>
          <p:cNvPr id="14" name="Freccia a destra 13"/>
          <p:cNvSpPr/>
          <p:nvPr/>
        </p:nvSpPr>
        <p:spPr>
          <a:xfrm>
            <a:off x="450938" y="3910278"/>
            <a:ext cx="2404735" cy="1092653"/>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latin typeface="Arial" panose="020B0604020202020204" pitchFamily="34" charset="0"/>
                <a:cs typeface="Arial" panose="020B0604020202020204" pitchFamily="34" charset="0"/>
              </a:rPr>
              <a:t>QUELLO CHE CLIENTI REALI E  «HANNO IN TESTA»</a:t>
            </a:r>
          </a:p>
          <a:p>
            <a:pPr algn="ctr"/>
            <a:r>
              <a:rPr lang="it-IT" sz="1000" b="1" dirty="0">
                <a:latin typeface="Arial" panose="020B0604020202020204" pitchFamily="34" charset="0"/>
                <a:cs typeface="Arial" panose="020B0604020202020204" pitchFamily="34" charset="0"/>
              </a:rPr>
              <a:t>NON SI VEDE</a:t>
            </a:r>
          </a:p>
        </p:txBody>
      </p:sp>
      <p:sp>
        <p:nvSpPr>
          <p:cNvPr id="16" name="Freccia a destra 15"/>
          <p:cNvSpPr/>
          <p:nvPr/>
        </p:nvSpPr>
        <p:spPr>
          <a:xfrm>
            <a:off x="7052982" y="2277335"/>
            <a:ext cx="2266382" cy="29077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300" b="1" dirty="0">
                <a:latin typeface="Arial" panose="020B0604020202020204" pitchFamily="34" charset="0"/>
                <a:cs typeface="Arial" panose="020B0604020202020204" pitchFamily="34" charset="0"/>
              </a:rPr>
              <a:t>COMBINANDO L’ANALISI SI POSSONO MEGLIO</a:t>
            </a:r>
          </a:p>
          <a:p>
            <a:pPr algn="r"/>
            <a:r>
              <a:rPr lang="it-IT" sz="1300" b="1" dirty="0">
                <a:latin typeface="Arial" panose="020B0604020202020204" pitchFamily="34" charset="0"/>
                <a:cs typeface="Arial" panose="020B0604020202020204" pitchFamily="34" charset="0"/>
              </a:rPr>
              <a:t>PROMUOVERE</a:t>
            </a:r>
          </a:p>
          <a:p>
            <a:pPr algn="r"/>
            <a:r>
              <a:rPr lang="it-IT" sz="1300" b="1" dirty="0">
                <a:latin typeface="Arial" panose="020B0604020202020204" pitchFamily="34" charset="0"/>
                <a:cs typeface="Arial" panose="020B0604020202020204" pitchFamily="34" charset="0"/>
              </a:rPr>
              <a:t>COMPORTAMENTI</a:t>
            </a:r>
          </a:p>
          <a:p>
            <a:pPr algn="r"/>
            <a:r>
              <a:rPr lang="it-IT" sz="1300" b="1" dirty="0">
                <a:latin typeface="Arial" panose="020B0604020202020204" pitchFamily="34" charset="0"/>
                <a:cs typeface="Arial" panose="020B0604020202020204" pitchFamily="34" charset="0"/>
              </a:rPr>
              <a:t>FAVOREVOL</a:t>
            </a:r>
            <a:r>
              <a:rPr lang="it-IT" sz="1300" b="1" dirty="0"/>
              <a:t>I</a:t>
            </a:r>
          </a:p>
        </p:txBody>
      </p:sp>
      <p:sp>
        <p:nvSpPr>
          <p:cNvPr id="17" name="Ovale 16"/>
          <p:cNvSpPr/>
          <p:nvPr/>
        </p:nvSpPr>
        <p:spPr>
          <a:xfrm>
            <a:off x="9445453" y="2714306"/>
            <a:ext cx="2316487" cy="21087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600" b="1" dirty="0">
                <a:latin typeface="Arial" panose="020B0604020202020204" pitchFamily="34" charset="0"/>
                <a:cs typeface="Arial" panose="020B0604020202020204" pitchFamily="34" charset="0"/>
              </a:rPr>
              <a:t>PIU’ VENDITE</a:t>
            </a:r>
          </a:p>
        </p:txBody>
      </p:sp>
      <p:sp>
        <p:nvSpPr>
          <p:cNvPr id="15" name="CasellaDiTesto 14"/>
          <p:cNvSpPr txBox="1"/>
          <p:nvPr/>
        </p:nvSpPr>
        <p:spPr>
          <a:xfrm>
            <a:off x="1170304" y="5501156"/>
            <a:ext cx="9600817" cy="707886"/>
          </a:xfrm>
          <a:prstGeom prst="rect">
            <a:avLst/>
          </a:prstGeom>
          <a:solidFill>
            <a:srgbClr val="FF0000"/>
          </a:solidFill>
        </p:spPr>
        <p:txBody>
          <a:bodyPr wrap="square" rtlCol="0">
            <a:spAutoFit/>
          </a:bodyPr>
          <a:lstStyle/>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PER FAR FARE QUELLO CHE CI PIACEREBBE FACESSERO DOBBIAMO</a:t>
            </a:r>
          </a:p>
          <a:p>
            <a:pPr lvl="1" algn="ctr">
              <a:buFontTx/>
              <a:buNone/>
            </a:pPr>
            <a:r>
              <a:rPr lang="it-IT" altLang="it-IT" sz="2000" b="1" kern="0" dirty="0">
                <a:solidFill>
                  <a:schemeClr val="bg1"/>
                </a:solidFill>
                <a:latin typeface="Arial" panose="020B0604020202020204" pitchFamily="34" charset="0"/>
                <a:cs typeface="Arial" panose="020B0604020202020204" pitchFamily="34" charset="0"/>
              </a:rPr>
              <a:t>SAPERE  COSA «HANNO IN TESTA»</a:t>
            </a:r>
            <a:endParaRPr lang="it-IT" sz="2000" dirty="0">
              <a:solidFill>
                <a:schemeClr val="bg1"/>
              </a:solidFill>
            </a:endParaRPr>
          </a:p>
        </p:txBody>
      </p:sp>
    </p:spTree>
    <p:extLst>
      <p:ext uri="{BB962C8B-B14F-4D97-AF65-F5344CB8AC3E}">
        <p14:creationId xmlns:p14="http://schemas.microsoft.com/office/powerpoint/2010/main" val="16537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80801" y="271398"/>
            <a:ext cx="6499779" cy="523220"/>
          </a:xfrm>
          <a:prstGeom prst="rect">
            <a:avLst/>
          </a:prstGeom>
          <a:noFill/>
        </p:spPr>
        <p:txBody>
          <a:bodyPr wrap="square">
            <a:spAutoFit/>
          </a:bodyPr>
          <a:lstStyle/>
          <a:p>
            <a:pPr algn="ctr">
              <a:defRPr/>
            </a:pPr>
            <a:r>
              <a:rPr lang="it-IT" sz="2800" b="1" i="1" dirty="0">
                <a:solidFill>
                  <a:srgbClr val="5959D5"/>
                </a:solidFill>
                <a:latin typeface="Arial" panose="020B0604020202020204" pitchFamily="34" charset="0"/>
                <a:cs typeface="Arial" panose="020B0604020202020204" pitchFamily="34" charset="0"/>
              </a:rPr>
              <a:t>IL RADAR, L’ICEBERG E LA MENTE</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18</a:t>
            </a:fld>
            <a:endParaRPr lang="en-US" dirty="0"/>
          </a:p>
        </p:txBody>
      </p:sp>
      <p:sp>
        <p:nvSpPr>
          <p:cNvPr id="10" name="CasellaDiTesto 9"/>
          <p:cNvSpPr txBox="1"/>
          <p:nvPr/>
        </p:nvSpPr>
        <p:spPr>
          <a:xfrm>
            <a:off x="1347424" y="792814"/>
            <a:ext cx="9250506" cy="307777"/>
          </a:xfrm>
          <a:prstGeom prst="rect">
            <a:avLst/>
          </a:prstGeom>
          <a:solidFill>
            <a:srgbClr val="000099"/>
          </a:solidFill>
        </p:spPr>
        <p:txBody>
          <a:bodyPr wrap="square" rtlCol="0">
            <a:spAutoFit/>
          </a:bodyPr>
          <a:lstStyle/>
          <a:p>
            <a:pPr lvl="1" algn="ctr">
              <a:buFontTx/>
              <a:buNone/>
            </a:pPr>
            <a:r>
              <a:rPr lang="it-IT" altLang="it-IT" sz="1400" b="1" kern="0" dirty="0">
                <a:solidFill>
                  <a:schemeClr val="bg1"/>
                </a:solidFill>
                <a:latin typeface="Arial" panose="020B0604020202020204" pitchFamily="34" charset="0"/>
                <a:cs typeface="Arial" panose="020B0604020202020204" pitchFamily="34" charset="0"/>
              </a:rPr>
              <a:t>PERCHE’ L’ AZIONE COMMERCIALE HA BISOGNO DELLE RICERCHE DI MARKETING</a:t>
            </a: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5" name="CasellaDiTesto 4"/>
          <p:cNvSpPr txBox="1"/>
          <p:nvPr/>
        </p:nvSpPr>
        <p:spPr>
          <a:xfrm>
            <a:off x="344110" y="6475254"/>
            <a:ext cx="888521" cy="200055"/>
          </a:xfrm>
          <a:prstGeom prst="rect">
            <a:avLst/>
          </a:prstGeom>
          <a:noFill/>
        </p:spPr>
        <p:txBody>
          <a:bodyPr wrap="square" rtlCol="0">
            <a:spAutoFit/>
          </a:bodyPr>
          <a:lstStyle/>
          <a:p>
            <a:r>
              <a:rPr lang="it-IT" sz="700" dirty="0">
                <a:latin typeface="Arial" panose="020B0604020202020204" pitchFamily="34" charset="0"/>
                <a:cs typeface="Arial" panose="020B0604020202020204" pitchFamily="34" charset="0"/>
              </a:rPr>
              <a:t>RM25V1212N</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64" y="1440391"/>
            <a:ext cx="1232647" cy="985357"/>
          </a:xfrm>
          <a:prstGeom prst="rect">
            <a:avLst/>
          </a:prstGeom>
        </p:spPr>
      </p:pic>
      <p:sp>
        <p:nvSpPr>
          <p:cNvPr id="8" name="CasellaDiTesto 7"/>
          <p:cNvSpPr txBox="1"/>
          <p:nvPr/>
        </p:nvSpPr>
        <p:spPr>
          <a:xfrm>
            <a:off x="2042220" y="1390329"/>
            <a:ext cx="9929308" cy="1200329"/>
          </a:xfrm>
          <a:prstGeom prst="rect">
            <a:avLst/>
          </a:prstGeom>
          <a:noFill/>
        </p:spPr>
        <p:txBody>
          <a:bodyPr wrap="square" rtlCol="0">
            <a:spAutoFit/>
          </a:bodyPr>
          <a:lstStyle/>
          <a:p>
            <a:r>
              <a:rPr lang="it-IT" b="1" dirty="0"/>
              <a:t>Il </a:t>
            </a:r>
            <a:r>
              <a:rPr lang="it-IT" b="1" dirty="0">
                <a:solidFill>
                  <a:srgbClr val="FF0000"/>
                </a:solidFill>
              </a:rPr>
              <a:t>RADAR DELLE RICERCHE</a:t>
            </a:r>
            <a:r>
              <a:rPr lang="it-IT" b="1" dirty="0"/>
              <a:t> per vedere quello che a occhio nudo non si riesce a vedere: quello che clienti reali e clienti potenziali «hanno in testa». Due clienti vestiti allo stesso modo quasi sicuramente la pensano in maniera diversa. Le ricerche di marketing sono come il radar: fanno vedere quello di importante che gli occhi non possono vedere: quello che «hanno in testa» clienti reali e potenziali.</a:t>
            </a:r>
          </a:p>
        </p:txBody>
      </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16" y="2860587"/>
            <a:ext cx="1162744" cy="720640"/>
          </a:xfrm>
          <a:prstGeom prst="rect">
            <a:avLst/>
          </a:prstGeom>
        </p:spPr>
      </p:pic>
      <p:sp>
        <p:nvSpPr>
          <p:cNvPr id="13" name="CasellaDiTesto 12"/>
          <p:cNvSpPr txBox="1"/>
          <p:nvPr/>
        </p:nvSpPr>
        <p:spPr>
          <a:xfrm>
            <a:off x="2042220" y="2709562"/>
            <a:ext cx="9423472" cy="923330"/>
          </a:xfrm>
          <a:prstGeom prst="rect">
            <a:avLst/>
          </a:prstGeom>
          <a:noFill/>
        </p:spPr>
        <p:txBody>
          <a:bodyPr wrap="square" rtlCol="0">
            <a:spAutoFit/>
          </a:bodyPr>
          <a:lstStyle/>
          <a:p>
            <a:r>
              <a:rPr lang="it-IT" b="1" dirty="0"/>
              <a:t>L’</a:t>
            </a:r>
            <a:r>
              <a:rPr lang="it-IT" b="1" dirty="0">
                <a:solidFill>
                  <a:srgbClr val="FF0000"/>
                </a:solidFill>
              </a:rPr>
              <a:t>ICEBERG DEI COMPORTAMENTI</a:t>
            </a:r>
            <a:r>
              <a:rPr lang="it-IT" b="1" dirty="0"/>
              <a:t> ci ricorda che esistono cose importanti sotto la linea di galleggiamento e che se voglio spiegare cosa accade «sopra» (i comportamenti osservabili dei clienti) devo fare la fatica di immergermi per vedere cosa c’è «sotto» (la «mente» dei clienti).</a:t>
            </a:r>
          </a:p>
        </p:txBody>
      </p:sp>
      <p:sp>
        <p:nvSpPr>
          <p:cNvPr id="14" name="CasellaDiTesto 13"/>
          <p:cNvSpPr txBox="1"/>
          <p:nvPr/>
        </p:nvSpPr>
        <p:spPr>
          <a:xfrm>
            <a:off x="2053610" y="3768358"/>
            <a:ext cx="9590534" cy="923330"/>
          </a:xfrm>
          <a:prstGeom prst="rect">
            <a:avLst/>
          </a:prstGeom>
          <a:noFill/>
        </p:spPr>
        <p:txBody>
          <a:bodyPr wrap="square" rtlCol="0">
            <a:spAutoFit/>
          </a:bodyPr>
          <a:lstStyle/>
          <a:p>
            <a:r>
              <a:rPr lang="it-IT" b="1" dirty="0"/>
              <a:t>La </a:t>
            </a:r>
            <a:r>
              <a:rPr lang="it-IT" b="1" dirty="0">
                <a:solidFill>
                  <a:srgbClr val="FF0000"/>
                </a:solidFill>
              </a:rPr>
              <a:t>MENTE DEI CLIENTI</a:t>
            </a:r>
            <a:r>
              <a:rPr lang="it-IT" b="1" dirty="0"/>
              <a:t> reali e potenziali è la chiave di tutto. Conoscere «cosa hanno in testa» è di fondamentale importanza per promuovere la generazione di comportamenti a noi favorevoli. L’alternativa è andare a naso o a tentoni.</a:t>
            </a:r>
          </a:p>
        </p:txBody>
      </p:sp>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646" y="3867047"/>
            <a:ext cx="1142881" cy="792168"/>
          </a:xfrm>
          <a:prstGeom prst="rect">
            <a:avLst/>
          </a:prstGeom>
        </p:spPr>
      </p:pic>
      <p:sp>
        <p:nvSpPr>
          <p:cNvPr id="17" name="CasellaDiTesto 16"/>
          <p:cNvSpPr txBox="1"/>
          <p:nvPr/>
        </p:nvSpPr>
        <p:spPr>
          <a:xfrm>
            <a:off x="2053610" y="4884520"/>
            <a:ext cx="9449953" cy="1200329"/>
          </a:xfrm>
          <a:prstGeom prst="rect">
            <a:avLst/>
          </a:prstGeom>
          <a:noFill/>
        </p:spPr>
        <p:txBody>
          <a:bodyPr wrap="square" rtlCol="0">
            <a:spAutoFit/>
          </a:bodyPr>
          <a:lstStyle/>
          <a:p>
            <a:r>
              <a:rPr lang="it-IT" b="1" dirty="0"/>
              <a:t>Per</a:t>
            </a:r>
            <a:r>
              <a:rPr lang="it-IT" b="1" dirty="0">
                <a:solidFill>
                  <a:srgbClr val="FF0000"/>
                </a:solidFill>
              </a:rPr>
              <a:t> DECIDERE INFORMATI: LE RICERCHE PER TROVARE LE DECISIONI GIUSTE. </a:t>
            </a:r>
            <a:r>
              <a:rPr lang="it-IT" b="1" dirty="0"/>
              <a:t>Le ricerche di marketing sono lo strumento imprescindibile per un processo decisionale con solide basi razionali. Le ricerche permettono di scoprire e risalire alle sorgenti dei comportamenti dei clienti reali e potenziali per riuscire ad orientarli in maniera favorevole. </a:t>
            </a:r>
          </a:p>
        </p:txBody>
      </p:sp>
      <p:pic>
        <p:nvPicPr>
          <p:cNvPr id="18" name="Immagin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978" y="4836198"/>
            <a:ext cx="1187256" cy="1138918"/>
          </a:xfrm>
          <a:prstGeom prst="rect">
            <a:avLst/>
          </a:prstGeom>
        </p:spPr>
      </p:pic>
    </p:spTree>
    <p:extLst>
      <p:ext uri="{BB962C8B-B14F-4D97-AF65-F5344CB8AC3E}">
        <p14:creationId xmlns:p14="http://schemas.microsoft.com/office/powerpoint/2010/main" val="2283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11061" y="334978"/>
            <a:ext cx="8280400" cy="1554272"/>
          </a:xfrm>
          <a:prstGeom prst="rect">
            <a:avLst/>
          </a:prstGeom>
          <a:noFill/>
        </p:spPr>
        <p:txBody>
          <a:bodyPr>
            <a:spAutoFit/>
          </a:bodyPr>
          <a:lstStyle/>
          <a:p>
            <a:pPr algn="ctr">
              <a:defRPr/>
            </a:pPr>
            <a:r>
              <a:rPr lang="it-IT" sz="2500" b="1" i="1" dirty="0">
                <a:solidFill>
                  <a:srgbClr val="5959D5"/>
                </a:solidFill>
                <a:latin typeface="Arial" panose="020B0604020202020204" pitchFamily="34" charset="0"/>
                <a:cs typeface="Arial" panose="020B0604020202020204" pitchFamily="34" charset="0"/>
              </a:rPr>
              <a:t>La nostra variabile dipendente cruciale?</a:t>
            </a:r>
          </a:p>
          <a:p>
            <a:pPr algn="ctr">
              <a:defRPr/>
            </a:pPr>
            <a:r>
              <a:rPr lang="it-IT" sz="4000" b="1" i="1" dirty="0">
                <a:solidFill>
                  <a:schemeClr val="bg1"/>
                </a:solidFill>
                <a:highlight>
                  <a:srgbClr val="000080"/>
                </a:highlight>
                <a:latin typeface="Arial" panose="020B0604020202020204" pitchFamily="34" charset="0"/>
                <a:cs typeface="Arial" panose="020B0604020202020204" pitchFamily="34" charset="0"/>
              </a:rPr>
              <a:t> La decisione di acquisto</a:t>
            </a:r>
          </a:p>
          <a:p>
            <a:pPr algn="ctr">
              <a:defRPr/>
            </a:pPr>
            <a:r>
              <a:rPr lang="it-IT" sz="3000" b="1" i="1" dirty="0">
                <a:solidFill>
                  <a:srgbClr val="FF0000"/>
                </a:solidFill>
                <a:latin typeface="Arial" panose="020B0604020202020204" pitchFamily="34" charset="0"/>
                <a:cs typeface="Arial" panose="020B0604020202020204" pitchFamily="34" charset="0"/>
              </a:rPr>
              <a:t>DA COSA DIPENDE? </a:t>
            </a:r>
          </a:p>
        </p:txBody>
      </p:sp>
      <p:sp>
        <p:nvSpPr>
          <p:cNvPr id="4" name="Rectangle 1027"/>
          <p:cNvSpPr txBox="1">
            <a:spLocks noChangeArrowheads="1"/>
          </p:cNvSpPr>
          <p:nvPr/>
        </p:nvSpPr>
        <p:spPr bwMode="auto">
          <a:xfrm>
            <a:off x="363911" y="1743260"/>
            <a:ext cx="11386764" cy="195562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lgn="ctr">
              <a:buFontTx/>
              <a:buNone/>
            </a:pPr>
            <a:r>
              <a:rPr lang="it-IT" altLang="it-IT" sz="2000" b="1" u="sng" kern="0" dirty="0">
                <a:highlight>
                  <a:srgbClr val="FFFF00"/>
                </a:highlight>
                <a:latin typeface="Arial" panose="020B0604020202020204" pitchFamily="34" charset="0"/>
                <a:cs typeface="Arial" panose="020B0604020202020204" pitchFamily="34" charset="0"/>
              </a:rPr>
              <a:t>Possiamo concettualizzare la qualità della decisione (D) come una funzione matematica</a:t>
            </a:r>
          </a:p>
          <a:p>
            <a:pPr lvl="1" algn="ctr">
              <a:buFontTx/>
              <a:buNone/>
            </a:pPr>
            <a:r>
              <a:rPr lang="it-IT" altLang="it-IT" sz="6000" b="1" kern="0" dirty="0">
                <a:latin typeface="Arial" panose="020B0604020202020204" pitchFamily="34" charset="0"/>
                <a:cs typeface="Arial" panose="020B0604020202020204" pitchFamily="34" charset="0"/>
              </a:rPr>
              <a:t>D = f(x, y, z, …)</a:t>
            </a:r>
          </a:p>
          <a:p>
            <a:pPr lvl="1" algn="ctr">
              <a:buFontTx/>
              <a:buNone/>
            </a:pPr>
            <a:r>
              <a:rPr lang="it-IT" altLang="it-IT" sz="1600" b="1" kern="0" dirty="0">
                <a:latin typeface="Arial" panose="020B0604020202020204" pitchFamily="34" charset="0"/>
                <a:cs typeface="Arial" panose="020B0604020202020204" pitchFamily="34" charset="0"/>
              </a:rPr>
              <a:t>E QUINDI SPIEGARNE LE LOGICHE SOTTOSTANTI E PREVEDERNE L’ANDAMENTO</a:t>
            </a:r>
          </a:p>
          <a:p>
            <a:pPr lvl="1" algn="ctr">
              <a:buFontTx/>
              <a:buNone/>
            </a:pPr>
            <a:endParaRPr lang="it-IT" altLang="it-IT" sz="1600" b="1" kern="0" dirty="0">
              <a:latin typeface="Arial" panose="020B0604020202020204" pitchFamily="34" charset="0"/>
              <a:cs typeface="Arial" panose="020B0604020202020204" pitchFamily="34" charset="0"/>
            </a:endParaRPr>
          </a:p>
          <a:p>
            <a:pPr lvl="1">
              <a:buFontTx/>
              <a:buNone/>
            </a:pPr>
            <a:endParaRPr lang="it-IT" altLang="it-IT" sz="1400" b="1" kern="0" dirty="0">
              <a:latin typeface="Arial" panose="020B0604020202020204" pitchFamily="34" charset="0"/>
              <a:cs typeface="Arial" panose="020B0604020202020204" pitchFamily="34" charset="0"/>
            </a:endParaRPr>
          </a:p>
        </p:txBody>
      </p:sp>
      <p:pic>
        <p:nvPicPr>
          <p:cNvPr id="5" name="Immagine 8" descr="conpayoff_LIGH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911" y="154317"/>
            <a:ext cx="1052766" cy="1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56925" y="259666"/>
            <a:ext cx="793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19</a:t>
            </a:fld>
            <a:endParaRPr lang="en-US" dirty="0"/>
          </a:p>
        </p:txBody>
      </p:sp>
      <p:sp>
        <p:nvSpPr>
          <p:cNvPr id="8" name="CasellaDiTesto 7"/>
          <p:cNvSpPr txBox="1"/>
          <p:nvPr/>
        </p:nvSpPr>
        <p:spPr>
          <a:xfrm>
            <a:off x="876157" y="3984014"/>
            <a:ext cx="9521780" cy="2308324"/>
          </a:xfrm>
          <a:prstGeom prst="rect">
            <a:avLst/>
          </a:prstGeom>
          <a:noFill/>
        </p:spPr>
        <p:txBody>
          <a:bodyPr wrap="square" rtlCol="0">
            <a:spAutoFit/>
          </a:bodyPr>
          <a:lstStyle/>
          <a:p>
            <a:r>
              <a:rPr lang="it-IT" sz="1600" b="1" dirty="0">
                <a:solidFill>
                  <a:srgbClr val="FF0000"/>
                </a:solidFill>
                <a:latin typeface="Arial" panose="020B0604020202020204" pitchFamily="34" charset="0"/>
                <a:cs typeface="Arial" panose="020B0604020202020204" pitchFamily="34" charset="0"/>
              </a:rPr>
              <a:t>LE NOSTRE DOMANDE INELUDIBILI? ALCUNI ESEMPI:</a:t>
            </a:r>
          </a:p>
          <a:p>
            <a:endParaRPr lang="it-IT" sz="1600" dirty="0">
              <a:latin typeface="Arial" panose="020B0604020202020204" pitchFamily="34" charset="0"/>
              <a:cs typeface="Arial" panose="020B0604020202020204" pitchFamily="34" charset="0"/>
            </a:endParaRPr>
          </a:p>
          <a:p>
            <a:r>
              <a:rPr lang="it-IT" sz="1600" b="1" dirty="0">
                <a:solidFill>
                  <a:srgbClr val="000099"/>
                </a:solidFill>
                <a:latin typeface="Arial" panose="020B0604020202020204" pitchFamily="34" charset="0"/>
                <a:cs typeface="Arial" panose="020B0604020202020204" pitchFamily="34" charset="0"/>
              </a:rPr>
              <a:t>Perché si acquista A e non B?</a:t>
            </a:r>
          </a:p>
          <a:p>
            <a:r>
              <a:rPr lang="it-IT" sz="1600" b="1" dirty="0">
                <a:solidFill>
                  <a:srgbClr val="000099"/>
                </a:solidFill>
                <a:latin typeface="Arial" panose="020B0604020202020204" pitchFamily="34" charset="0"/>
                <a:cs typeface="Arial" panose="020B0604020202020204" pitchFamily="34" charset="0"/>
              </a:rPr>
              <a:t>Quale peso hanno le diverse variabili del Marketing Mix?</a:t>
            </a:r>
          </a:p>
          <a:p>
            <a:r>
              <a:rPr lang="it-IT" sz="1600" b="1" dirty="0">
                <a:solidFill>
                  <a:srgbClr val="000099"/>
                </a:solidFill>
                <a:latin typeface="Arial" panose="020B0604020202020204" pitchFamily="34" charset="0"/>
                <a:cs typeface="Arial" panose="020B0604020202020204" pitchFamily="34" charset="0"/>
              </a:rPr>
              <a:t>Qual è il potenziale di defezione?</a:t>
            </a:r>
          </a:p>
          <a:p>
            <a:r>
              <a:rPr lang="it-IT" sz="1600" b="1" dirty="0">
                <a:solidFill>
                  <a:srgbClr val="000099"/>
                </a:solidFill>
                <a:latin typeface="Arial" panose="020B0604020202020204" pitchFamily="34" charset="0"/>
                <a:cs typeface="Arial" panose="020B0604020202020204" pitchFamily="34" charset="0"/>
              </a:rPr>
              <a:t>Qual è il potenziale di attrazione?</a:t>
            </a:r>
          </a:p>
          <a:p>
            <a:r>
              <a:rPr lang="it-IT" sz="1600" b="1" dirty="0">
                <a:solidFill>
                  <a:srgbClr val="000099"/>
                </a:solidFill>
                <a:latin typeface="Arial" panose="020B0604020202020204" pitchFamily="34" charset="0"/>
                <a:cs typeface="Arial" panose="020B0604020202020204" pitchFamily="34" charset="0"/>
              </a:rPr>
              <a:t>Qual è il prodotto migliore?</a:t>
            </a:r>
          </a:p>
          <a:p>
            <a:r>
              <a:rPr lang="it-IT" sz="1600" b="1" dirty="0">
                <a:solidFill>
                  <a:srgbClr val="000099"/>
                </a:solidFill>
                <a:latin typeface="Arial" panose="020B0604020202020204" pitchFamily="34" charset="0"/>
                <a:cs typeface="Arial" panose="020B0604020202020204" pitchFamily="34" charset="0"/>
              </a:rPr>
              <a:t>Qual è il prezzo ottimale?</a:t>
            </a:r>
          </a:p>
          <a:p>
            <a:r>
              <a:rPr lang="it-IT" sz="1600" b="1" dirty="0">
                <a:solidFill>
                  <a:srgbClr val="000099"/>
                </a:solidFill>
                <a:latin typeface="Arial" panose="020B0604020202020204" pitchFamily="34" charset="0"/>
                <a:cs typeface="Arial" panose="020B0604020202020204" pitchFamily="34" charset="0"/>
              </a:rPr>
              <a:t>Etc. Etc. …</a:t>
            </a:r>
          </a:p>
        </p:txBody>
      </p:sp>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5877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2</a:t>
            </a:fld>
            <a:endParaRPr lang="en-US" dirty="0"/>
          </a:p>
        </p:txBody>
      </p:sp>
      <p:sp>
        <p:nvSpPr>
          <p:cNvPr id="10" name="CasellaDiTesto 9"/>
          <p:cNvSpPr txBox="1"/>
          <p:nvPr/>
        </p:nvSpPr>
        <p:spPr>
          <a:xfrm>
            <a:off x="3299253" y="459134"/>
            <a:ext cx="5748055" cy="400110"/>
          </a:xfrm>
          <a:prstGeom prst="rect">
            <a:avLst/>
          </a:prstGeom>
          <a:solidFill>
            <a:srgbClr val="002060"/>
          </a:solidFill>
        </p:spPr>
        <p:txBody>
          <a:bodyPr wrap="square" rtlCol="0">
            <a:spAutoFit/>
          </a:bodyPr>
          <a:lstStyle/>
          <a:p>
            <a:pPr lvl="1" algn="ctr">
              <a:buFontTx/>
              <a:buNone/>
            </a:pPr>
            <a:r>
              <a:rPr lang="it-IT" sz="2000" b="1" dirty="0">
                <a:solidFill>
                  <a:schemeClr val="bg1"/>
                </a:solidFill>
                <a:latin typeface="Arial" panose="020B0604020202020204" pitchFamily="34" charset="0"/>
                <a:cs typeface="Arial" panose="020B0604020202020204" pitchFamily="34" charset="0"/>
              </a:rPr>
              <a:t>Introduzione</a:t>
            </a:r>
            <a:endParaRPr lang="it-IT" sz="20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3" name="CasellaDiTesto 2"/>
          <p:cNvSpPr txBox="1"/>
          <p:nvPr/>
        </p:nvSpPr>
        <p:spPr>
          <a:xfrm>
            <a:off x="704335" y="1192219"/>
            <a:ext cx="10649465" cy="5201424"/>
          </a:xfrm>
          <a:prstGeom prst="rect">
            <a:avLst/>
          </a:prstGeom>
          <a:noFill/>
        </p:spPr>
        <p:txBody>
          <a:bodyPr wrap="square" rtlCol="0">
            <a:spAutoFit/>
          </a:bodyPr>
          <a:lstStyle/>
          <a:p>
            <a:r>
              <a:rPr lang="it-IT" sz="1600" b="1" i="1" dirty="0">
                <a:latin typeface="Arial" panose="020B0604020202020204" pitchFamily="34" charset="0"/>
                <a:cs typeface="Arial" panose="020B0604020202020204" pitchFamily="34" charset="0"/>
              </a:rPr>
              <a:t>In questo rapporto dimostrativo è presentato un estratto con finalità esemplificative del rapporto generale delle tre </a:t>
            </a:r>
            <a:r>
              <a:rPr lang="it-IT" sz="1600" b="1" i="1" dirty="0" err="1">
                <a:latin typeface="Arial" panose="020B0604020202020204" pitchFamily="34" charset="0"/>
                <a:cs typeface="Arial" panose="020B0604020202020204" pitchFamily="34" charset="0"/>
              </a:rPr>
              <a:t>surveys</a:t>
            </a:r>
            <a:r>
              <a:rPr lang="it-IT" sz="1600" b="1" i="1" dirty="0">
                <a:latin typeface="Arial" panose="020B0604020202020204" pitchFamily="34" charset="0"/>
                <a:cs typeface="Arial" panose="020B0604020202020204" pitchFamily="34" charset="0"/>
              </a:rPr>
              <a:t> su cui si basa la metodologia MMB-Marketing Monitor Basic per il monitoraggio strategico dei KPI fondamentali di marketing. </a:t>
            </a:r>
          </a:p>
          <a:p>
            <a:endParaRPr lang="it-IT" sz="1600" b="1" i="1" dirty="0">
              <a:latin typeface="Arial" panose="020B0604020202020204" pitchFamily="34" charset="0"/>
              <a:cs typeface="Arial" panose="020B0604020202020204" pitchFamily="34" charset="0"/>
            </a:endParaRPr>
          </a:p>
          <a:p>
            <a:r>
              <a:rPr lang="it-IT" sz="1600" b="1" i="1" dirty="0">
                <a:latin typeface="Arial" panose="020B0604020202020204" pitchFamily="34" charset="0"/>
                <a:cs typeface="Arial" panose="020B0604020202020204" pitchFamily="34" charset="0"/>
              </a:rPr>
              <a:t>I dati presentati sono stati resi anonimi ed alterati e pertanto vanno interpretati come dati di fantasia completamente destituiti di qualsiasi riferimento a situazione e/o a contesti reali. Il rapporto completo è composto di oltre 300 slide.</a:t>
            </a:r>
          </a:p>
          <a:p>
            <a:endParaRPr lang="it-IT" sz="600" b="1" i="1" dirty="0">
              <a:latin typeface="Arial" panose="020B0604020202020204" pitchFamily="34" charset="0"/>
              <a:cs typeface="Arial" panose="020B0604020202020204" pitchFamily="34" charset="0"/>
            </a:endParaRPr>
          </a:p>
          <a:p>
            <a:r>
              <a:rPr lang="it-IT" sz="1600" b="1" i="1" dirty="0">
                <a:latin typeface="Arial" panose="020B0604020202020204" pitchFamily="34" charset="0"/>
                <a:cs typeface="Arial" panose="020B0604020202020204" pitchFamily="34" charset="0"/>
              </a:rPr>
              <a:t>Il documento si articola nelle seguenti  sezioni:</a:t>
            </a:r>
          </a:p>
          <a:p>
            <a:endParaRPr lang="it-IT" sz="600" b="1" i="1" dirty="0">
              <a:latin typeface="Arial" panose="020B0604020202020204" pitchFamily="34" charset="0"/>
              <a:cs typeface="Arial" panose="020B0604020202020204" pitchFamily="34" charset="0"/>
            </a:endParaRPr>
          </a:p>
          <a:p>
            <a:pPr marL="342900" indent="-342900">
              <a:buFont typeface="+mj-lt"/>
              <a:buAutoNum type="arabicPeriod"/>
            </a:pPr>
            <a:r>
              <a:rPr lang="it-IT" sz="1600" b="1" i="1" dirty="0">
                <a:latin typeface="Arial" panose="020B0604020202020204" pitchFamily="34" charset="0"/>
                <a:cs typeface="Arial" panose="020B0604020202020204" pitchFamily="34" charset="0"/>
              </a:rPr>
              <a:t>Presentazione di </a:t>
            </a:r>
            <a:r>
              <a:rPr lang="it-IT" sz="1600" b="1" i="1" dirty="0" err="1">
                <a:latin typeface="Arial" panose="020B0604020202020204" pitchFamily="34" charset="0"/>
                <a:cs typeface="Arial" panose="020B0604020202020204" pitchFamily="34" charset="0"/>
              </a:rPr>
              <a:t>Nomesis</a:t>
            </a:r>
            <a:endParaRPr lang="it-IT" sz="1600" b="1" i="1" dirty="0">
              <a:latin typeface="Arial" panose="020B0604020202020204" pitchFamily="34" charset="0"/>
              <a:cs typeface="Arial" panose="020B0604020202020204" pitchFamily="34" charset="0"/>
            </a:endParaRPr>
          </a:p>
          <a:p>
            <a:pPr marL="342900" indent="-342900">
              <a:buFont typeface="+mj-lt"/>
              <a:buAutoNum type="arabicPeriod"/>
            </a:pPr>
            <a:r>
              <a:rPr lang="it-IT" sz="1600" b="1" i="1" dirty="0">
                <a:latin typeface="Arial" panose="020B0604020202020204" pitchFamily="34" charset="0"/>
                <a:cs typeface="Arial" panose="020B0604020202020204" pitchFamily="34" charset="0"/>
              </a:rPr>
              <a:t>Presentazione della metodologica MMB</a:t>
            </a:r>
          </a:p>
          <a:p>
            <a:pPr marL="342900" indent="-342900">
              <a:buFont typeface="+mj-lt"/>
              <a:buAutoNum type="arabicPeriod"/>
            </a:pPr>
            <a:r>
              <a:rPr lang="it-IT" sz="1600" b="1" i="1" dirty="0">
                <a:latin typeface="Arial" panose="020B0604020202020204" pitchFamily="34" charset="0"/>
                <a:cs typeface="Arial" panose="020B0604020202020204" pitchFamily="34" charset="0"/>
              </a:rPr>
              <a:t>Rapporto dimostrativo</a:t>
            </a:r>
          </a:p>
          <a:p>
            <a:pPr marL="800100" lvl="1" indent="-342900">
              <a:buFont typeface="+mj-lt"/>
              <a:buAutoNum type="arabicPeriod"/>
            </a:pPr>
            <a:r>
              <a:rPr lang="it-IT" sz="1600" b="1" i="1" dirty="0">
                <a:latin typeface="Arial" panose="020B0604020202020204" pitchFamily="34" charset="0"/>
                <a:cs typeface="Arial" panose="020B0604020202020204" pitchFamily="34" charset="0"/>
              </a:rPr>
              <a:t>Introduzione generale alle tre </a:t>
            </a:r>
            <a:r>
              <a:rPr lang="it-IT" sz="1600" b="1" i="1" dirty="0" err="1">
                <a:latin typeface="Arial" panose="020B0604020202020204" pitchFamily="34" charset="0"/>
                <a:cs typeface="Arial" panose="020B0604020202020204" pitchFamily="34" charset="0"/>
              </a:rPr>
              <a:t>surveys</a:t>
            </a:r>
            <a:endParaRPr lang="it-IT" sz="1600" b="1" i="1" dirty="0">
              <a:latin typeface="Arial" panose="020B0604020202020204" pitchFamily="34" charset="0"/>
              <a:cs typeface="Arial" panose="020B0604020202020204" pitchFamily="34" charset="0"/>
            </a:endParaRPr>
          </a:p>
          <a:p>
            <a:pPr marL="800100" lvl="1" indent="-342900">
              <a:buFont typeface="+mj-lt"/>
              <a:buAutoNum type="arabicPeriod"/>
            </a:pPr>
            <a:r>
              <a:rPr lang="it-IT" sz="1600" b="1" i="1" dirty="0" err="1">
                <a:latin typeface="Arial" panose="020B0604020202020204" pitchFamily="34" charset="0"/>
                <a:cs typeface="Arial" panose="020B0604020202020204" pitchFamily="34" charset="0"/>
              </a:rPr>
              <a:t>Survey</a:t>
            </a:r>
            <a:r>
              <a:rPr lang="it-IT" sz="1600" b="1" i="1" dirty="0">
                <a:latin typeface="Arial" panose="020B0604020202020204" pitchFamily="34" charset="0"/>
                <a:cs typeface="Arial" panose="020B0604020202020204" pitchFamily="34" charset="0"/>
              </a:rPr>
              <a:t> 1 sulla Forza del legame dei clienti</a:t>
            </a:r>
          </a:p>
          <a:p>
            <a:pPr marL="800100" lvl="1" indent="-342900">
              <a:buFont typeface="+mj-lt"/>
              <a:buAutoNum type="arabicPeriod"/>
            </a:pPr>
            <a:r>
              <a:rPr lang="it-IT" sz="1600" b="1" i="1" dirty="0" err="1">
                <a:latin typeface="Arial" panose="020B0604020202020204" pitchFamily="34" charset="0"/>
                <a:cs typeface="Arial" panose="020B0604020202020204" pitchFamily="34" charset="0"/>
              </a:rPr>
              <a:t>Survey</a:t>
            </a:r>
            <a:r>
              <a:rPr lang="it-IT" sz="1600" b="1" i="1" dirty="0">
                <a:latin typeface="Arial" panose="020B0604020202020204" pitchFamily="34" charset="0"/>
                <a:cs typeface="Arial" panose="020B0604020202020204" pitchFamily="34" charset="0"/>
              </a:rPr>
              <a:t> 2 sulla soddisfazione dei clienti</a:t>
            </a:r>
          </a:p>
          <a:p>
            <a:pPr marL="800100" lvl="1" indent="-342900">
              <a:buFont typeface="+mj-lt"/>
              <a:buAutoNum type="arabicPeriod"/>
            </a:pPr>
            <a:r>
              <a:rPr lang="it-IT" sz="1600" b="1" i="1" dirty="0" err="1">
                <a:latin typeface="Arial" panose="020B0604020202020204" pitchFamily="34" charset="0"/>
                <a:cs typeface="Arial" panose="020B0604020202020204" pitchFamily="34" charset="0"/>
              </a:rPr>
              <a:t>Survey</a:t>
            </a:r>
            <a:r>
              <a:rPr lang="it-IT" sz="1600" b="1" i="1" dirty="0">
                <a:latin typeface="Arial" panose="020B0604020202020204" pitchFamily="34" charset="0"/>
                <a:cs typeface="Arial" panose="020B0604020202020204" pitchFamily="34" charset="0"/>
              </a:rPr>
              <a:t> 3 sul potenziale di attrazione sui non clienti</a:t>
            </a:r>
          </a:p>
          <a:p>
            <a:pPr marL="800100" lvl="1" indent="-342900">
              <a:buFont typeface="+mj-lt"/>
              <a:buAutoNum type="arabicPeriod"/>
            </a:pPr>
            <a:r>
              <a:rPr lang="it-IT" sz="1600" b="1" i="1" dirty="0">
                <a:latin typeface="Arial" panose="020B0604020202020204" pitchFamily="34" charset="0"/>
                <a:cs typeface="Arial" panose="020B0604020202020204" pitchFamily="34" charset="0"/>
              </a:rPr>
              <a:t>Sintesi finale e indicazioni di attività</a:t>
            </a:r>
          </a:p>
          <a:p>
            <a:pPr marL="800100" lvl="1" indent="-342900">
              <a:buFont typeface="+mj-lt"/>
              <a:buAutoNum type="arabicPeriod"/>
            </a:pPr>
            <a:r>
              <a:rPr lang="it-IT" sz="1600" b="1" i="1" dirty="0">
                <a:latin typeface="Arial" panose="020B0604020202020204" pitchFamily="34" charset="0"/>
                <a:cs typeface="Arial" panose="020B0604020202020204" pitchFamily="34" charset="0"/>
              </a:rPr>
              <a:t>Appendice: tavole riepilogative dei KPI</a:t>
            </a:r>
          </a:p>
          <a:p>
            <a:pPr marL="342900" indent="-342900">
              <a:buFont typeface="+mj-lt"/>
              <a:buAutoNum type="arabicPeriod"/>
            </a:pPr>
            <a:endParaRPr lang="it-IT" sz="1600" b="1" i="1" dirty="0">
              <a:latin typeface="Arial" panose="020B0604020202020204" pitchFamily="34" charset="0"/>
              <a:cs typeface="Arial" panose="020B0604020202020204" pitchFamily="34" charset="0"/>
            </a:endParaRPr>
          </a:p>
          <a:p>
            <a:pPr marL="342900" indent="-342900">
              <a:buFont typeface="+mj-lt"/>
              <a:buAutoNum type="arabicPeriod"/>
            </a:pPr>
            <a:endParaRPr lang="it-IT" sz="1600" b="1" i="1" dirty="0">
              <a:latin typeface="Arial" panose="020B0604020202020204" pitchFamily="34" charset="0"/>
              <a:cs typeface="Arial" panose="020B0604020202020204" pitchFamily="34" charset="0"/>
            </a:endParaRPr>
          </a:p>
          <a:p>
            <a:endParaRPr lang="it-IT"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69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9461" y="250607"/>
            <a:ext cx="10225136" cy="1072413"/>
          </a:xfrm>
        </p:spPr>
        <p:txBody>
          <a:bodyPr>
            <a:normAutofit/>
          </a:bodyPr>
          <a:lstStyle/>
          <a:p>
            <a:pPr algn="ctr"/>
            <a:r>
              <a:rPr lang="it-IT" sz="2000" b="1" dirty="0" err="1">
                <a:highlight>
                  <a:srgbClr val="FFFF00"/>
                </a:highlight>
                <a:latin typeface="Arial" panose="020B0604020202020204" pitchFamily="34" charset="0"/>
                <a:cs typeface="Arial" panose="020B0604020202020204" pitchFamily="34" charset="0"/>
              </a:rPr>
              <a:t>Customer</a:t>
            </a:r>
            <a:r>
              <a:rPr lang="it-IT" sz="2000" b="1" dirty="0">
                <a:highlight>
                  <a:srgbClr val="FFFF00"/>
                </a:highlight>
                <a:latin typeface="Arial" panose="020B0604020202020204" pitchFamily="34" charset="0"/>
                <a:cs typeface="Arial" panose="020B0604020202020204" pitchFamily="34" charset="0"/>
              </a:rPr>
              <a:t> </a:t>
            </a:r>
            <a:r>
              <a:rPr lang="it-IT" sz="2000" b="1" dirty="0" err="1">
                <a:highlight>
                  <a:srgbClr val="FFFF00"/>
                </a:highlight>
                <a:latin typeface="Arial" panose="020B0604020202020204" pitchFamily="34" charset="0"/>
                <a:cs typeface="Arial" panose="020B0604020202020204" pitchFamily="34" charset="0"/>
              </a:rPr>
              <a:t>Retention</a:t>
            </a:r>
            <a:r>
              <a:rPr lang="it-IT" sz="2000" b="1" dirty="0">
                <a:highlight>
                  <a:srgbClr val="FFFF00"/>
                </a:highlight>
                <a:latin typeface="Arial" panose="020B0604020202020204" pitchFamily="34" charset="0"/>
                <a:cs typeface="Arial" panose="020B0604020202020204" pitchFamily="34" charset="0"/>
              </a:rPr>
              <a:t>: Esempio di output della ricerca</a:t>
            </a:r>
            <a:br>
              <a:rPr lang="it-IT" sz="2000" b="1" dirty="0">
                <a:highlight>
                  <a:srgbClr val="FFFF00"/>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FF0000"/>
                </a:solidFill>
                <a:latin typeface="Arial" panose="020B0604020202020204" pitchFamily="34" charset="0"/>
                <a:cs typeface="Arial" panose="020B0604020202020204" pitchFamily="34" charset="0"/>
              </a:rPr>
              <a:t>Matrice di Segmentazione «Convinzione/Convenienza»</a:t>
            </a:r>
          </a:p>
        </p:txBody>
      </p:sp>
      <p:sp>
        <p:nvSpPr>
          <p:cNvPr id="4" name="Segnaposto numero diapositiva 3"/>
          <p:cNvSpPr>
            <a:spLocks noGrp="1"/>
          </p:cNvSpPr>
          <p:nvPr>
            <p:ph type="sldNum" sz="quarter" idx="12"/>
          </p:nvPr>
        </p:nvSpPr>
        <p:spPr/>
        <p:txBody>
          <a:bodyPr/>
          <a:lstStyle/>
          <a:p>
            <a:fld id="{4FAB73BC-B049-4115-A692-8D63A059BFB8}" type="slidenum">
              <a:rPr lang="en-US" smtClean="0"/>
              <a:t>20</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sp>
        <p:nvSpPr>
          <p:cNvPr id="13" name="CasellaDiTesto 12"/>
          <p:cNvSpPr txBox="1"/>
          <p:nvPr/>
        </p:nvSpPr>
        <p:spPr>
          <a:xfrm>
            <a:off x="1632623" y="5904047"/>
            <a:ext cx="389810" cy="144016"/>
          </a:xfrm>
          <a:prstGeom prst="rect">
            <a:avLst/>
          </a:prstGeom>
          <a:solidFill>
            <a:srgbClr val="09ED3F"/>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1622737" y="6136848"/>
            <a:ext cx="389810" cy="144016"/>
          </a:xfrm>
          <a:prstGeom prst="rect">
            <a:avLst/>
          </a:prstGeom>
          <a:solidFill>
            <a:srgbClr val="FFFF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5" name="CasellaDiTesto 14"/>
          <p:cNvSpPr txBox="1"/>
          <p:nvPr/>
        </p:nvSpPr>
        <p:spPr>
          <a:xfrm>
            <a:off x="1622737" y="6336312"/>
            <a:ext cx="389810" cy="144016"/>
          </a:xfrm>
          <a:prstGeom prst="rect">
            <a:avLst/>
          </a:prstGeom>
          <a:solidFill>
            <a:srgbClr val="FF00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6" name="CasellaDiTesto 15"/>
          <p:cNvSpPr txBox="1"/>
          <p:nvPr/>
        </p:nvSpPr>
        <p:spPr>
          <a:xfrm flipV="1">
            <a:off x="2132327" y="6040522"/>
            <a:ext cx="970225" cy="45719"/>
          </a:xfrm>
          <a:prstGeom prst="rect">
            <a:avLst/>
          </a:prstGeom>
          <a:solidFill>
            <a:schemeClr val="bg1"/>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7" name="CasellaDiTesto 16"/>
          <p:cNvSpPr txBox="1"/>
          <p:nvPr/>
        </p:nvSpPr>
        <p:spPr>
          <a:xfrm>
            <a:off x="2012547" y="5916521"/>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8" name="CasellaDiTesto 17"/>
          <p:cNvSpPr txBox="1"/>
          <p:nvPr/>
        </p:nvSpPr>
        <p:spPr>
          <a:xfrm>
            <a:off x="2022433" y="6111205"/>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FATICOSI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9" name="CasellaDiTesto 18"/>
          <p:cNvSpPr txBox="1"/>
          <p:nvPr/>
        </p:nvSpPr>
        <p:spPr>
          <a:xfrm>
            <a:off x="2032319" y="6316958"/>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DIFFICILI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pic>
        <p:nvPicPr>
          <p:cNvPr id="22" name="Immagine 21" descr="conpayoff_LIGHT.jpg"/>
          <p:cNvPicPr>
            <a:picLocks noChangeAspect="1"/>
          </p:cNvPicPr>
          <p:nvPr/>
        </p:nvPicPr>
        <p:blipFill>
          <a:blip r:embed="rId3" cstate="print"/>
          <a:srcRect/>
          <a:stretch>
            <a:fillRect/>
          </a:stretch>
        </p:blipFill>
        <p:spPr bwMode="auto">
          <a:xfrm>
            <a:off x="1019461" y="257936"/>
            <a:ext cx="845827" cy="146698"/>
          </a:xfrm>
          <a:prstGeom prst="rect">
            <a:avLst/>
          </a:prstGeom>
          <a:noFill/>
          <a:ln w="9525">
            <a:noFill/>
            <a:miter lim="800000"/>
            <a:headEnd/>
            <a:tailEnd/>
          </a:ln>
        </p:spPr>
      </p:pic>
      <p:graphicFrame>
        <p:nvGraphicFramePr>
          <p:cNvPr id="23" name="Tabella 22"/>
          <p:cNvGraphicFramePr>
            <a:graphicFrameLocks noGrp="1"/>
          </p:cNvGraphicFramePr>
          <p:nvPr>
            <p:extLst/>
          </p:nvPr>
        </p:nvGraphicFramePr>
        <p:xfrm>
          <a:off x="1277655" y="1316062"/>
          <a:ext cx="10640787" cy="4511040"/>
        </p:xfrm>
        <a:graphic>
          <a:graphicData uri="http://schemas.openxmlformats.org/drawingml/2006/table">
            <a:tbl>
              <a:tblPr firstRow="1">
                <a:tableStyleId>{5C22544A-7EE6-4342-B048-85BDC9FD1C3A}</a:tableStyleId>
              </a:tblPr>
              <a:tblGrid>
                <a:gridCol w="1939807">
                  <a:extLst>
                    <a:ext uri="{9D8B030D-6E8A-4147-A177-3AD203B41FA5}">
                      <a16:colId xmlns:a16="http://schemas.microsoft.com/office/drawing/2014/main" val="831054437"/>
                    </a:ext>
                  </a:extLst>
                </a:gridCol>
                <a:gridCol w="1283752">
                  <a:extLst>
                    <a:ext uri="{9D8B030D-6E8A-4147-A177-3AD203B41FA5}">
                      <a16:colId xmlns:a16="http://schemas.microsoft.com/office/drawing/2014/main" val="397315796"/>
                    </a:ext>
                  </a:extLst>
                </a:gridCol>
                <a:gridCol w="1854308">
                  <a:extLst>
                    <a:ext uri="{9D8B030D-6E8A-4147-A177-3AD203B41FA5}">
                      <a16:colId xmlns:a16="http://schemas.microsoft.com/office/drawing/2014/main" val="1392082843"/>
                    </a:ext>
                  </a:extLst>
                </a:gridCol>
                <a:gridCol w="1686636">
                  <a:extLst>
                    <a:ext uri="{9D8B030D-6E8A-4147-A177-3AD203B41FA5}">
                      <a16:colId xmlns:a16="http://schemas.microsoft.com/office/drawing/2014/main" val="1287521713"/>
                    </a:ext>
                  </a:extLst>
                </a:gridCol>
                <a:gridCol w="1950659">
                  <a:extLst>
                    <a:ext uri="{9D8B030D-6E8A-4147-A177-3AD203B41FA5}">
                      <a16:colId xmlns:a16="http://schemas.microsoft.com/office/drawing/2014/main" val="2663909726"/>
                    </a:ext>
                  </a:extLst>
                </a:gridCol>
                <a:gridCol w="1925625">
                  <a:extLst>
                    <a:ext uri="{9D8B030D-6E8A-4147-A177-3AD203B41FA5}">
                      <a16:colId xmlns:a16="http://schemas.microsoft.com/office/drawing/2014/main" val="641852794"/>
                    </a:ext>
                  </a:extLst>
                </a:gridCol>
              </a:tblGrid>
              <a:tr h="640080">
                <a:tc rowSpan="2" gridSpan="2">
                  <a:txBody>
                    <a:bodyPr/>
                    <a:lstStyle/>
                    <a:p>
                      <a:pPr algn="r"/>
                      <a:r>
                        <a:rPr lang="it-IT" dirty="0"/>
                        <a:t>DIMENSIONE 1</a:t>
                      </a:r>
                    </a:p>
                    <a:p>
                      <a:pPr algn="r"/>
                      <a:endParaRPr lang="it-IT" dirty="0"/>
                    </a:p>
                    <a:p>
                      <a:pPr algn="r"/>
                      <a:endParaRPr lang="it-IT" dirty="0"/>
                    </a:p>
                    <a:p>
                      <a:pPr algn="l"/>
                      <a:r>
                        <a:rPr lang="it-IT" dirty="0"/>
                        <a:t>DIMENSIONE</a:t>
                      </a:r>
                      <a:r>
                        <a:rPr lang="it-IT" baseline="0" dirty="0"/>
                        <a:t> 2</a:t>
                      </a:r>
                      <a:endParaRPr lang="it-IT" dirty="0"/>
                    </a:p>
                  </a:txBody>
                  <a:tcPr>
                    <a:lnTlToBr w="12700" cap="flat" cmpd="sng" algn="ctr">
                      <a:solidFill>
                        <a:schemeClr val="tx1"/>
                      </a:solidFill>
                      <a:prstDash val="solid"/>
                      <a:round/>
                      <a:headEnd type="none" w="med" len="med"/>
                      <a:tailEnd type="none" w="med" len="med"/>
                    </a:lnTlToBr>
                    <a:solidFill>
                      <a:srgbClr val="FF0066"/>
                    </a:solidFill>
                  </a:tcPr>
                </a:tc>
                <a:tc rowSpan="2" hMerge="1">
                  <a:txBody>
                    <a:bodyPr/>
                    <a:lstStyle/>
                    <a:p>
                      <a:pPr algn="ctr"/>
                      <a:endParaRPr lang="it-IT" dirty="0"/>
                    </a:p>
                  </a:txBody>
                  <a:tcPr/>
                </a:tc>
                <a:tc gridSpan="4">
                  <a:txBody>
                    <a:bodyPr/>
                    <a:lstStyle/>
                    <a:p>
                      <a:pPr algn="ctr"/>
                      <a:r>
                        <a:rPr lang="it-IT" dirty="0"/>
                        <a:t>LIVELLO</a:t>
                      </a:r>
                      <a:r>
                        <a:rPr lang="it-IT" baseline="0" dirty="0"/>
                        <a:t> DI «CONVINZIONE» NELL’ESSERE CLIENTI DI BANCA XXX</a:t>
                      </a:r>
                      <a:endParaRPr lang="it-IT" dirty="0"/>
                    </a:p>
                  </a:txBody>
                  <a:tcPr>
                    <a:solidFill>
                      <a:srgbClr val="FF0066"/>
                    </a:solidFill>
                  </a:tcPr>
                </a:tc>
                <a:tc hMerge="1">
                  <a:txBody>
                    <a:bodyPr/>
                    <a:lstStyle/>
                    <a:p>
                      <a:pPr algn="ctr"/>
                      <a:endParaRPr lang="it-IT" dirty="0"/>
                    </a:p>
                  </a:txBody>
                  <a:tcPr/>
                </a:tc>
                <a:tc hMerge="1">
                  <a:txBody>
                    <a:bodyPr/>
                    <a:lstStyle/>
                    <a:p>
                      <a:pPr algn="ct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640080">
                <a:tc gridSpan="2" vMerge="1">
                  <a:txBody>
                    <a:bodyPr/>
                    <a:lstStyle/>
                    <a:p>
                      <a:pPr algn="ctr"/>
                      <a:endParaRPr lang="it-IT" b="1" dirty="0">
                        <a:solidFill>
                          <a:schemeClr val="bg1"/>
                        </a:solidFill>
                      </a:endParaRPr>
                    </a:p>
                  </a:txBody>
                  <a:tcPr>
                    <a:solidFill>
                      <a:srgbClr val="000099"/>
                    </a:solidFill>
                  </a:tcPr>
                </a:tc>
                <a:tc hMerge="1" vMerge="1">
                  <a:txBody>
                    <a:bodyPr/>
                    <a:lstStyle/>
                    <a:p>
                      <a:pPr algn="ctr"/>
                      <a:endParaRPr lang="it-IT" b="1" dirty="0">
                        <a:solidFill>
                          <a:schemeClr val="bg1"/>
                        </a:solidFill>
                      </a:endParaRPr>
                    </a:p>
                  </a:txBody>
                  <a:tcPr>
                    <a:solidFill>
                      <a:srgbClr val="000099"/>
                    </a:solidFill>
                  </a:tcPr>
                </a:tc>
                <a:tc>
                  <a:txBody>
                    <a:bodyPr/>
                    <a:lstStyle/>
                    <a:p>
                      <a:pPr algn="ctr"/>
                      <a:r>
                        <a:rPr lang="it-IT" b="1" dirty="0">
                          <a:solidFill>
                            <a:schemeClr val="bg1"/>
                          </a:solidFill>
                        </a:rPr>
                        <a:t>Alta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Medio-alta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Medio-bassa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Bassa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153628856"/>
                  </a:ext>
                </a:extLst>
              </a:tr>
              <a:tr h="792480">
                <a:tc rowSpan="4">
                  <a:txBody>
                    <a:bodyPr/>
                    <a:lstStyle/>
                    <a:p>
                      <a:pPr algn="ctr"/>
                      <a:endParaRPr lang="it-IT" b="1" dirty="0"/>
                    </a:p>
                    <a:p>
                      <a:pPr algn="ctr"/>
                      <a:endParaRPr lang="it-IT" b="1" dirty="0"/>
                    </a:p>
                    <a:p>
                      <a:pPr algn="ctr"/>
                      <a:r>
                        <a:rPr lang="it-IT" b="1" baseline="0" dirty="0">
                          <a:solidFill>
                            <a:schemeClr val="bg1"/>
                          </a:solidFill>
                        </a:rPr>
                        <a:t>LIVELLO DI «CONVENZIENZA»</a:t>
                      </a:r>
                    </a:p>
                    <a:p>
                      <a:pPr algn="ctr"/>
                      <a:r>
                        <a:rPr lang="it-IT" b="1" baseline="0" dirty="0">
                          <a:solidFill>
                            <a:schemeClr val="bg1"/>
                          </a:solidFill>
                        </a:rPr>
                        <a:t>PERCEPITA</a:t>
                      </a:r>
                    </a:p>
                    <a:p>
                      <a:pPr algn="ctr"/>
                      <a:r>
                        <a:rPr lang="it-IT" b="1" baseline="0" dirty="0">
                          <a:solidFill>
                            <a:schemeClr val="bg1"/>
                          </a:solidFill>
                        </a:rPr>
                        <a:t>NELL’ESSERE</a:t>
                      </a:r>
                    </a:p>
                    <a:p>
                      <a:pPr algn="ctr"/>
                      <a:r>
                        <a:rPr lang="it-IT" b="1" baseline="0" dirty="0">
                          <a:solidFill>
                            <a:schemeClr val="bg1"/>
                          </a:solidFill>
                        </a:rPr>
                        <a:t>CLIENTI </a:t>
                      </a:r>
                    </a:p>
                    <a:p>
                      <a:pPr algn="ctr"/>
                      <a:r>
                        <a:rPr lang="it-IT" b="1" baseline="0" dirty="0">
                          <a:solidFill>
                            <a:schemeClr val="bg1"/>
                          </a:solidFill>
                        </a:rPr>
                        <a:t>DI </a:t>
                      </a:r>
                    </a:p>
                    <a:p>
                      <a:pPr algn="ctr"/>
                      <a:r>
                        <a:rPr lang="it-IT" b="1" baseline="0" dirty="0">
                          <a:solidFill>
                            <a:schemeClr val="bg1"/>
                          </a:solidFill>
                        </a:rPr>
                        <a:t>BANCA XXX</a:t>
                      </a:r>
                      <a:endParaRPr lang="it-IT" b="1" dirty="0">
                        <a:solidFill>
                          <a:schemeClr val="bg1"/>
                        </a:solidFill>
                      </a:endParaRPr>
                    </a:p>
                  </a:txBody>
                  <a:tcPr>
                    <a:lnR w="12700" cap="flat" cmpd="sng" algn="ctr">
                      <a:solidFill>
                        <a:schemeClr val="tx1"/>
                      </a:solidFill>
                      <a:prstDash val="solid"/>
                      <a:round/>
                      <a:headEnd type="none" w="med" len="med"/>
                      <a:tailEnd type="none" w="med" len="med"/>
                    </a:lnR>
                    <a:solidFill>
                      <a:srgbClr val="FF0066"/>
                    </a:solidFill>
                  </a:tcPr>
                </a:tc>
                <a:tc>
                  <a:txBody>
                    <a:bodyPr/>
                    <a:lstStyle/>
                    <a:p>
                      <a:pPr algn="ctr"/>
                      <a:r>
                        <a:rPr lang="it-IT" b="1" dirty="0">
                          <a:solidFill>
                            <a:schemeClr val="bg1"/>
                          </a:solidFill>
                        </a:rPr>
                        <a:t>Molto</a:t>
                      </a:r>
                    </a:p>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053405702"/>
                  </a:ext>
                </a:extLst>
              </a:tr>
              <a:tr h="853440">
                <a:tc vMerge="1">
                  <a:txBody>
                    <a:bodyPr/>
                    <a:lstStyle/>
                    <a:p>
                      <a:pPr algn="ctr"/>
                      <a:endParaRPr lang="it-IT" b="1" dirty="0"/>
                    </a:p>
                  </a:txBody>
                  <a:tcPr>
                    <a:solidFill>
                      <a:srgbClr val="FFFF00"/>
                    </a:solidFill>
                  </a:tcPr>
                </a:tc>
                <a:tc>
                  <a:txBody>
                    <a:bodyPr/>
                    <a:lstStyle/>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4036188887"/>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Debole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9</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68580111"/>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Molto</a:t>
                      </a:r>
                      <a:endParaRPr lang="it-IT" b="1" baseline="0" dirty="0">
                        <a:solidFill>
                          <a:schemeClr val="bg1"/>
                        </a:solidFill>
                      </a:endParaRPr>
                    </a:p>
                    <a:p>
                      <a:pPr algn="ctr"/>
                      <a:r>
                        <a:rPr lang="it-IT" b="1" baseline="0" dirty="0">
                          <a:solidFill>
                            <a:schemeClr val="bg1"/>
                          </a:solidFill>
                        </a:rPr>
                        <a:t>debole</a:t>
                      </a:r>
                      <a:endParaRPr lang="it-IT"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12239235"/>
                  </a:ext>
                </a:extLst>
              </a:tr>
            </a:tbl>
          </a:graphicData>
        </a:graphic>
      </p:graphicFrame>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4" name="CasellaDiTesto 23"/>
          <p:cNvSpPr txBox="1"/>
          <p:nvPr/>
        </p:nvSpPr>
        <p:spPr>
          <a:xfrm>
            <a:off x="2012547" y="649193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47553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62140" y="1540212"/>
            <a:ext cx="2523575" cy="4988889"/>
          </a:xfrm>
          <a:prstGeom prst="rect">
            <a:avLst/>
          </a:prstGeom>
          <a:noFill/>
          <a:ln w="76200">
            <a:solidFill>
              <a:srgbClr val="C00000"/>
            </a:solidFill>
          </a:ln>
        </p:spPr>
        <p:txBody>
          <a:bodyPr wrap="square" rtlCol="0">
            <a:spAutoFit/>
          </a:bodyPr>
          <a:lstStyle/>
          <a:p>
            <a:endParaRPr lang="it-IT" dirty="0"/>
          </a:p>
        </p:txBody>
      </p:sp>
      <p:sp>
        <p:nvSpPr>
          <p:cNvPr id="3" name="CasellaDiTesto 2"/>
          <p:cNvSpPr txBox="1"/>
          <p:nvPr/>
        </p:nvSpPr>
        <p:spPr>
          <a:xfrm>
            <a:off x="2045754" y="198147"/>
            <a:ext cx="8901994" cy="369332"/>
          </a:xfrm>
          <a:prstGeom prst="rect">
            <a:avLst/>
          </a:prstGeom>
          <a:solidFill>
            <a:srgbClr val="FF0000"/>
          </a:solidFill>
        </p:spPr>
        <p:txBody>
          <a:bodyPr wrap="square">
            <a:spAutoFit/>
          </a:bodyPr>
          <a:lstStyle/>
          <a:p>
            <a:pPr algn="ctr">
              <a:defRPr/>
            </a:pPr>
            <a:r>
              <a:rPr lang="it-IT" b="1" i="1" dirty="0">
                <a:solidFill>
                  <a:schemeClr val="bg1"/>
                </a:solidFill>
                <a:latin typeface="Arial" panose="020B0604020202020204" pitchFamily="34" charset="0"/>
                <a:cs typeface="Arial" panose="020B0604020202020204" pitchFamily="34" charset="0"/>
              </a:rPr>
              <a:t>DA COSA DIPENDE LA  CAPACITA’ DI CONQUISTARE NUOVI  DEI CLIENTI?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21</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4" name="CasellaDiTesto 3"/>
          <p:cNvSpPr txBox="1"/>
          <p:nvPr/>
        </p:nvSpPr>
        <p:spPr>
          <a:xfrm>
            <a:off x="925535" y="919045"/>
            <a:ext cx="10753868" cy="400110"/>
          </a:xfrm>
          <a:prstGeom prst="rect">
            <a:avLst/>
          </a:prstGeom>
          <a:noFill/>
        </p:spPr>
        <p:txBody>
          <a:bodyPr wrap="square" rtlCol="0">
            <a:spAutoFit/>
          </a:bodyPr>
          <a:lstStyle/>
          <a:p>
            <a:r>
              <a:rPr lang="it-IT" sz="1000" b="1" dirty="0">
                <a:latin typeface="Arial" panose="020B0604020202020204" pitchFamily="34" charset="0"/>
                <a:cs typeface="Arial" panose="020B0604020202020204" pitchFamily="34" charset="0"/>
              </a:rPr>
              <a:t>Dalla ricerca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Acquisition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sui potenziali clienti –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3 «opaca» sul Potenziale di Attrazione – sono emerse importanti indicazioni che consentono di elaborare un primo modello di comportamento della macro-variabile «Attrazione» sui potenziali clienti.</a:t>
            </a:r>
          </a:p>
        </p:txBody>
      </p:sp>
      <p:sp>
        <p:nvSpPr>
          <p:cNvPr id="10" name="Elaborazione 9"/>
          <p:cNvSpPr/>
          <p:nvPr/>
        </p:nvSpPr>
        <p:spPr>
          <a:xfrm>
            <a:off x="1066800" y="1803208"/>
            <a:ext cx="2277666" cy="2102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notorietà spontanea</a:t>
            </a:r>
          </a:p>
        </p:txBody>
      </p:sp>
      <p:sp>
        <p:nvSpPr>
          <p:cNvPr id="16" name="Rettangolo 15"/>
          <p:cNvSpPr/>
          <p:nvPr/>
        </p:nvSpPr>
        <p:spPr>
          <a:xfrm>
            <a:off x="7640797" y="1973905"/>
            <a:ext cx="1528830" cy="804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PROSPECT</a:t>
            </a:r>
          </a:p>
          <a:p>
            <a:pPr algn="ctr"/>
            <a:r>
              <a:rPr lang="it-IT" sz="1200" b="1" dirty="0">
                <a:latin typeface="Arial" panose="020B0604020202020204" pitchFamily="34" charset="0"/>
                <a:cs typeface="Arial" panose="020B0604020202020204" pitchFamily="34" charset="0"/>
              </a:rPr>
              <a:t>CONSAPEVOLI</a:t>
            </a:r>
          </a:p>
        </p:txBody>
      </p:sp>
      <p:cxnSp>
        <p:nvCxnSpPr>
          <p:cNvPr id="19" name="Connettore 2 18"/>
          <p:cNvCxnSpPr/>
          <p:nvPr/>
        </p:nvCxnSpPr>
        <p:spPr>
          <a:xfrm>
            <a:off x="9190863" y="2360213"/>
            <a:ext cx="1631625" cy="112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9145918" y="4303628"/>
            <a:ext cx="1676570" cy="10361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688848" y="2666577"/>
            <a:ext cx="805704" cy="762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flipV="1">
            <a:off x="8899432" y="4295334"/>
            <a:ext cx="0" cy="5951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flipV="1">
            <a:off x="5914408" y="4490562"/>
            <a:ext cx="701846" cy="535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Esagono 29"/>
          <p:cNvSpPr/>
          <p:nvPr/>
        </p:nvSpPr>
        <p:spPr>
          <a:xfrm>
            <a:off x="10650970" y="3348559"/>
            <a:ext cx="1405659" cy="10712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latin typeface="Arial" panose="020B0604020202020204" pitchFamily="34" charset="0"/>
                <a:cs typeface="Arial" panose="020B0604020202020204" pitchFamily="34" charset="0"/>
              </a:rPr>
              <a:t>NUOVI</a:t>
            </a:r>
          </a:p>
          <a:p>
            <a:pPr algn="ctr"/>
            <a:r>
              <a:rPr lang="it-IT" sz="1300" b="1" dirty="0">
                <a:latin typeface="Arial" panose="020B0604020202020204" pitchFamily="34" charset="0"/>
                <a:cs typeface="Arial" panose="020B0604020202020204" pitchFamily="34" charset="0"/>
              </a:rPr>
              <a:t>CLIENTI</a:t>
            </a:r>
          </a:p>
        </p:txBody>
      </p:sp>
      <p:sp>
        <p:nvSpPr>
          <p:cNvPr id="35" name="Rettangolo 34"/>
          <p:cNvSpPr/>
          <p:nvPr/>
        </p:nvSpPr>
        <p:spPr>
          <a:xfrm>
            <a:off x="7640797" y="4953570"/>
            <a:ext cx="1528830" cy="8209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INCLUSIONE IN CONSIDERATION SET</a:t>
            </a:r>
          </a:p>
        </p:txBody>
      </p:sp>
      <p:sp>
        <p:nvSpPr>
          <p:cNvPr id="36" name="Elaborazione 35"/>
          <p:cNvSpPr/>
          <p:nvPr/>
        </p:nvSpPr>
        <p:spPr>
          <a:xfrm>
            <a:off x="4352552" y="4702177"/>
            <a:ext cx="1568405" cy="59546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100" b="1" dirty="0">
              <a:latin typeface="Arial" panose="020B0604020202020204" pitchFamily="34" charset="0"/>
              <a:cs typeface="Arial" panose="020B0604020202020204" pitchFamily="34" charset="0"/>
            </a:endParaRPr>
          </a:p>
          <a:p>
            <a:pPr algn="ctr"/>
            <a:r>
              <a:rPr lang="it-IT" sz="1100" b="1" dirty="0">
                <a:solidFill>
                  <a:srgbClr val="FF0000"/>
                </a:solidFill>
                <a:latin typeface="Arial" panose="020B0604020202020204" pitchFamily="34" charset="0"/>
                <a:cs typeface="Arial" panose="020B0604020202020204" pitchFamily="34" charset="0"/>
              </a:rPr>
              <a:t>INTERCETTAZIONE</a:t>
            </a:r>
          </a:p>
          <a:p>
            <a:pPr algn="ctr"/>
            <a:r>
              <a:rPr lang="it-IT" sz="1100" b="1" dirty="0">
                <a:solidFill>
                  <a:srgbClr val="FF0000"/>
                </a:solidFill>
                <a:latin typeface="Arial" panose="020B0604020202020204" pitchFamily="34" charset="0"/>
                <a:cs typeface="Arial" panose="020B0604020202020204" pitchFamily="34" charset="0"/>
              </a:rPr>
              <a:t>DEI FLUSSI</a:t>
            </a:r>
          </a:p>
        </p:txBody>
      </p:sp>
      <p:sp>
        <p:nvSpPr>
          <p:cNvPr id="37" name="Elaborazione 36"/>
          <p:cNvSpPr/>
          <p:nvPr/>
        </p:nvSpPr>
        <p:spPr>
          <a:xfrm>
            <a:off x="1057869" y="2658622"/>
            <a:ext cx="2296359" cy="19782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spontanea</a:t>
            </a:r>
          </a:p>
        </p:txBody>
      </p:sp>
      <p:sp>
        <p:nvSpPr>
          <p:cNvPr id="38" name="Elaborazione 37"/>
          <p:cNvSpPr/>
          <p:nvPr/>
        </p:nvSpPr>
        <p:spPr>
          <a:xfrm>
            <a:off x="1057870" y="2959593"/>
            <a:ext cx="2311632" cy="221482"/>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pilotata</a:t>
            </a:r>
          </a:p>
        </p:txBody>
      </p:sp>
      <p:sp>
        <p:nvSpPr>
          <p:cNvPr id="39" name="Elaborazione 38"/>
          <p:cNvSpPr/>
          <p:nvPr/>
        </p:nvSpPr>
        <p:spPr>
          <a:xfrm>
            <a:off x="1060858" y="3273329"/>
            <a:ext cx="2293370" cy="21225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Potenziale di defezione da competitori</a:t>
            </a:r>
          </a:p>
        </p:txBody>
      </p:sp>
      <p:sp>
        <p:nvSpPr>
          <p:cNvPr id="40" name="Elaborazione 39"/>
          <p:cNvSpPr/>
          <p:nvPr/>
        </p:nvSpPr>
        <p:spPr>
          <a:xfrm>
            <a:off x="1060858" y="3884207"/>
            <a:ext cx="2293370" cy="2464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Net Promoter Score</a:t>
            </a:r>
          </a:p>
        </p:txBody>
      </p:sp>
      <p:sp>
        <p:nvSpPr>
          <p:cNvPr id="41" name="Elaborazione 40"/>
          <p:cNvSpPr/>
          <p:nvPr/>
        </p:nvSpPr>
        <p:spPr>
          <a:xfrm>
            <a:off x="1057869" y="4197461"/>
            <a:ext cx="2296359" cy="24787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analitica</a:t>
            </a:r>
          </a:p>
        </p:txBody>
      </p:sp>
      <p:sp>
        <p:nvSpPr>
          <p:cNvPr id="42" name="Elaborazione 41"/>
          <p:cNvSpPr/>
          <p:nvPr/>
        </p:nvSpPr>
        <p:spPr>
          <a:xfrm>
            <a:off x="1037638" y="4576669"/>
            <a:ext cx="2316590" cy="20562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t>
            </a:r>
            <a:r>
              <a:rPr lang="it-IT" sz="900" b="1" dirty="0" err="1">
                <a:solidFill>
                  <a:schemeClr val="bg1"/>
                </a:solidFill>
                <a:latin typeface="Arial" panose="020B0604020202020204" pitchFamily="34" charset="0"/>
                <a:cs typeface="Arial" panose="020B0604020202020204" pitchFamily="34" charset="0"/>
              </a:rPr>
              <a:t>Overall</a:t>
            </a:r>
            <a:endParaRPr lang="it-IT" sz="900" b="1" dirty="0">
              <a:solidFill>
                <a:schemeClr val="bg1"/>
              </a:solidFill>
              <a:latin typeface="Arial" panose="020B0604020202020204" pitchFamily="34" charset="0"/>
              <a:cs typeface="Arial" panose="020B0604020202020204" pitchFamily="34" charset="0"/>
            </a:endParaRPr>
          </a:p>
        </p:txBody>
      </p:sp>
      <p:sp>
        <p:nvSpPr>
          <p:cNvPr id="43" name="Elaborazione 42"/>
          <p:cNvSpPr/>
          <p:nvPr/>
        </p:nvSpPr>
        <p:spPr>
          <a:xfrm>
            <a:off x="1037638" y="4890517"/>
            <a:ext cx="2316590" cy="21878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Auto-pronostico di defezione</a:t>
            </a:r>
          </a:p>
        </p:txBody>
      </p:sp>
      <p:sp>
        <p:nvSpPr>
          <p:cNvPr id="44" name="Elaborazione 43"/>
          <p:cNvSpPr/>
          <p:nvPr/>
        </p:nvSpPr>
        <p:spPr>
          <a:xfrm>
            <a:off x="1037638" y="5212448"/>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riconferma</a:t>
            </a:r>
          </a:p>
        </p:txBody>
      </p:sp>
      <p:sp>
        <p:nvSpPr>
          <p:cNvPr id="28" name="Elaborazione 27"/>
          <p:cNvSpPr/>
          <p:nvPr/>
        </p:nvSpPr>
        <p:spPr>
          <a:xfrm>
            <a:off x="1066801" y="2083615"/>
            <a:ext cx="2277666" cy="21455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Likes</a:t>
            </a:r>
            <a:endParaRPr lang="it-IT" sz="900" b="1" dirty="0">
              <a:solidFill>
                <a:schemeClr val="bg1"/>
              </a:solidFill>
              <a:latin typeface="Arial" panose="020B0604020202020204" pitchFamily="34" charset="0"/>
              <a:cs typeface="Arial" panose="020B0604020202020204" pitchFamily="34" charset="0"/>
            </a:endParaRPr>
          </a:p>
        </p:txBody>
      </p:sp>
      <p:sp>
        <p:nvSpPr>
          <p:cNvPr id="8" name="CasellaDiTesto 7"/>
          <p:cNvSpPr txBox="1"/>
          <p:nvPr/>
        </p:nvSpPr>
        <p:spPr>
          <a:xfrm>
            <a:off x="4225635" y="581190"/>
            <a:ext cx="4540801" cy="400110"/>
          </a:xfrm>
          <a:prstGeom prst="rect">
            <a:avLst/>
          </a:prstGeom>
          <a:noFill/>
        </p:spPr>
        <p:txBody>
          <a:bodyPr wrap="square" rtlCol="0">
            <a:spAutoFit/>
          </a:bodyPr>
          <a:lstStyle/>
          <a:p>
            <a:pPr algn="ctr"/>
            <a:r>
              <a:rPr lang="it-IT" sz="2000" b="1" dirty="0">
                <a:solidFill>
                  <a:srgbClr val="002060"/>
                </a:solidFill>
                <a:latin typeface="Arial" panose="020B0604020202020204" pitchFamily="34" charset="0"/>
                <a:cs typeface="Arial" panose="020B0604020202020204" pitchFamily="34" charset="0"/>
              </a:rPr>
              <a:t>Un primo modello interpretativo</a:t>
            </a:r>
          </a:p>
        </p:txBody>
      </p:sp>
      <p:sp>
        <p:nvSpPr>
          <p:cNvPr id="33" name="Rettangolo 32"/>
          <p:cNvSpPr/>
          <p:nvPr/>
        </p:nvSpPr>
        <p:spPr>
          <a:xfrm>
            <a:off x="5943159" y="3420276"/>
            <a:ext cx="1528830" cy="1017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Mix di </a:t>
            </a:r>
          </a:p>
          <a:p>
            <a:pPr algn="ctr"/>
            <a:r>
              <a:rPr lang="it-IT" sz="1200" b="1" i="1" dirty="0">
                <a:solidFill>
                  <a:srgbClr val="FFFF00"/>
                </a:solidFill>
                <a:latin typeface="Arial" panose="020B0604020202020204" pitchFamily="34" charset="0"/>
                <a:cs typeface="Arial" panose="020B0604020202020204" pitchFamily="34" charset="0"/>
              </a:rPr>
              <a:t>HARD FACTORS </a:t>
            </a:r>
            <a:endParaRPr lang="it-IT" sz="1200" b="1" dirty="0">
              <a:solidFill>
                <a:srgbClr val="FFFF00"/>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e di</a:t>
            </a:r>
            <a:r>
              <a:rPr lang="it-IT" sz="1200" b="1" dirty="0">
                <a:solidFill>
                  <a:srgbClr val="FFFF00"/>
                </a:solidFill>
                <a:latin typeface="Arial" panose="020B0604020202020204" pitchFamily="34" charset="0"/>
                <a:cs typeface="Arial" panose="020B0604020202020204" pitchFamily="34" charset="0"/>
              </a:rPr>
              <a:t> </a:t>
            </a:r>
          </a:p>
          <a:p>
            <a:pPr algn="ctr"/>
            <a:r>
              <a:rPr lang="it-IT" sz="1200" b="1" i="1" dirty="0">
                <a:solidFill>
                  <a:srgbClr val="FFFF00"/>
                </a:solidFill>
                <a:latin typeface="Arial" panose="020B0604020202020204" pitchFamily="34" charset="0"/>
                <a:cs typeface="Arial" panose="020B0604020202020204" pitchFamily="34" charset="0"/>
              </a:rPr>
              <a:t>SOFT FACTORS</a:t>
            </a:r>
          </a:p>
        </p:txBody>
      </p:sp>
      <p:sp>
        <p:nvSpPr>
          <p:cNvPr id="45" name="Elaborazione 44"/>
          <p:cNvSpPr/>
          <p:nvPr/>
        </p:nvSpPr>
        <p:spPr>
          <a:xfrm>
            <a:off x="1066800" y="2376070"/>
            <a:ext cx="2272493" cy="17940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Dislikes</a:t>
            </a:r>
            <a:endParaRPr lang="it-IT" sz="900" b="1" dirty="0">
              <a:solidFill>
                <a:schemeClr val="bg1"/>
              </a:solidFill>
              <a:latin typeface="Arial" panose="020B0604020202020204" pitchFamily="34" charset="0"/>
              <a:cs typeface="Arial" panose="020B0604020202020204" pitchFamily="34" charset="0"/>
            </a:endParaRPr>
          </a:p>
        </p:txBody>
      </p:sp>
      <p:sp>
        <p:nvSpPr>
          <p:cNvPr id="46" name="Elaborazione 45"/>
          <p:cNvSpPr/>
          <p:nvPr/>
        </p:nvSpPr>
        <p:spPr>
          <a:xfrm>
            <a:off x="1060858" y="3595353"/>
            <a:ext cx="2293370" cy="20531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Tasso di scelta opaca</a:t>
            </a:r>
          </a:p>
        </p:txBody>
      </p:sp>
      <p:sp>
        <p:nvSpPr>
          <p:cNvPr id="47" name="Elaborazione 46"/>
          <p:cNvSpPr/>
          <p:nvPr/>
        </p:nvSpPr>
        <p:spPr>
          <a:xfrm>
            <a:off x="1022703" y="554315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congruenza dei driver</a:t>
            </a:r>
          </a:p>
        </p:txBody>
      </p:sp>
      <p:sp>
        <p:nvSpPr>
          <p:cNvPr id="48" name="Elaborazione 47"/>
          <p:cNvSpPr/>
          <p:nvPr/>
        </p:nvSpPr>
        <p:spPr>
          <a:xfrm>
            <a:off x="1037638" y="5873852"/>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Congruenza di posizionamento</a:t>
            </a:r>
          </a:p>
        </p:txBody>
      </p:sp>
      <p:sp>
        <p:nvSpPr>
          <p:cNvPr id="49" name="Elaborazione 48"/>
          <p:cNvSpPr/>
          <p:nvPr/>
        </p:nvSpPr>
        <p:spPr>
          <a:xfrm>
            <a:off x="1037638" y="615327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Differenziale di aspettative</a:t>
            </a:r>
          </a:p>
        </p:txBody>
      </p:sp>
      <p:sp>
        <p:nvSpPr>
          <p:cNvPr id="11" name="Freccia a destra 10"/>
          <p:cNvSpPr/>
          <p:nvPr/>
        </p:nvSpPr>
        <p:spPr>
          <a:xfrm>
            <a:off x="3609736" y="2490531"/>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3678430" y="4770705"/>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verticale 14"/>
          <p:cNvSpPr/>
          <p:nvPr/>
        </p:nvSpPr>
        <p:spPr>
          <a:xfrm>
            <a:off x="4842304" y="3225390"/>
            <a:ext cx="555114" cy="1329944"/>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laborazione 51"/>
          <p:cNvSpPr/>
          <p:nvPr/>
        </p:nvSpPr>
        <p:spPr>
          <a:xfrm>
            <a:off x="4324596" y="2431312"/>
            <a:ext cx="1449026" cy="58918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CAPACITA’ DI ATTRAZIONE</a:t>
            </a:r>
          </a:p>
        </p:txBody>
      </p:sp>
      <p:sp>
        <p:nvSpPr>
          <p:cNvPr id="54" name="Elaborazione 53"/>
          <p:cNvSpPr/>
          <p:nvPr/>
        </p:nvSpPr>
        <p:spPr>
          <a:xfrm>
            <a:off x="925534" y="1336958"/>
            <a:ext cx="2596804" cy="383996"/>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solidFill>
                <a:schemeClr val="bg1"/>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Fattori</a:t>
            </a:r>
          </a:p>
        </p:txBody>
      </p:sp>
      <p:sp>
        <p:nvSpPr>
          <p:cNvPr id="17" name="Freccia a pentagono 16"/>
          <p:cNvSpPr/>
          <p:nvPr/>
        </p:nvSpPr>
        <p:spPr>
          <a:xfrm>
            <a:off x="8505173" y="3484818"/>
            <a:ext cx="2004164" cy="81051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FORZA DI</a:t>
            </a:r>
          </a:p>
          <a:p>
            <a:pPr algn="ctr"/>
            <a:r>
              <a:rPr lang="it-IT" b="1" dirty="0">
                <a:latin typeface="Arial" panose="020B0604020202020204" pitchFamily="34" charset="0"/>
                <a:cs typeface="Arial" panose="020B0604020202020204" pitchFamily="34" charset="0"/>
              </a:rPr>
              <a:t>ATTRAZIONE</a:t>
            </a:r>
          </a:p>
        </p:txBody>
      </p:sp>
      <p:sp>
        <p:nvSpPr>
          <p:cNvPr id="51" name="Freccia a destra 50"/>
          <p:cNvSpPr/>
          <p:nvPr/>
        </p:nvSpPr>
        <p:spPr>
          <a:xfrm>
            <a:off x="7585542" y="3691860"/>
            <a:ext cx="864376"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p:cNvCxnSpPr/>
          <p:nvPr/>
        </p:nvCxnSpPr>
        <p:spPr>
          <a:xfrm>
            <a:off x="8899432" y="2778235"/>
            <a:ext cx="0" cy="6507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Connettore 2 56"/>
          <p:cNvCxnSpPr/>
          <p:nvPr/>
        </p:nvCxnSpPr>
        <p:spPr>
          <a:xfrm>
            <a:off x="7482813" y="4434822"/>
            <a:ext cx="590172" cy="499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Connettore 2 60"/>
          <p:cNvCxnSpPr/>
          <p:nvPr/>
        </p:nvCxnSpPr>
        <p:spPr>
          <a:xfrm flipV="1">
            <a:off x="7482813" y="2796668"/>
            <a:ext cx="590172" cy="617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Rettangolo 52"/>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56" name="CasellaDiTesto 55"/>
          <p:cNvSpPr txBox="1"/>
          <p:nvPr/>
        </p:nvSpPr>
        <p:spPr>
          <a:xfrm>
            <a:off x="4152371" y="6385855"/>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42916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363911" y="2115567"/>
            <a:ext cx="11386764" cy="99994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lgn="ctr">
              <a:buFontTx/>
              <a:buNone/>
            </a:pPr>
            <a:r>
              <a:rPr lang="it-IT" altLang="it-IT" sz="6000" b="1" kern="0" dirty="0">
                <a:solidFill>
                  <a:srgbClr val="0070C0"/>
                </a:solidFill>
                <a:latin typeface="Arial" panose="020B0604020202020204" pitchFamily="34" charset="0"/>
                <a:cs typeface="Arial" panose="020B0604020202020204" pitchFamily="34" charset="0"/>
              </a:rPr>
              <a:t>F = f(x, y, z, …)</a:t>
            </a:r>
          </a:p>
          <a:p>
            <a:pPr lvl="1" algn="ctr">
              <a:buFontTx/>
              <a:buNone/>
            </a:pPr>
            <a:endParaRPr lang="it-IT" altLang="it-IT" sz="1600" b="1" kern="0" dirty="0">
              <a:solidFill>
                <a:srgbClr val="0070C0"/>
              </a:solidFill>
              <a:latin typeface="Arial" panose="020B0604020202020204" pitchFamily="34" charset="0"/>
              <a:cs typeface="Arial" panose="020B0604020202020204" pitchFamily="34" charset="0"/>
            </a:endParaRPr>
          </a:p>
          <a:p>
            <a:pPr lvl="1">
              <a:buFontTx/>
              <a:buNone/>
            </a:pPr>
            <a:endParaRPr lang="it-IT" altLang="it-IT" sz="1400" b="1" kern="0" dirty="0">
              <a:solidFill>
                <a:srgbClr val="0070C0"/>
              </a:solidFill>
              <a:latin typeface="Arial" panose="020B0604020202020204" pitchFamily="34" charset="0"/>
              <a:cs typeface="Arial" panose="020B0604020202020204" pitchFamily="34" charset="0"/>
            </a:endParaRPr>
          </a:p>
        </p:txBody>
      </p:sp>
      <p:pic>
        <p:nvPicPr>
          <p:cNvPr id="5" name="Immagine 8" descr="conpayoff_LIGH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63" y="259844"/>
            <a:ext cx="1052766" cy="1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861" y="259667"/>
            <a:ext cx="571813" cy="2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22</a:t>
            </a:fld>
            <a:endParaRPr lang="en-US" dirty="0"/>
          </a:p>
        </p:txBody>
      </p:sp>
      <p:sp>
        <p:nvSpPr>
          <p:cNvPr id="6" name="CasellaDiTesto 5"/>
          <p:cNvSpPr txBox="1"/>
          <p:nvPr/>
        </p:nvSpPr>
        <p:spPr>
          <a:xfrm>
            <a:off x="363303" y="3259686"/>
            <a:ext cx="4220968" cy="1107996"/>
          </a:xfrm>
          <a:prstGeom prst="rect">
            <a:avLst/>
          </a:prstGeom>
          <a:noFill/>
        </p:spPr>
        <p:txBody>
          <a:bodyPr wrap="square" rtlCol="0">
            <a:spAutoFit/>
          </a:bodyPr>
          <a:lstStyle/>
          <a:p>
            <a:pPr lvl="1">
              <a:buFontTx/>
              <a:buNone/>
            </a:pPr>
            <a:r>
              <a:rPr lang="it-IT" altLang="it-IT" sz="1100" b="1" kern="0" dirty="0">
                <a:latin typeface="Arial" panose="020B0604020202020204" pitchFamily="34" charset="0"/>
                <a:cs typeface="Arial" panose="020B0604020202020204" pitchFamily="34" charset="0"/>
              </a:rPr>
              <a:t>Dove:</a:t>
            </a:r>
          </a:p>
          <a:p>
            <a:pPr lvl="1">
              <a:buFontTx/>
              <a:buNone/>
            </a:pPr>
            <a:endParaRPr lang="it-IT" altLang="it-IT" sz="1100" b="1" kern="0" dirty="0">
              <a:latin typeface="Arial" panose="020B0604020202020204" pitchFamily="34" charset="0"/>
              <a:cs typeface="Arial" panose="020B0604020202020204" pitchFamily="34" charset="0"/>
            </a:endParaRPr>
          </a:p>
          <a:p>
            <a:pPr lvl="1">
              <a:buFontTx/>
              <a:buNone/>
            </a:pPr>
            <a:r>
              <a:rPr lang="it-IT" altLang="it-IT" sz="1100" b="1" kern="0" dirty="0">
                <a:latin typeface="Arial" panose="020B0604020202020204" pitchFamily="34" charset="0"/>
                <a:cs typeface="Arial" panose="020B0604020202020204" pitchFamily="34" charset="0"/>
              </a:rPr>
              <a:t>	F=Fatturato</a:t>
            </a:r>
          </a:p>
          <a:p>
            <a:pPr lvl="1">
              <a:buFontTx/>
              <a:buNone/>
            </a:pPr>
            <a:r>
              <a:rPr lang="it-IT" altLang="it-IT" sz="1100" b="1" kern="0" dirty="0">
                <a:latin typeface="Arial" panose="020B0604020202020204" pitchFamily="34" charset="0"/>
                <a:cs typeface="Arial" panose="020B0604020202020204" pitchFamily="34" charset="0"/>
              </a:rPr>
              <a:t>	x=primo fattore da cui dipende il fatturato</a:t>
            </a:r>
          </a:p>
          <a:p>
            <a:pPr lvl="1">
              <a:buFontTx/>
              <a:buNone/>
            </a:pPr>
            <a:r>
              <a:rPr lang="it-IT" altLang="it-IT" sz="1100" b="1" kern="0" dirty="0">
                <a:latin typeface="Arial" panose="020B0604020202020204" pitchFamily="34" charset="0"/>
                <a:cs typeface="Arial" panose="020B0604020202020204" pitchFamily="34" charset="0"/>
              </a:rPr>
              <a:t>	y=secondo fattore da cui dipende il fatturato</a:t>
            </a:r>
          </a:p>
          <a:p>
            <a:pPr lvl="1"/>
            <a:r>
              <a:rPr lang="it-IT" altLang="it-IT" sz="1100" b="1" kern="0" dirty="0">
                <a:latin typeface="Arial" panose="020B0604020202020204" pitchFamily="34" charset="0"/>
                <a:cs typeface="Arial" panose="020B0604020202020204" pitchFamily="34" charset="0"/>
              </a:rPr>
              <a:t>	z=terzo fattore da cui dipende il fatturato</a:t>
            </a:r>
            <a:endParaRPr lang="it-IT" sz="1100" dirty="0"/>
          </a:p>
        </p:txBody>
      </p:sp>
      <p:sp>
        <p:nvSpPr>
          <p:cNvPr id="10" name="CasellaDiTesto 9"/>
          <p:cNvSpPr txBox="1"/>
          <p:nvPr/>
        </p:nvSpPr>
        <p:spPr>
          <a:xfrm>
            <a:off x="2773181" y="299234"/>
            <a:ext cx="6568224" cy="523220"/>
          </a:xfrm>
          <a:prstGeom prst="rect">
            <a:avLst/>
          </a:prstGeom>
          <a:solidFill>
            <a:srgbClr val="002060"/>
          </a:solidFill>
        </p:spPr>
        <p:txBody>
          <a:bodyPr wrap="square">
            <a:spAutoFit/>
          </a:bodyPr>
          <a:lstStyle/>
          <a:p>
            <a:pPr algn="ctr">
              <a:defRPr/>
            </a:pPr>
            <a:r>
              <a:rPr lang="it-IT" sz="2800" b="1" dirty="0">
                <a:solidFill>
                  <a:schemeClr val="bg1"/>
                </a:solidFill>
                <a:latin typeface="Arial" panose="020B0604020202020204" pitchFamily="34" charset="0"/>
                <a:cs typeface="Arial" panose="020B0604020202020204" pitchFamily="34" charset="0"/>
              </a:rPr>
              <a:t>DA COSA DIPENDE IL FATTURATO?</a:t>
            </a:r>
          </a:p>
        </p:txBody>
      </p:sp>
      <p:sp>
        <p:nvSpPr>
          <p:cNvPr id="11" name="CasellaDiTesto 10"/>
          <p:cNvSpPr txBox="1"/>
          <p:nvPr/>
        </p:nvSpPr>
        <p:spPr>
          <a:xfrm>
            <a:off x="1506829" y="1120462"/>
            <a:ext cx="8873543" cy="707886"/>
          </a:xfrm>
          <a:prstGeom prst="rect">
            <a:avLst/>
          </a:prstGeom>
          <a:noFill/>
        </p:spPr>
        <p:txBody>
          <a:bodyPr wrap="square" rtlCol="0">
            <a:spAutoFit/>
          </a:bodyPr>
          <a:lstStyle/>
          <a:p>
            <a:pPr algn="ctr"/>
            <a:r>
              <a:rPr lang="it-IT" sz="2000" b="1" dirty="0">
                <a:solidFill>
                  <a:srgbClr val="FF0000"/>
                </a:solidFill>
                <a:latin typeface="Arial" panose="020B0604020202020204" pitchFamily="34" charset="0"/>
                <a:cs typeface="Arial" panose="020B0604020202020204" pitchFamily="34" charset="0"/>
              </a:rPr>
              <a:t>E’ importante riuscire a porsi il problema e a interrogarsi intorno ai </a:t>
            </a:r>
          </a:p>
          <a:p>
            <a:pPr algn="ctr"/>
            <a:r>
              <a:rPr lang="it-IT" sz="2000" b="1" dirty="0">
                <a:solidFill>
                  <a:srgbClr val="FF0000"/>
                </a:solidFill>
                <a:latin typeface="Arial" panose="020B0604020202020204" pitchFamily="34" charset="0"/>
                <a:cs typeface="Arial" panose="020B0604020202020204" pitchFamily="34" charset="0"/>
              </a:rPr>
              <a:t>ragionamenti condensabili nella funzione logica sottostante</a:t>
            </a:r>
          </a:p>
        </p:txBody>
      </p:sp>
      <p:sp>
        <p:nvSpPr>
          <p:cNvPr id="12" name="CasellaDiTesto 11"/>
          <p:cNvSpPr txBox="1"/>
          <p:nvPr/>
        </p:nvSpPr>
        <p:spPr>
          <a:xfrm>
            <a:off x="2383665" y="4790109"/>
            <a:ext cx="7598535" cy="1015663"/>
          </a:xfrm>
          <a:prstGeom prst="rect">
            <a:avLst/>
          </a:prstGeom>
          <a:solidFill>
            <a:srgbClr val="FF0000"/>
          </a:solidFill>
        </p:spPr>
        <p:txBody>
          <a:bodyPr wrap="square" rtlCol="0">
            <a:spAutoFit/>
          </a:bodyPr>
          <a:lstStyle/>
          <a:p>
            <a:pPr algn="ctr"/>
            <a:r>
              <a:rPr lang="it-IT" sz="2000" b="1" dirty="0">
                <a:solidFill>
                  <a:schemeClr val="bg1"/>
                </a:solidFill>
                <a:latin typeface="Arial" panose="020B0604020202020204" pitchFamily="34" charset="0"/>
                <a:cs typeface="Arial" panose="020B0604020202020204" pitchFamily="34" charset="0"/>
              </a:rPr>
              <a:t>MMB-Marketing Monitor Basic aiuta a dare una risposta scientifica e «metrica» a questa fondamentale domanda </a:t>
            </a:r>
          </a:p>
          <a:p>
            <a:pPr algn="ctr"/>
            <a:r>
              <a:rPr lang="it-IT" sz="2000" b="1" dirty="0">
                <a:solidFill>
                  <a:schemeClr val="bg1"/>
                </a:solidFill>
                <a:latin typeface="Arial" panose="020B0604020202020204" pitchFamily="34" charset="0"/>
                <a:cs typeface="Arial" panose="020B0604020202020204" pitchFamily="34" charset="0"/>
              </a:rPr>
              <a:t>«da cosa dipende il fatturato?»</a:t>
            </a:r>
          </a:p>
        </p:txBody>
      </p:sp>
      <p:sp>
        <p:nvSpPr>
          <p:cNvPr id="14" name="CasellaDiTesto 13"/>
          <p:cNvSpPr txBox="1"/>
          <p:nvPr/>
        </p:nvSpPr>
        <p:spPr>
          <a:xfrm>
            <a:off x="3407226" y="6356350"/>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4743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01800" y="184955"/>
            <a:ext cx="8280400" cy="1169551"/>
          </a:xfrm>
          <a:prstGeom prst="rect">
            <a:avLst/>
          </a:prstGeom>
          <a:noFill/>
        </p:spPr>
        <p:txBody>
          <a:bodyPr>
            <a:spAutoFit/>
          </a:bodyPr>
          <a:lstStyle/>
          <a:p>
            <a:pPr algn="ctr">
              <a:defRPr/>
            </a:pPr>
            <a:r>
              <a:rPr lang="it-IT" b="1" i="1" dirty="0">
                <a:solidFill>
                  <a:srgbClr val="5959D5"/>
                </a:solidFill>
                <a:latin typeface="Arial" panose="020B0604020202020204" pitchFamily="34" charset="0"/>
                <a:cs typeface="Arial" panose="020B0604020202020204" pitchFamily="34" charset="0"/>
              </a:rPr>
              <a:t>Le decisioni possono essere di buona o cattiva qualità</a:t>
            </a:r>
          </a:p>
          <a:p>
            <a:pPr algn="ctr">
              <a:defRPr/>
            </a:pPr>
            <a:r>
              <a:rPr lang="it-IT" sz="2800" b="1" dirty="0">
                <a:solidFill>
                  <a:schemeClr val="bg1"/>
                </a:solidFill>
                <a:highlight>
                  <a:srgbClr val="000080"/>
                </a:highlight>
                <a:latin typeface="Arial" panose="020B0604020202020204" pitchFamily="34" charset="0"/>
                <a:cs typeface="Arial" panose="020B0604020202020204" pitchFamily="34" charset="0"/>
              </a:rPr>
              <a:t>DECIDERE INFORMATI </a:t>
            </a:r>
          </a:p>
          <a:p>
            <a:pPr algn="ctr">
              <a:defRPr/>
            </a:pPr>
            <a:r>
              <a:rPr lang="it-IT" sz="2400" b="1" i="1" dirty="0">
                <a:solidFill>
                  <a:srgbClr val="FF0000"/>
                </a:solidFill>
                <a:latin typeface="Arial" panose="020B0604020202020204" pitchFamily="34" charset="0"/>
                <a:cs typeface="Arial" panose="020B0604020202020204" pitchFamily="34" charset="0"/>
              </a:rPr>
              <a:t>Due scenari decisionali</a:t>
            </a:r>
          </a:p>
        </p:txBody>
      </p:sp>
      <p:pic>
        <p:nvPicPr>
          <p:cNvPr id="5" name="Immagine 8" descr="conpayoff_LIGH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911" y="154317"/>
            <a:ext cx="1052766" cy="1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5111" y="259666"/>
            <a:ext cx="515564" cy="26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23</a:t>
            </a:fld>
            <a:endParaRPr lang="en-US" dirty="0"/>
          </a:p>
        </p:txBody>
      </p:sp>
      <p:sp>
        <p:nvSpPr>
          <p:cNvPr id="9" name="CasellaDiTesto 8"/>
          <p:cNvSpPr txBox="1"/>
          <p:nvPr/>
        </p:nvSpPr>
        <p:spPr>
          <a:xfrm>
            <a:off x="1701800" y="6356350"/>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3" name="CasellaDiTesto 12"/>
          <p:cNvSpPr txBox="1"/>
          <p:nvPr/>
        </p:nvSpPr>
        <p:spPr>
          <a:xfrm>
            <a:off x="363911" y="2766072"/>
            <a:ext cx="10871200" cy="1138773"/>
          </a:xfrm>
          <a:prstGeom prst="rect">
            <a:avLst/>
          </a:prstGeom>
          <a:noFill/>
        </p:spPr>
        <p:txBody>
          <a:bodyPr wrap="square" rtlCol="0">
            <a:spAutoFit/>
          </a:bodyPr>
          <a:lstStyle/>
          <a:p>
            <a:pPr algn="ctr"/>
            <a:r>
              <a:rPr lang="it-IT" sz="1400" b="1" dirty="0">
                <a:solidFill>
                  <a:schemeClr val="bg1"/>
                </a:solidFill>
                <a:highlight>
                  <a:srgbClr val="FF0000"/>
                </a:highlight>
                <a:latin typeface="Arial" panose="020B0604020202020204" pitchFamily="34" charset="0"/>
                <a:cs typeface="Arial" panose="020B0604020202020204" pitchFamily="34" charset="0"/>
              </a:rPr>
              <a:t>SCENARIO 1 – DECIDERE DISINFORMATI</a:t>
            </a:r>
          </a:p>
          <a:p>
            <a:endParaRPr lang="it-IT" sz="8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Numero di informazioni necessarie: 	20</a:t>
            </a:r>
          </a:p>
          <a:p>
            <a:r>
              <a:rPr lang="it-IT" sz="1400" dirty="0">
                <a:latin typeface="Arial" panose="020B0604020202020204" pitchFamily="34" charset="0"/>
                <a:cs typeface="Arial" panose="020B0604020202020204" pitchFamily="34" charset="0"/>
              </a:rPr>
              <a:t>Numero di informazioni disponibili: 	  5</a:t>
            </a:r>
          </a:p>
          <a:p>
            <a:r>
              <a:rPr lang="it-IT" sz="1400" dirty="0">
                <a:latin typeface="Arial" panose="020B0604020202020204" pitchFamily="34" charset="0"/>
                <a:cs typeface="Arial" panose="020B0604020202020204" pitchFamily="34" charset="0"/>
              </a:rPr>
              <a:t>Numero di incognite: 			15</a:t>
            </a:r>
          </a:p>
          <a:p>
            <a:endParaRPr lang="it-IT" sz="400" dirty="0">
              <a:latin typeface="Arial" panose="020B0604020202020204" pitchFamily="34" charset="0"/>
              <a:cs typeface="Arial" panose="020B0604020202020204" pitchFamily="34" charset="0"/>
            </a:endParaRPr>
          </a:p>
        </p:txBody>
      </p:sp>
      <p:sp>
        <p:nvSpPr>
          <p:cNvPr id="15" name="CasellaDiTesto 14"/>
          <p:cNvSpPr txBox="1"/>
          <p:nvPr/>
        </p:nvSpPr>
        <p:spPr>
          <a:xfrm>
            <a:off x="363911" y="1354506"/>
            <a:ext cx="11548689" cy="1292662"/>
          </a:xfrm>
          <a:prstGeom prst="rect">
            <a:avLst/>
          </a:prstGeom>
          <a:noFill/>
        </p:spPr>
        <p:txBody>
          <a:bodyPr wrap="square" rtlCol="0">
            <a:spAutoFit/>
          </a:bodyPr>
          <a:lstStyle/>
          <a:p>
            <a:pPr algn="ctr"/>
            <a:r>
              <a:rPr lang="it-IT" sz="1400" b="1" dirty="0">
                <a:solidFill>
                  <a:srgbClr val="00B0F0"/>
                </a:solidFill>
                <a:latin typeface="Arial" panose="020B0604020202020204" pitchFamily="34" charset="0"/>
                <a:cs typeface="Arial" panose="020B0604020202020204" pitchFamily="34" charset="0"/>
              </a:rPr>
              <a:t>DECISIONI RAZIONALI SONO DECISIONI INFORMATE BASATE SULLA CONOSCENZA</a:t>
            </a:r>
          </a:p>
          <a:p>
            <a:endParaRPr lang="it-IT" sz="8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Prendere decisioni razionali richiede la disponibilità di informazioni. Nella realtà accade spesso che vengano prese decisioni con un numero insufficiente di informazioni. Questo porta a situazioni in cui non si riescono a cogliere appieno delle opportunità che non vengono viste o ad evitare minacce ed insidie che non vengono individuate in tempo. Ecco due scenari decisionali esemplificativi relativi all’ipotesi di dover prendere una decisione di marketing strategico importante come ad esempio lo sviluppo di un nuovo prodotto innovativo.</a:t>
            </a:r>
          </a:p>
        </p:txBody>
      </p:sp>
      <p:sp>
        <p:nvSpPr>
          <p:cNvPr id="16" name="CasellaDiTesto 15"/>
          <p:cNvSpPr txBox="1"/>
          <p:nvPr/>
        </p:nvSpPr>
        <p:spPr>
          <a:xfrm>
            <a:off x="363911" y="3959900"/>
            <a:ext cx="10871200" cy="1138773"/>
          </a:xfrm>
          <a:prstGeom prst="rect">
            <a:avLst/>
          </a:prstGeom>
          <a:noFill/>
        </p:spPr>
        <p:txBody>
          <a:bodyPr wrap="square" rtlCol="0">
            <a:spAutoFit/>
          </a:bodyPr>
          <a:lstStyle/>
          <a:p>
            <a:pPr algn="ctr"/>
            <a:r>
              <a:rPr lang="it-IT" sz="1400" b="1" dirty="0">
                <a:solidFill>
                  <a:schemeClr val="bg1"/>
                </a:solidFill>
                <a:highlight>
                  <a:srgbClr val="008000"/>
                </a:highlight>
                <a:latin typeface="Arial" panose="020B0604020202020204" pitchFamily="34" charset="0"/>
                <a:cs typeface="Arial" panose="020B0604020202020204" pitchFamily="34" charset="0"/>
              </a:rPr>
              <a:t>SCENARIO 2 – DECIDERE INFORMATI</a:t>
            </a:r>
          </a:p>
          <a:p>
            <a:endParaRPr lang="it-IT" sz="8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Numero di informazioni necessarie: 	20</a:t>
            </a:r>
          </a:p>
          <a:p>
            <a:r>
              <a:rPr lang="it-IT" sz="1400" dirty="0">
                <a:latin typeface="Arial" panose="020B0604020202020204" pitchFamily="34" charset="0"/>
                <a:cs typeface="Arial" panose="020B0604020202020204" pitchFamily="34" charset="0"/>
              </a:rPr>
              <a:t>Numero di informazioni disponibili: 	15</a:t>
            </a:r>
          </a:p>
          <a:p>
            <a:r>
              <a:rPr lang="it-IT" sz="1400" dirty="0">
                <a:latin typeface="Arial" panose="020B0604020202020204" pitchFamily="34" charset="0"/>
                <a:cs typeface="Arial" panose="020B0604020202020204" pitchFamily="34" charset="0"/>
              </a:rPr>
              <a:t>Numero di incognite: 			  5</a:t>
            </a:r>
          </a:p>
          <a:p>
            <a:endParaRPr lang="it-IT" sz="400" dirty="0">
              <a:latin typeface="Arial" panose="020B0604020202020204" pitchFamily="34" charset="0"/>
              <a:cs typeface="Arial" panose="020B0604020202020204" pitchFamily="34" charset="0"/>
            </a:endParaRPr>
          </a:p>
        </p:txBody>
      </p:sp>
      <p:sp>
        <p:nvSpPr>
          <p:cNvPr id="17" name="CasellaDiTesto 16"/>
          <p:cNvSpPr txBox="1"/>
          <p:nvPr/>
        </p:nvSpPr>
        <p:spPr>
          <a:xfrm>
            <a:off x="2624744" y="5483394"/>
            <a:ext cx="7221911" cy="369332"/>
          </a:xfrm>
          <a:prstGeom prst="rect">
            <a:avLst/>
          </a:prstGeom>
          <a:solidFill>
            <a:schemeClr val="tx2"/>
          </a:solidFill>
        </p:spPr>
        <p:txBody>
          <a:bodyPr wrap="square" rtlCol="0">
            <a:spAutoFit/>
          </a:bodyPr>
          <a:lstStyle/>
          <a:p>
            <a:pPr algn="ctr"/>
            <a:r>
              <a:rPr lang="it-IT" b="1" dirty="0">
                <a:solidFill>
                  <a:schemeClr val="bg1"/>
                </a:solidFill>
                <a:latin typeface="Arial" panose="020B0604020202020204" pitchFamily="34" charset="0"/>
                <a:cs typeface="Arial" panose="020B0604020202020204" pitchFamily="34" charset="0"/>
              </a:rPr>
              <a:t>In quale  di questi due scenari preferireste trovarvi a decidere?</a:t>
            </a:r>
          </a:p>
        </p:txBody>
      </p:sp>
    </p:spTree>
    <p:extLst>
      <p:ext uri="{BB962C8B-B14F-4D97-AF65-F5344CB8AC3E}">
        <p14:creationId xmlns:p14="http://schemas.microsoft.com/office/powerpoint/2010/main" val="338050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24</a:t>
            </a:fld>
            <a:endParaRPr lang="en-US" dirty="0"/>
          </a:p>
        </p:txBody>
      </p:sp>
      <p:sp>
        <p:nvSpPr>
          <p:cNvPr id="10" name="CasellaDiTesto 9"/>
          <p:cNvSpPr txBox="1"/>
          <p:nvPr/>
        </p:nvSpPr>
        <p:spPr>
          <a:xfrm>
            <a:off x="1739701" y="1124079"/>
            <a:ext cx="8288454" cy="3662541"/>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lgn="ctr">
              <a:buFontTx/>
              <a:buNone/>
            </a:pPr>
            <a:endParaRPr lang="it-IT" sz="3200" b="1" dirty="0">
              <a:solidFill>
                <a:schemeClr val="bg1"/>
              </a:solidFill>
              <a:latin typeface="Arial" panose="020B0604020202020204" pitchFamily="34" charset="0"/>
              <a:cs typeface="Arial" panose="020B0604020202020204" pitchFamily="34" charset="0"/>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MMB</a:t>
            </a:r>
          </a:p>
          <a:p>
            <a:pPr lvl="1" algn="ctr">
              <a:buFontTx/>
              <a:buNone/>
            </a:pPr>
            <a:r>
              <a:rPr lang="it-IT" sz="4000" b="1" dirty="0">
                <a:solidFill>
                  <a:srgbClr val="FFFF00"/>
                </a:solidFill>
                <a:latin typeface="Arial" panose="020B0604020202020204" pitchFamily="34" charset="0"/>
                <a:cs typeface="Arial" panose="020B0604020202020204" pitchFamily="34" charset="0"/>
              </a:rPr>
              <a:t>Marketing Monitor Basic</a:t>
            </a:r>
          </a:p>
          <a:p>
            <a:pPr lvl="1" algn="ctr">
              <a:buFontTx/>
              <a:buNone/>
            </a:pPr>
            <a:endParaRPr lang="it-IT" sz="2800" b="1" dirty="0">
              <a:solidFill>
                <a:srgbClr val="FF0000"/>
              </a:solidFill>
              <a:latin typeface="Arial" panose="020B0604020202020204" pitchFamily="34" charset="0"/>
              <a:cs typeface="Arial" panose="020B0604020202020204" pitchFamily="34" charset="0"/>
            </a:endParaRPr>
          </a:p>
          <a:p>
            <a:pPr lvl="1" algn="ctr">
              <a:buFontTx/>
              <a:buNone/>
            </a:pPr>
            <a:r>
              <a:rPr lang="it-IT" sz="2800" b="1" dirty="0">
                <a:solidFill>
                  <a:srgbClr val="FF0000"/>
                </a:solidFill>
                <a:latin typeface="Arial" panose="020B0604020202020204" pitchFamily="34" charset="0"/>
                <a:cs typeface="Arial" panose="020B0604020202020204" pitchFamily="34" charset="0"/>
              </a:rPr>
              <a:t>Una veloce panoramica</a:t>
            </a:r>
            <a:endParaRPr lang="it-IT" sz="2800" dirty="0">
              <a:solidFill>
                <a:srgbClr val="FF0000"/>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8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1353" y="2013359"/>
            <a:ext cx="11135639" cy="4190463"/>
          </a:xfrm>
        </p:spPr>
        <p:txBody>
          <a:bodyPr>
            <a:noAutofit/>
          </a:bodyPr>
          <a:lstStyle/>
          <a:p>
            <a:pPr marL="457200" indent="-457200">
              <a:buFont typeface="+mj-lt"/>
              <a:buAutoNum type="arabicPeriod"/>
            </a:pPr>
            <a:r>
              <a:rPr lang="it-IT" sz="2200" b="1" dirty="0">
                <a:latin typeface="Arial" panose="020B0604020202020204" pitchFamily="34" charset="0"/>
                <a:cs typeface="Arial" panose="020B0604020202020204" pitchFamily="34" charset="0"/>
              </a:rPr>
              <a:t>Se la vostra visibilità </a:t>
            </a:r>
            <a:r>
              <a:rPr lang="it-IT" sz="2200" dirty="0">
                <a:latin typeface="Arial" panose="020B0604020202020204" pitchFamily="34" charset="0"/>
                <a:cs typeface="Arial" panose="020B0604020202020204" pitchFamily="34" charset="0"/>
              </a:rPr>
              <a:t>aumenta del 20% 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Se il vostro score di immagine </a:t>
            </a:r>
            <a:r>
              <a:rPr lang="it-IT" sz="2200" dirty="0">
                <a:latin typeface="Arial" panose="020B0604020202020204" pitchFamily="34" charset="0"/>
                <a:cs typeface="Arial" panose="020B0604020202020204" pitchFamily="34" charset="0"/>
              </a:rPr>
              <a:t>passa da 3,4 (su 20) a 7,9 (su 20) 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Se il vostro indice di </a:t>
            </a:r>
            <a:r>
              <a:rPr lang="it-IT" sz="2200" b="1" i="1" dirty="0" err="1">
                <a:latin typeface="Arial" panose="020B0604020202020204" pitchFamily="34" charset="0"/>
                <a:cs typeface="Arial" panose="020B0604020202020204" pitchFamily="34" charset="0"/>
              </a:rPr>
              <a:t>Customer</a:t>
            </a:r>
            <a:r>
              <a:rPr lang="it-IT" sz="2200" b="1" i="1" dirty="0">
                <a:latin typeface="Arial" panose="020B0604020202020204" pitchFamily="34" charset="0"/>
                <a:cs typeface="Arial" panose="020B0604020202020204" pitchFamily="34" charset="0"/>
              </a:rPr>
              <a:t> </a:t>
            </a:r>
            <a:r>
              <a:rPr lang="it-IT" sz="2200" b="1" i="1" dirty="0" err="1">
                <a:latin typeface="Arial" panose="020B0604020202020204" pitchFamily="34" charset="0"/>
                <a:cs typeface="Arial" panose="020B0604020202020204" pitchFamily="34" charset="0"/>
              </a:rPr>
              <a:t>Satisfaction</a:t>
            </a:r>
            <a:r>
              <a:rPr lang="it-IT" sz="2200" b="1" i="1"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passa dal 6,3 (su 10) a 7,9 (su 10) 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Se il vostro potenziale di defezione (abbandono) </a:t>
            </a:r>
            <a:r>
              <a:rPr lang="it-IT" sz="2200" dirty="0">
                <a:latin typeface="Arial" panose="020B0604020202020204" pitchFamily="34" charset="0"/>
                <a:cs typeface="Arial" panose="020B0604020202020204" pitchFamily="34" charset="0"/>
              </a:rPr>
              <a:t>tra i vostri clienti passa dal 38,7% al 15,6% 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Se il vostro potenziale di attrazione </a:t>
            </a:r>
            <a:r>
              <a:rPr lang="it-IT" sz="2200" dirty="0">
                <a:latin typeface="Arial" panose="020B0604020202020204" pitchFamily="34" charset="0"/>
                <a:cs typeface="Arial" panose="020B0604020202020204" pitchFamily="34" charset="0"/>
              </a:rPr>
              <a:t>sui non clienti passa dal 3,9% al 17,8% 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Se … </a:t>
            </a:r>
            <a:r>
              <a:rPr lang="it-IT" sz="2200" dirty="0">
                <a:latin typeface="Arial" panose="020B0604020202020204" pitchFamily="34" charset="0"/>
                <a:cs typeface="Arial" panose="020B0604020202020204" pitchFamily="34" charset="0"/>
              </a:rPr>
              <a:t>di quanto aumenta il vostro fatturato?</a:t>
            </a:r>
          </a:p>
          <a:p>
            <a:pPr marL="457200" indent="-457200">
              <a:buFont typeface="+mj-lt"/>
              <a:buAutoNum type="arabicPeriod"/>
            </a:pPr>
            <a:r>
              <a:rPr lang="it-IT" sz="2200" b="1" dirty="0">
                <a:latin typeface="Arial" panose="020B0604020202020204" pitchFamily="34" charset="0"/>
                <a:cs typeface="Arial" panose="020B0604020202020204" pitchFamily="34" charset="0"/>
              </a:rPr>
              <a:t>Etc. etc. …</a:t>
            </a:r>
          </a:p>
          <a:p>
            <a:endParaRPr lang="it-IT" sz="2200" dirty="0">
              <a:latin typeface="Arial" panose="020B0604020202020204" pitchFamily="34" charset="0"/>
              <a:cs typeface="Arial" panose="020B0604020202020204" pitchFamily="34" charset="0"/>
            </a:endParaRPr>
          </a:p>
          <a:p>
            <a:endParaRPr lang="it-IT" sz="2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2"/>
          </p:nvPr>
        </p:nvSpPr>
        <p:spPr/>
        <p:txBody>
          <a:bodyPr/>
          <a:lstStyle/>
          <a:p>
            <a:fld id="{D4EA2087-047C-4DA0-BA62-849768747B1E}" type="slidenum">
              <a:rPr lang="it-IT" smtClean="0"/>
              <a:t>25</a:t>
            </a:fld>
            <a:endParaRPr lang="it-IT"/>
          </a:p>
        </p:txBody>
      </p:sp>
      <p:sp>
        <p:nvSpPr>
          <p:cNvPr id="5" name="Titolo 1"/>
          <p:cNvSpPr txBox="1">
            <a:spLocks/>
          </p:cNvSpPr>
          <p:nvPr/>
        </p:nvSpPr>
        <p:spPr>
          <a:xfrm>
            <a:off x="538619" y="861726"/>
            <a:ext cx="11248373" cy="1007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rgbClr val="CC0066"/>
                </a:solidFill>
                <a:latin typeface="Arial" panose="020B0604020202020204" pitchFamily="34" charset="0"/>
                <a:cs typeface="Arial" panose="020B0604020202020204" pitchFamily="34" charset="0"/>
              </a:rPr>
              <a:t>Quanto bene conoscete gli ingranaggi del vostro «motore» di marketing? Se sapete rispondere a queste domande non vi serve MMB </a:t>
            </a:r>
            <a:r>
              <a:rPr lang="it-IT" sz="2000" b="1" i="1" dirty="0">
                <a:solidFill>
                  <a:srgbClr val="0070C0"/>
                </a:solidFill>
                <a:latin typeface="Arial" panose="020B0604020202020204" pitchFamily="34" charset="0"/>
                <a:cs typeface="Arial" panose="020B0604020202020204" pitchFamily="34" charset="0"/>
              </a:rPr>
              <a:t>(ma vi servono altre metodologie ideate da </a:t>
            </a:r>
            <a:r>
              <a:rPr lang="it-IT" sz="2000" b="1" i="1" dirty="0" err="1">
                <a:solidFill>
                  <a:srgbClr val="0070C0"/>
                </a:solidFill>
                <a:latin typeface="Arial" panose="020B0604020202020204" pitchFamily="34" charset="0"/>
                <a:cs typeface="Arial" panose="020B0604020202020204" pitchFamily="34" charset="0"/>
              </a:rPr>
              <a:t>Nomesis</a:t>
            </a:r>
            <a:r>
              <a:rPr lang="it-IT" sz="2000" b="1" i="1" dirty="0">
                <a:solidFill>
                  <a:srgbClr val="0070C0"/>
                </a:solidFill>
                <a:latin typeface="Arial" panose="020B0604020202020204" pitchFamily="34" charset="0"/>
                <a:cs typeface="Arial" panose="020B0604020202020204" pitchFamily="34" charset="0"/>
              </a:rPr>
              <a:t>)</a:t>
            </a:r>
          </a:p>
        </p:txBody>
      </p:sp>
      <p:sp>
        <p:nvSpPr>
          <p:cNvPr id="6" name="CasellaDiTesto 5"/>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3300" y="179425"/>
            <a:ext cx="771188" cy="3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conpayoff_LIGHT.jpg"/>
          <p:cNvPicPr>
            <a:picLocks noChangeAspect="1"/>
          </p:cNvPicPr>
          <p:nvPr/>
        </p:nvPicPr>
        <p:blipFill>
          <a:blip r:embed="rId3" cstate="print"/>
          <a:srcRect/>
          <a:stretch>
            <a:fillRect/>
          </a:stretch>
        </p:blipFill>
        <p:spPr bwMode="auto">
          <a:xfrm>
            <a:off x="178301" y="171666"/>
            <a:ext cx="845827" cy="146698"/>
          </a:xfrm>
          <a:prstGeom prst="rect">
            <a:avLst/>
          </a:prstGeom>
          <a:noFill/>
          <a:ln w="9525">
            <a:noFill/>
            <a:miter lim="800000"/>
            <a:headEnd/>
            <a:tailEnd/>
          </a:ln>
        </p:spPr>
      </p:pic>
      <p:sp>
        <p:nvSpPr>
          <p:cNvPr id="2" name="CasellaDiTesto 1"/>
          <p:cNvSpPr txBox="1"/>
          <p:nvPr/>
        </p:nvSpPr>
        <p:spPr>
          <a:xfrm>
            <a:off x="1966531" y="338458"/>
            <a:ext cx="8392547" cy="461665"/>
          </a:xfrm>
          <a:prstGeom prst="rect">
            <a:avLst/>
          </a:prstGeom>
          <a:solidFill>
            <a:srgbClr val="002060"/>
          </a:solid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MONITORAGGIO DEGLI INGRANAGGI DI MARKETING</a:t>
            </a:r>
          </a:p>
        </p:txBody>
      </p:sp>
    </p:spTree>
    <p:extLst>
      <p:ext uri="{BB962C8B-B14F-4D97-AF65-F5344CB8AC3E}">
        <p14:creationId xmlns:p14="http://schemas.microsoft.com/office/powerpoint/2010/main" val="144737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301" y="881122"/>
            <a:ext cx="11636327" cy="495242"/>
          </a:xfrm>
        </p:spPr>
        <p:txBody>
          <a:bodyPr anchor="t">
            <a:noAutofit/>
          </a:bodyPr>
          <a:lstStyle/>
          <a:p>
            <a:pPr algn="ctr"/>
            <a:r>
              <a:rPr lang="it-IT" sz="2800" b="1" dirty="0">
                <a:solidFill>
                  <a:srgbClr val="FF0000"/>
                </a:solidFill>
                <a:latin typeface="Arial" panose="020B0604020202020204" pitchFamily="34" charset="0"/>
                <a:cs typeface="Arial" panose="020B0604020202020204" pitchFamily="34" charset="0"/>
              </a:rPr>
              <a:t>Tre ricerche di marketing per clienti più fedeli e più numerosi</a:t>
            </a:r>
            <a:br>
              <a:rPr lang="it-IT" sz="2800" b="1" dirty="0">
                <a:solidFill>
                  <a:srgbClr val="FF0000"/>
                </a:solidFill>
                <a:latin typeface="Arial" panose="020B0604020202020204" pitchFamily="34" charset="0"/>
                <a:cs typeface="Arial" panose="020B0604020202020204" pitchFamily="34" charset="0"/>
              </a:rPr>
            </a:br>
            <a:endParaRPr lang="it-IT" sz="2800" b="1" dirty="0">
              <a:solidFill>
                <a:srgbClr val="FF0000"/>
              </a:solidFill>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749300" y="1690688"/>
            <a:ext cx="10712450" cy="4351338"/>
          </a:xfrm>
        </p:spPr>
        <p:txBody>
          <a:bodyPr>
            <a:normAutofit fontScale="92500" lnSpcReduction="20000"/>
          </a:bodyPr>
          <a:lstStyle/>
          <a:p>
            <a:pPr marL="0" indent="0" algn="just">
              <a:buNone/>
            </a:pPr>
            <a:r>
              <a:rPr lang="it-IT" sz="2400" b="1" dirty="0">
                <a:solidFill>
                  <a:srgbClr val="0070C0"/>
                </a:solidFill>
                <a:latin typeface="Arial" panose="020B0604020202020204" pitchFamily="34" charset="0"/>
                <a:cs typeface="Arial" panose="020B0604020202020204" pitchFamily="34" charset="0"/>
              </a:rPr>
              <a:t>MMB-Marketing Monitor Basic è un pacchetto integrato di tre distinte ma coordinate e modulari ricerche di marketing ad hoc per il monitoraggio dei KPI fondamentali della </a:t>
            </a:r>
            <a:r>
              <a:rPr lang="it-IT" sz="2400" b="1" i="1" dirty="0" err="1">
                <a:solidFill>
                  <a:srgbClr val="0070C0"/>
                </a:solidFill>
                <a:latin typeface="Arial" panose="020B0604020202020204" pitchFamily="34" charset="0"/>
                <a:cs typeface="Arial" panose="020B0604020202020204" pitchFamily="34" charset="0"/>
              </a:rPr>
              <a:t>Customer</a:t>
            </a:r>
            <a:r>
              <a:rPr lang="it-IT" sz="2400" b="1" i="1" dirty="0">
                <a:solidFill>
                  <a:srgbClr val="0070C0"/>
                </a:solidFill>
                <a:latin typeface="Arial" panose="020B0604020202020204" pitchFamily="34" charset="0"/>
                <a:cs typeface="Arial" panose="020B0604020202020204" pitchFamily="34" charset="0"/>
              </a:rPr>
              <a:t> </a:t>
            </a:r>
            <a:r>
              <a:rPr lang="it-IT" sz="2400" b="1" i="1" dirty="0" err="1">
                <a:solidFill>
                  <a:srgbClr val="0070C0"/>
                </a:solidFill>
                <a:latin typeface="Arial" panose="020B0604020202020204" pitchFamily="34" charset="0"/>
                <a:cs typeface="Arial" panose="020B0604020202020204" pitchFamily="34" charset="0"/>
              </a:rPr>
              <a:t>Retention</a:t>
            </a:r>
            <a:r>
              <a:rPr lang="it-IT" sz="2400" b="1" i="1" dirty="0">
                <a:solidFill>
                  <a:srgbClr val="0070C0"/>
                </a:solidFill>
                <a:latin typeface="Arial" panose="020B0604020202020204" pitchFamily="34" charset="0"/>
                <a:cs typeface="Arial" panose="020B0604020202020204" pitchFamily="34" charset="0"/>
              </a:rPr>
              <a:t> </a:t>
            </a:r>
            <a:r>
              <a:rPr lang="it-IT" sz="2400" b="1" dirty="0">
                <a:solidFill>
                  <a:srgbClr val="0070C0"/>
                </a:solidFill>
                <a:latin typeface="Arial" panose="020B0604020202020204" pitchFamily="34" charset="0"/>
                <a:cs typeface="Arial" panose="020B0604020202020204" pitchFamily="34" charset="0"/>
              </a:rPr>
              <a:t>e della </a:t>
            </a:r>
            <a:r>
              <a:rPr lang="it-IT" sz="2400" b="1" i="1" dirty="0" err="1">
                <a:solidFill>
                  <a:srgbClr val="0070C0"/>
                </a:solidFill>
                <a:latin typeface="Arial" panose="020B0604020202020204" pitchFamily="34" charset="0"/>
                <a:cs typeface="Arial" panose="020B0604020202020204" pitchFamily="34" charset="0"/>
              </a:rPr>
              <a:t>Customer</a:t>
            </a:r>
            <a:r>
              <a:rPr lang="it-IT" sz="2400" b="1" i="1" dirty="0">
                <a:solidFill>
                  <a:srgbClr val="0070C0"/>
                </a:solidFill>
                <a:latin typeface="Arial" panose="020B0604020202020204" pitchFamily="34" charset="0"/>
                <a:cs typeface="Arial" panose="020B0604020202020204" pitchFamily="34" charset="0"/>
              </a:rPr>
              <a:t> </a:t>
            </a:r>
            <a:r>
              <a:rPr lang="it-IT" sz="2400" b="1" i="1" dirty="0" err="1">
                <a:solidFill>
                  <a:srgbClr val="0070C0"/>
                </a:solidFill>
                <a:latin typeface="Arial" panose="020B0604020202020204" pitchFamily="34" charset="0"/>
                <a:cs typeface="Arial" panose="020B0604020202020204" pitchFamily="34" charset="0"/>
              </a:rPr>
              <a:t>Acquistion</a:t>
            </a:r>
            <a:r>
              <a:rPr lang="it-IT" sz="2400" b="1" dirty="0">
                <a:solidFill>
                  <a:srgbClr val="0070C0"/>
                </a:solidFill>
                <a:latin typeface="Arial" panose="020B0604020202020204" pitchFamily="34" charset="0"/>
                <a:cs typeface="Arial" panose="020B0604020202020204" pitchFamily="34" charset="0"/>
              </a:rPr>
              <a:t>:</a:t>
            </a:r>
          </a:p>
          <a:p>
            <a:pPr marL="0" indent="0" algn="just">
              <a:buNone/>
            </a:pPr>
            <a:endParaRPr lang="it-IT" sz="1000" b="1" dirty="0">
              <a:latin typeface="Arial" panose="020B0604020202020204" pitchFamily="34" charset="0"/>
              <a:cs typeface="Arial" panose="020B0604020202020204" pitchFamily="34" charset="0"/>
            </a:endParaRPr>
          </a:p>
          <a:p>
            <a:pPr algn="just"/>
            <a:r>
              <a:rPr lang="it-IT" sz="2400" b="1" i="1" dirty="0">
                <a:solidFill>
                  <a:srgbClr val="0070C0"/>
                </a:solidFill>
                <a:latin typeface="Arial" panose="020B0604020202020204" pitchFamily="34" charset="0"/>
                <a:cs typeface="Arial" panose="020B0604020202020204" pitchFamily="34" charset="0"/>
              </a:rPr>
              <a:t>RICERCA 1</a:t>
            </a:r>
            <a:r>
              <a:rPr lang="it-IT" sz="2400" b="1" dirty="0">
                <a:latin typeface="Arial" panose="020B0604020202020204" pitchFamily="34" charset="0"/>
                <a:cs typeface="Arial" panose="020B0604020202020204" pitchFamily="34" charset="0"/>
              </a:rPr>
              <a:t> – </a:t>
            </a:r>
            <a:r>
              <a:rPr lang="it-IT" sz="2400" b="1" dirty="0">
                <a:solidFill>
                  <a:srgbClr val="FF0000"/>
                </a:solidFill>
                <a:latin typeface="Arial" panose="020B0604020202020204" pitchFamily="34" charset="0"/>
                <a:cs typeface="Arial" panose="020B0604020202020204" pitchFamily="34" charset="0"/>
              </a:rPr>
              <a:t>FORZA DEL LEGAME DEI CLIENTI </a:t>
            </a:r>
            <a:r>
              <a:rPr lang="it-IT" sz="2400" b="1" dirty="0">
                <a:latin typeface="Arial" panose="020B0604020202020204" pitchFamily="34" charset="0"/>
                <a:cs typeface="Arial" panose="020B0604020202020204" pitchFamily="34" charset="0"/>
              </a:rPr>
              <a:t>basata su interviste «opache» ai clienti analizza e misura le principali variabili della relazione (dalla visibilità all’immagine, dal potenziale di defezione al posizionamento competitivo) senza condizionamenti.</a:t>
            </a:r>
          </a:p>
          <a:p>
            <a:pPr algn="just"/>
            <a:r>
              <a:rPr lang="it-IT" sz="2400" b="1" i="1" dirty="0">
                <a:solidFill>
                  <a:srgbClr val="0070C0"/>
                </a:solidFill>
                <a:latin typeface="Arial" panose="020B0604020202020204" pitchFamily="34" charset="0"/>
                <a:cs typeface="Arial" panose="020B0604020202020204" pitchFamily="34" charset="0"/>
              </a:rPr>
              <a:t>RICERCA 2 – </a:t>
            </a:r>
            <a:r>
              <a:rPr lang="it-IT" sz="2400" b="1" dirty="0">
                <a:solidFill>
                  <a:srgbClr val="FF0000"/>
                </a:solidFill>
                <a:latin typeface="Arial" panose="020B0604020202020204" pitchFamily="34" charset="0"/>
                <a:cs typeface="Arial" panose="020B0604020202020204" pitchFamily="34" charset="0"/>
              </a:rPr>
              <a:t>CUSTOMER SATIFACTION</a:t>
            </a:r>
            <a:r>
              <a:rPr lang="it-IT" sz="2400" b="1" dirty="0">
                <a:latin typeface="Arial" panose="020B0604020202020204" pitchFamily="34" charset="0"/>
                <a:cs typeface="Arial" panose="020B0604020202020204" pitchFamily="34" charset="0"/>
              </a:rPr>
              <a:t> basata su interviste «trasparenti» a clienti per analizzarne e misurarne la soddisfazione analitica ed «</a:t>
            </a:r>
            <a:r>
              <a:rPr lang="it-IT" sz="2400" b="1" dirty="0" err="1">
                <a:latin typeface="Arial" panose="020B0604020202020204" pitchFamily="34" charset="0"/>
                <a:cs typeface="Arial" panose="020B0604020202020204" pitchFamily="34" charset="0"/>
              </a:rPr>
              <a:t>overall</a:t>
            </a:r>
            <a:r>
              <a:rPr lang="it-IT" sz="2400" b="1" dirty="0">
                <a:latin typeface="Arial" panose="020B0604020202020204" pitchFamily="34" charset="0"/>
                <a:cs typeface="Arial" panose="020B0604020202020204" pitchFamily="34" charset="0"/>
              </a:rPr>
              <a:t>» ed indentificare possibili aree di miglioramento.</a:t>
            </a:r>
          </a:p>
          <a:p>
            <a:pPr algn="just"/>
            <a:r>
              <a:rPr lang="it-IT" sz="2400" b="1" i="1" dirty="0">
                <a:solidFill>
                  <a:srgbClr val="0070C0"/>
                </a:solidFill>
                <a:latin typeface="Arial" panose="020B0604020202020204" pitchFamily="34" charset="0"/>
                <a:cs typeface="Arial" panose="020B0604020202020204" pitchFamily="34" charset="0"/>
              </a:rPr>
              <a:t>RICERCA 3 – </a:t>
            </a:r>
            <a:r>
              <a:rPr lang="it-IT" sz="2400" b="1" dirty="0">
                <a:solidFill>
                  <a:srgbClr val="FF0000"/>
                </a:solidFill>
                <a:latin typeface="Arial" panose="020B0604020202020204" pitchFamily="34" charset="0"/>
                <a:cs typeface="Arial" panose="020B0604020202020204" pitchFamily="34" charset="0"/>
              </a:rPr>
              <a:t>POTENZIALE DI ATTRAZIONE SUI NON CLIENTI </a:t>
            </a:r>
            <a:r>
              <a:rPr lang="it-IT" sz="2400" b="1" dirty="0">
                <a:latin typeface="Arial" panose="020B0604020202020204" pitchFamily="34" charset="0"/>
                <a:cs typeface="Arial" panose="020B0604020202020204" pitchFamily="34" charset="0"/>
              </a:rPr>
              <a:t>basata su interviste «opache» a potenziali clienti residenti in aree commerciali target per analizzare e misurare il potenziale di attrazione, il posizionamento competitivo ed i fattori di penetrazione per la conquista di nuovi clienti.</a:t>
            </a:r>
          </a:p>
        </p:txBody>
      </p:sp>
      <p:pic>
        <p:nvPicPr>
          <p:cNvPr id="4"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3799" y="276401"/>
            <a:ext cx="460829" cy="227312"/>
          </a:xfrm>
          <a:prstGeom prst="rect">
            <a:avLst/>
          </a:prstGeom>
          <a:noFill/>
          <a:ln w="9525">
            <a:noFill/>
            <a:miter lim="800000"/>
            <a:headEnd/>
            <a:tailEnd/>
          </a:ln>
        </p:spPr>
      </p:pic>
      <p:pic>
        <p:nvPicPr>
          <p:cNvPr id="5" name="Immagine 4" descr="conpayoff_LIGHT.jpg"/>
          <p:cNvPicPr>
            <a:picLocks noChangeAspect="1"/>
          </p:cNvPicPr>
          <p:nvPr/>
        </p:nvPicPr>
        <p:blipFill>
          <a:blip r:embed="rId3" cstate="print"/>
          <a:srcRect/>
          <a:stretch>
            <a:fillRect/>
          </a:stretch>
        </p:blipFill>
        <p:spPr bwMode="auto">
          <a:xfrm>
            <a:off x="298951" y="217163"/>
            <a:ext cx="845827" cy="146698"/>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D4EA2087-047C-4DA0-BA62-849768747B1E}" type="slidenum">
              <a:rPr lang="it-IT" smtClean="0"/>
              <a:t>26</a:t>
            </a:fld>
            <a:endParaRPr lang="it-IT"/>
          </a:p>
        </p:txBody>
      </p:sp>
      <p:sp>
        <p:nvSpPr>
          <p:cNvPr id="8" name="CasellaDiTesto 7"/>
          <p:cNvSpPr txBox="1"/>
          <p:nvPr/>
        </p:nvSpPr>
        <p:spPr>
          <a:xfrm>
            <a:off x="2435657" y="323850"/>
            <a:ext cx="7317943" cy="477054"/>
          </a:xfrm>
          <a:prstGeom prst="rect">
            <a:avLst/>
          </a:prstGeom>
          <a:solidFill>
            <a:srgbClr val="7030A0"/>
          </a:solidFill>
        </p:spPr>
        <p:txBody>
          <a:bodyPr wrap="square" rtlCol="0">
            <a:spAutoFit/>
          </a:bodyPr>
          <a:lstStyle/>
          <a:p>
            <a:pPr algn="ctr"/>
            <a:r>
              <a:rPr lang="it-IT" sz="2500" b="1" dirty="0">
                <a:solidFill>
                  <a:schemeClr val="bg1"/>
                </a:solidFill>
                <a:latin typeface="Arial" panose="020B0604020202020204" pitchFamily="34" charset="0"/>
                <a:cs typeface="Arial" panose="020B0604020202020204" pitchFamily="34" charset="0"/>
              </a:rPr>
              <a:t>COSA E’ MMB – MARKETING MONITOR BASIC </a:t>
            </a:r>
          </a:p>
        </p:txBody>
      </p:sp>
      <p:sp>
        <p:nvSpPr>
          <p:cNvPr id="11" name="Titolo 1"/>
          <p:cNvSpPr txBox="1">
            <a:spLocks/>
          </p:cNvSpPr>
          <p:nvPr/>
        </p:nvSpPr>
        <p:spPr>
          <a:xfrm>
            <a:off x="346076" y="-1253005"/>
            <a:ext cx="10604498" cy="6524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a:solidFill>
                  <a:srgbClr val="002060"/>
                </a:solidFill>
                <a:latin typeface="Arial" panose="020B0604020202020204" pitchFamily="34" charset="0"/>
                <a:cs typeface="Arial" panose="020B0604020202020204" pitchFamily="34" charset="0"/>
              </a:rPr>
              <a:t>La sezione mancante del Radar dei KPI di marketing</a:t>
            </a:r>
            <a:br>
              <a:rPr lang="it-IT" sz="3300" b="1">
                <a:solidFill>
                  <a:srgbClr val="002060"/>
                </a:solidFill>
                <a:latin typeface="Arial" panose="020B0604020202020204" pitchFamily="34" charset="0"/>
                <a:cs typeface="Arial" panose="020B0604020202020204" pitchFamily="34" charset="0"/>
              </a:rPr>
            </a:br>
            <a:r>
              <a:rPr lang="it-IT" sz="3300" b="1">
                <a:solidFill>
                  <a:srgbClr val="002060"/>
                </a:solidFill>
                <a:latin typeface="Arial" panose="020B0604020202020204" pitchFamily="34" charset="0"/>
                <a:cs typeface="Arial" panose="020B0604020202020204" pitchFamily="34" charset="0"/>
              </a:rPr>
              <a:t>la sezione mancante del Radar dei KPI </a:t>
            </a:r>
            <a:endParaRPr lang="it-IT" sz="3300" b="1" dirty="0">
              <a:solidFill>
                <a:srgbClr val="002060"/>
              </a:solidFill>
              <a:latin typeface="Arial" panose="020B0604020202020204" pitchFamily="34" charset="0"/>
              <a:cs typeface="Arial" panose="020B0604020202020204" pitchFamily="34" charset="0"/>
            </a:endParaRPr>
          </a:p>
        </p:txBody>
      </p:sp>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28288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721283"/>
            <a:ext cx="10018486" cy="766989"/>
          </a:xfrm>
          <a:solidFill>
            <a:srgbClr val="FFFF00"/>
          </a:solidFill>
        </p:spPr>
        <p:txBody>
          <a:bodyPr>
            <a:normAutofit fontScale="90000"/>
          </a:bodyPr>
          <a:lstStyle/>
          <a:p>
            <a:pPr algn="ctr"/>
            <a:r>
              <a:rPr lang="it-IT" sz="3600" b="1" dirty="0">
                <a:solidFill>
                  <a:srgbClr val="0070C0"/>
                </a:solidFill>
                <a:latin typeface="Arial" panose="020B0604020202020204" pitchFamily="34" charset="0"/>
                <a:cs typeface="Arial" panose="020B0604020202020204" pitchFamily="34" charset="0"/>
              </a:rPr>
              <a:t>LE TRE RICERCHE DI MERCATO DI MMB</a:t>
            </a:r>
            <a:br>
              <a:rPr lang="it-IT" b="1" dirty="0">
                <a:solidFill>
                  <a:srgbClr val="00B0F0"/>
                </a:solidFill>
                <a:latin typeface="Arial" panose="020B0604020202020204" pitchFamily="34" charset="0"/>
                <a:cs typeface="Arial" panose="020B0604020202020204" pitchFamily="34" charset="0"/>
              </a:rPr>
            </a:br>
            <a:r>
              <a:rPr lang="it-IT" sz="2200" b="1" dirty="0">
                <a:solidFill>
                  <a:srgbClr val="FF0000"/>
                </a:solidFill>
                <a:latin typeface="Arial" panose="020B0604020202020204" pitchFamily="34" charset="0"/>
                <a:cs typeface="Arial" panose="020B0604020202020204" pitchFamily="34" charset="0"/>
              </a:rPr>
              <a:t>Per il monitoraggio strategico dei KPI chiave della </a:t>
            </a:r>
            <a:r>
              <a:rPr lang="it-IT" sz="2200" b="1" i="1" dirty="0" err="1">
                <a:solidFill>
                  <a:srgbClr val="FF0000"/>
                </a:solidFill>
                <a:latin typeface="Arial" panose="020B0604020202020204" pitchFamily="34" charset="0"/>
                <a:cs typeface="Arial" panose="020B0604020202020204" pitchFamily="34" charset="0"/>
              </a:rPr>
              <a:t>Retention</a:t>
            </a:r>
            <a:r>
              <a:rPr lang="it-IT" sz="2200" b="1" dirty="0">
                <a:solidFill>
                  <a:srgbClr val="FF0000"/>
                </a:solidFill>
                <a:latin typeface="Arial" panose="020B0604020202020204" pitchFamily="34" charset="0"/>
                <a:cs typeface="Arial" panose="020B0604020202020204" pitchFamily="34" charset="0"/>
              </a:rPr>
              <a:t> e della </a:t>
            </a:r>
            <a:r>
              <a:rPr lang="it-IT" sz="2200" b="1" i="1" dirty="0" err="1">
                <a:solidFill>
                  <a:srgbClr val="FF0000"/>
                </a:solidFill>
                <a:latin typeface="Arial" panose="020B0604020202020204" pitchFamily="34" charset="0"/>
                <a:cs typeface="Arial" panose="020B0604020202020204" pitchFamily="34" charset="0"/>
              </a:rPr>
              <a:t>Acquisition</a:t>
            </a:r>
            <a:endParaRPr lang="it-IT" sz="2200" b="1" i="1" dirty="0">
              <a:solidFill>
                <a:srgbClr val="FF0000"/>
              </a:solidFill>
              <a:latin typeface="Arial" panose="020B0604020202020204" pitchFamily="34" charset="0"/>
              <a:cs typeface="Arial" panose="020B0604020202020204" pitchFamily="34"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256602099"/>
              </p:ext>
            </p:extLst>
          </p:nvPr>
        </p:nvGraphicFramePr>
        <p:xfrm>
          <a:off x="336548" y="1684273"/>
          <a:ext cx="11309352" cy="4389120"/>
        </p:xfrm>
        <a:graphic>
          <a:graphicData uri="http://schemas.openxmlformats.org/drawingml/2006/table">
            <a:tbl>
              <a:tblPr firstRow="1" bandRow="1">
                <a:tableStyleId>{5C22544A-7EE6-4342-B048-85BDC9FD1C3A}</a:tableStyleId>
              </a:tblPr>
              <a:tblGrid>
                <a:gridCol w="1313820">
                  <a:extLst>
                    <a:ext uri="{9D8B030D-6E8A-4147-A177-3AD203B41FA5}">
                      <a16:colId xmlns:a16="http://schemas.microsoft.com/office/drawing/2014/main" val="1112859466"/>
                    </a:ext>
                  </a:extLst>
                </a:gridCol>
                <a:gridCol w="1583960">
                  <a:extLst>
                    <a:ext uri="{9D8B030D-6E8A-4147-A177-3AD203B41FA5}">
                      <a16:colId xmlns:a16="http://schemas.microsoft.com/office/drawing/2014/main" val="2958725643"/>
                    </a:ext>
                  </a:extLst>
                </a:gridCol>
                <a:gridCol w="1646342">
                  <a:extLst>
                    <a:ext uri="{9D8B030D-6E8A-4147-A177-3AD203B41FA5}">
                      <a16:colId xmlns:a16="http://schemas.microsoft.com/office/drawing/2014/main" val="2957645333"/>
                    </a:ext>
                  </a:extLst>
                </a:gridCol>
                <a:gridCol w="1702407">
                  <a:extLst>
                    <a:ext uri="{9D8B030D-6E8A-4147-A177-3AD203B41FA5}">
                      <a16:colId xmlns:a16="http://schemas.microsoft.com/office/drawing/2014/main" val="2581616146"/>
                    </a:ext>
                  </a:extLst>
                </a:gridCol>
                <a:gridCol w="1666566">
                  <a:extLst>
                    <a:ext uri="{9D8B030D-6E8A-4147-A177-3AD203B41FA5}">
                      <a16:colId xmlns:a16="http://schemas.microsoft.com/office/drawing/2014/main" val="475932856"/>
                    </a:ext>
                  </a:extLst>
                </a:gridCol>
                <a:gridCol w="3396257">
                  <a:extLst>
                    <a:ext uri="{9D8B030D-6E8A-4147-A177-3AD203B41FA5}">
                      <a16:colId xmlns:a16="http://schemas.microsoft.com/office/drawing/2014/main" val="1361926554"/>
                    </a:ext>
                  </a:extLst>
                </a:gridCol>
              </a:tblGrid>
              <a:tr h="594360">
                <a:tc>
                  <a:txBody>
                    <a:bodyPr/>
                    <a:lstStyle/>
                    <a:p>
                      <a:pPr algn="ctr"/>
                      <a:r>
                        <a:rPr lang="it-IT" sz="1100" b="1" dirty="0">
                          <a:latin typeface="Arial" panose="020B0604020202020204" pitchFamily="34" charset="0"/>
                          <a:cs typeface="Arial" panose="020B0604020202020204" pitchFamily="34" charset="0"/>
                        </a:rPr>
                        <a:t>MACRO-AREA</a:t>
                      </a:r>
                    </a:p>
                    <a:p>
                      <a:pPr algn="ctr"/>
                      <a:r>
                        <a:rPr lang="it-IT" sz="1100" b="1" dirty="0">
                          <a:latin typeface="Arial" panose="020B0604020202020204" pitchFamily="34" charset="0"/>
                          <a:cs typeface="Arial" panose="020B0604020202020204" pitchFamily="34" charset="0"/>
                        </a:rPr>
                        <a:t>FUNZIONALE</a:t>
                      </a:r>
                    </a:p>
                  </a:txBody>
                  <a:tcPr/>
                </a:tc>
                <a:tc>
                  <a:txBody>
                    <a:bodyPr/>
                    <a:lstStyle/>
                    <a:p>
                      <a:pPr algn="ctr"/>
                      <a:r>
                        <a:rPr lang="it-IT" sz="1100" b="1" dirty="0">
                          <a:latin typeface="Arial" panose="020B0604020202020204" pitchFamily="34" charset="0"/>
                          <a:cs typeface="Arial" panose="020B0604020202020204" pitchFamily="34" charset="0"/>
                        </a:rPr>
                        <a:t>RICERCA E</a:t>
                      </a:r>
                    </a:p>
                    <a:p>
                      <a:pPr algn="ctr"/>
                      <a:r>
                        <a:rPr lang="it-IT" sz="1100" b="1" dirty="0">
                          <a:latin typeface="Arial" panose="020B0604020202020204" pitchFamily="34" charset="0"/>
                          <a:cs typeface="Arial" panose="020B0604020202020204" pitchFamily="34" charset="0"/>
                        </a:rPr>
                        <a:t>MACRO-OBIETTIVO</a:t>
                      </a:r>
                    </a:p>
                    <a:p>
                      <a:pPr algn="ctr"/>
                      <a:r>
                        <a:rPr lang="it-IT" sz="1100" b="1" dirty="0">
                          <a:latin typeface="Arial" panose="020B0604020202020204" pitchFamily="34" charset="0"/>
                          <a:cs typeface="Arial" panose="020B0604020202020204" pitchFamily="34" charset="0"/>
                        </a:rPr>
                        <a:t>CONOSCITIVO</a:t>
                      </a:r>
                    </a:p>
                  </a:txBody>
                  <a:tcPr/>
                </a:tc>
                <a:tc>
                  <a:txBody>
                    <a:bodyPr/>
                    <a:lstStyle/>
                    <a:p>
                      <a:pPr algn="ctr"/>
                      <a:r>
                        <a:rPr lang="it-IT" sz="1100" b="1" dirty="0">
                          <a:latin typeface="Arial" panose="020B0604020202020204" pitchFamily="34" charset="0"/>
                          <a:cs typeface="Arial" panose="020B0604020202020204" pitchFamily="34" charset="0"/>
                        </a:rPr>
                        <a:t>APPROCCIO</a:t>
                      </a:r>
                    </a:p>
                    <a:p>
                      <a:pPr algn="ctr"/>
                      <a:r>
                        <a:rPr lang="it-IT" sz="1100" b="1" dirty="0">
                          <a:latin typeface="Arial" panose="020B0604020202020204" pitchFamily="34" charset="0"/>
                          <a:cs typeface="Arial" panose="020B0604020202020204" pitchFamily="34" charset="0"/>
                        </a:rPr>
                        <a:t>(PRESENTAZIONE)</a:t>
                      </a:r>
                    </a:p>
                  </a:txBody>
                  <a:tcPr/>
                </a:tc>
                <a:tc>
                  <a:txBody>
                    <a:bodyPr/>
                    <a:lstStyle/>
                    <a:p>
                      <a:pPr algn="ctr"/>
                      <a:r>
                        <a:rPr lang="it-IT" sz="1100" b="1" dirty="0">
                          <a:latin typeface="Arial" panose="020B0604020202020204" pitchFamily="34" charset="0"/>
                          <a:cs typeface="Arial" panose="020B0604020202020204" pitchFamily="34" charset="0"/>
                        </a:rPr>
                        <a:t>UNIVERSO</a:t>
                      </a:r>
                    </a:p>
                  </a:txBody>
                  <a:tcPr/>
                </a:tc>
                <a:tc>
                  <a:txBody>
                    <a:bodyPr/>
                    <a:lstStyle/>
                    <a:p>
                      <a:pPr algn="ctr"/>
                      <a:r>
                        <a:rPr lang="it-IT" sz="1100" b="1" dirty="0">
                          <a:latin typeface="Arial" panose="020B0604020202020204" pitchFamily="34" charset="0"/>
                          <a:cs typeface="Arial" panose="020B0604020202020204" pitchFamily="34" charset="0"/>
                        </a:rPr>
                        <a:t>METODOLOGIA</a:t>
                      </a:r>
                    </a:p>
                  </a:txBody>
                  <a:tcPr/>
                </a:tc>
                <a:tc>
                  <a:txBody>
                    <a:bodyPr/>
                    <a:lstStyle/>
                    <a:p>
                      <a:pPr algn="ctr"/>
                      <a:r>
                        <a:rPr lang="it-IT" sz="1100" b="1" dirty="0">
                          <a:latin typeface="Arial" panose="020B0604020202020204" pitchFamily="34" charset="0"/>
                          <a:cs typeface="Arial" panose="020B0604020202020204" pitchFamily="34" charset="0"/>
                        </a:rPr>
                        <a:t>KPI</a:t>
                      </a:r>
                      <a:r>
                        <a:rPr lang="it-IT" sz="1100" b="1" baseline="0" dirty="0">
                          <a:latin typeface="Arial" panose="020B0604020202020204" pitchFamily="34" charset="0"/>
                          <a:cs typeface="Arial" panose="020B0604020202020204" pitchFamily="34" charset="0"/>
                        </a:rPr>
                        <a:t> MISURATI</a:t>
                      </a:r>
                    </a:p>
                    <a:p>
                      <a:pPr algn="ctr"/>
                      <a:r>
                        <a:rPr lang="it-IT" sz="1100" b="1" baseline="0" dirty="0">
                          <a:latin typeface="Arial" panose="020B0604020202020204" pitchFamily="34" charset="0"/>
                          <a:cs typeface="Arial" panose="020B0604020202020204" pitchFamily="34" charset="0"/>
                        </a:rPr>
                        <a:t>(Alcuni esempi)</a:t>
                      </a:r>
                      <a:endParaRPr lang="it-IT"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6625122"/>
                  </a:ext>
                </a:extLst>
              </a:tr>
              <a:tr h="1432560">
                <a:tc rowSpan="2">
                  <a:txBody>
                    <a:bodyPr/>
                    <a:lstStyle/>
                    <a:p>
                      <a:r>
                        <a:rPr lang="it-IT" sz="1100" b="1" dirty="0">
                          <a:latin typeface="Arial" panose="020B0604020202020204" pitchFamily="34" charset="0"/>
                          <a:cs typeface="Arial" panose="020B0604020202020204" pitchFamily="34" charset="0"/>
                        </a:rPr>
                        <a:t>CUSTOMER</a:t>
                      </a:r>
                    </a:p>
                    <a:p>
                      <a:r>
                        <a:rPr lang="it-IT" sz="1100" b="1" dirty="0">
                          <a:latin typeface="Arial" panose="020B0604020202020204" pitchFamily="34" charset="0"/>
                          <a:cs typeface="Arial" panose="020B0604020202020204" pitchFamily="34" charset="0"/>
                        </a:rPr>
                        <a:t>RETENTION</a:t>
                      </a:r>
                    </a:p>
                  </a:txBody>
                  <a:tcPr/>
                </a:tc>
                <a:tc>
                  <a:txBody>
                    <a:bodyPr/>
                    <a:lstStyle/>
                    <a:p>
                      <a:pPr algn="ctr"/>
                      <a:r>
                        <a:rPr lang="it-IT" sz="1100" b="1" dirty="0">
                          <a:solidFill>
                            <a:srgbClr val="FF0000"/>
                          </a:solidFill>
                          <a:latin typeface="Arial" panose="020B0604020202020204" pitchFamily="34" charset="0"/>
                          <a:cs typeface="Arial" panose="020B0604020202020204" pitchFamily="34" charset="0"/>
                        </a:rPr>
                        <a:t>Ricerca 1 di 3</a:t>
                      </a:r>
                    </a:p>
                    <a:p>
                      <a:pPr algn="ctr"/>
                      <a:r>
                        <a:rPr lang="it-IT" sz="1100" b="1" dirty="0">
                          <a:latin typeface="Arial" panose="020B0604020202020204" pitchFamily="34" charset="0"/>
                          <a:cs typeface="Arial" panose="020B0604020202020204" pitchFamily="34" charset="0"/>
                        </a:rPr>
                        <a:t>FORZA</a:t>
                      </a:r>
                      <a:r>
                        <a:rPr lang="it-IT" sz="1100" b="1" baseline="0" dirty="0">
                          <a:latin typeface="Arial" panose="020B0604020202020204" pitchFamily="34" charset="0"/>
                          <a:cs typeface="Arial" panose="020B0604020202020204" pitchFamily="34" charset="0"/>
                        </a:rPr>
                        <a:t> DEL LEGAME DEI CLIENTI</a:t>
                      </a:r>
                      <a:endParaRPr lang="it-IT" sz="1100" b="1" dirty="0">
                        <a:latin typeface="Arial" panose="020B0604020202020204" pitchFamily="34" charset="0"/>
                        <a:cs typeface="Arial" panose="020B0604020202020204" pitchFamily="34" charset="0"/>
                      </a:endParaRPr>
                    </a:p>
                  </a:txBody>
                  <a:tcPr/>
                </a:tc>
                <a:tc>
                  <a:txBody>
                    <a:bodyPr/>
                    <a:lstStyle/>
                    <a:p>
                      <a:pPr algn="ctr"/>
                      <a:r>
                        <a:rPr lang="it-IT" sz="1100" b="1" dirty="0">
                          <a:latin typeface="Arial" panose="020B0604020202020204" pitchFamily="34" charset="0"/>
                          <a:cs typeface="Arial" panose="020B0604020202020204" pitchFamily="34" charset="0"/>
                        </a:rPr>
                        <a:t>OPACA</a:t>
                      </a:r>
                    </a:p>
                    <a:p>
                      <a:pPr algn="ctr"/>
                      <a:r>
                        <a:rPr lang="it-IT" sz="1100" b="1" dirty="0">
                          <a:latin typeface="Arial" panose="020B0604020202020204" pitchFamily="34" charset="0"/>
                          <a:cs typeface="Arial" panose="020B0604020202020204" pitchFamily="34" charset="0"/>
                        </a:rPr>
                        <a:t>(Si nasconde</a:t>
                      </a:r>
                      <a:r>
                        <a:rPr lang="it-IT" sz="1100" b="1" baseline="0" dirty="0">
                          <a:latin typeface="Arial" panose="020B0604020202020204" pitchFamily="34" charset="0"/>
                          <a:cs typeface="Arial" panose="020B0604020202020204" pitchFamily="34" charset="0"/>
                        </a:rPr>
                        <a:t> il nome del Committente)</a:t>
                      </a:r>
                      <a:endParaRPr lang="it-IT" sz="1100" b="1" dirty="0">
                        <a:latin typeface="Arial" panose="020B0604020202020204" pitchFamily="34" charset="0"/>
                        <a:cs typeface="Arial" panose="020B0604020202020204" pitchFamily="34" charset="0"/>
                      </a:endParaRPr>
                    </a:p>
                  </a:txBody>
                  <a:tcPr/>
                </a:tc>
                <a:tc>
                  <a:txBody>
                    <a:bodyPr/>
                    <a:lstStyle/>
                    <a:p>
                      <a:pPr algn="ctr"/>
                      <a:r>
                        <a:rPr lang="it-IT" sz="1100" b="1" dirty="0">
                          <a:latin typeface="Arial" panose="020B0604020202020204" pitchFamily="34" charset="0"/>
                          <a:cs typeface="Arial" panose="020B0604020202020204" pitchFamily="34" charset="0"/>
                        </a:rPr>
                        <a:t>CLIENTI</a:t>
                      </a:r>
                    </a:p>
                    <a:p>
                      <a:pPr algn="ctr"/>
                      <a:r>
                        <a:rPr lang="it-IT" sz="1100" b="1" dirty="0">
                          <a:latin typeface="Arial" panose="020B0604020202020204" pitchFamily="34" charset="0"/>
                          <a:cs typeface="Arial" panose="020B0604020202020204" pitchFamily="34" charset="0"/>
                        </a:rPr>
                        <a:t>ATTUALI</a:t>
                      </a:r>
                    </a:p>
                  </a:txBody>
                  <a:tcPr/>
                </a:tc>
                <a:tc>
                  <a:txBody>
                    <a:bodyPr/>
                    <a:lstStyle/>
                    <a:p>
                      <a:pPr algn="ctr"/>
                      <a:r>
                        <a:rPr lang="it-IT" sz="1100" b="1" dirty="0">
                          <a:latin typeface="Arial" panose="020B0604020202020204" pitchFamily="34" charset="0"/>
                          <a:cs typeface="Arial" panose="020B0604020202020204" pitchFamily="34" charset="0"/>
                        </a:rPr>
                        <a:t>INTERVISTE QUANTITATIVE CATI e/o</a:t>
                      </a:r>
                      <a:r>
                        <a:rPr lang="it-IT" sz="1100" b="1" baseline="0" dirty="0">
                          <a:latin typeface="Arial" panose="020B0604020202020204" pitchFamily="34" charset="0"/>
                          <a:cs typeface="Arial" panose="020B0604020202020204" pitchFamily="34" charset="0"/>
                        </a:rPr>
                        <a:t> CAWI</a:t>
                      </a:r>
                      <a:endParaRPr lang="it-IT" sz="1100" b="1" dirty="0">
                        <a:latin typeface="Arial" panose="020B0604020202020204" pitchFamily="34" charset="0"/>
                        <a:cs typeface="Arial" panose="020B0604020202020204" pitchFamily="34" charset="0"/>
                      </a:endParaRPr>
                    </a:p>
                  </a:txBody>
                  <a:tcPr/>
                </a:tc>
                <a:tc>
                  <a:txBody>
                    <a:bodyPr/>
                    <a:lstStyle/>
                    <a:p>
                      <a:r>
                        <a:rPr lang="it-IT" sz="1100" b="1" dirty="0">
                          <a:latin typeface="Arial" panose="020B0604020202020204" pitchFamily="34" charset="0"/>
                          <a:cs typeface="Arial" panose="020B0604020202020204" pitchFamily="34" charset="0"/>
                        </a:rPr>
                        <a:t>Potenziale</a:t>
                      </a:r>
                      <a:r>
                        <a:rPr lang="it-IT" sz="1100" b="1" baseline="0" dirty="0">
                          <a:latin typeface="Arial" panose="020B0604020202020204" pitchFamily="34" charset="0"/>
                          <a:cs typeface="Arial" panose="020B0604020202020204" pitchFamily="34" charset="0"/>
                        </a:rPr>
                        <a:t> di defezione (abbandono)</a:t>
                      </a:r>
                    </a:p>
                    <a:p>
                      <a:r>
                        <a:rPr lang="it-IT" sz="1100" b="1" baseline="0" dirty="0">
                          <a:latin typeface="Arial" panose="020B0604020202020204" pitchFamily="34" charset="0"/>
                          <a:cs typeface="Arial" panose="020B0604020202020204" pitchFamily="34" charset="0"/>
                        </a:rPr>
                        <a:t>Visibilità e score di immagine</a:t>
                      </a:r>
                    </a:p>
                    <a:p>
                      <a:r>
                        <a:rPr lang="it-IT" sz="1100" b="1" baseline="0" dirty="0" err="1">
                          <a:latin typeface="Arial" panose="020B0604020202020204" pitchFamily="34" charset="0"/>
                          <a:cs typeface="Arial" panose="020B0604020202020204" pitchFamily="34" charset="0"/>
                        </a:rPr>
                        <a:t>Likes</a:t>
                      </a:r>
                      <a:r>
                        <a:rPr lang="it-IT" sz="1100" b="1" baseline="0" dirty="0">
                          <a:latin typeface="Arial" panose="020B0604020202020204" pitchFamily="34" charset="0"/>
                          <a:cs typeface="Arial" panose="020B0604020202020204" pitchFamily="34" charset="0"/>
                        </a:rPr>
                        <a:t> e </a:t>
                      </a:r>
                      <a:r>
                        <a:rPr lang="it-IT" sz="1100" b="1" baseline="0" dirty="0" err="1">
                          <a:latin typeface="Arial" panose="020B0604020202020204" pitchFamily="34" charset="0"/>
                          <a:cs typeface="Arial" panose="020B0604020202020204" pitchFamily="34" charset="0"/>
                        </a:rPr>
                        <a:t>Dislikes</a:t>
                      </a:r>
                      <a:endParaRPr lang="it-IT" sz="1100" b="1" baseline="0" dirty="0">
                        <a:latin typeface="Arial" panose="020B0604020202020204" pitchFamily="34" charset="0"/>
                        <a:cs typeface="Arial" panose="020B0604020202020204" pitchFamily="34" charset="0"/>
                      </a:endParaRPr>
                    </a:p>
                    <a:p>
                      <a:r>
                        <a:rPr lang="it-IT" sz="1100" b="1" baseline="0" dirty="0">
                          <a:latin typeface="Arial" panose="020B0604020202020204" pitchFamily="34" charset="0"/>
                          <a:cs typeface="Arial" panose="020B0604020202020204" pitchFamily="34" charset="0"/>
                        </a:rPr>
                        <a:t>Posizionamento competitivo</a:t>
                      </a:r>
                    </a:p>
                    <a:p>
                      <a:r>
                        <a:rPr lang="it-IT" sz="1100" b="1" baseline="0" dirty="0">
                          <a:latin typeface="Arial" panose="020B0604020202020204" pitchFamily="34" charset="0"/>
                          <a:cs typeface="Arial" panose="020B0604020202020204" pitchFamily="34" charset="0"/>
                        </a:rPr>
                        <a:t>Fedeltà</a:t>
                      </a:r>
                    </a:p>
                    <a:p>
                      <a:r>
                        <a:rPr lang="it-IT" sz="1100" b="1" dirty="0">
                          <a:latin typeface="Arial" panose="020B0604020202020204" pitchFamily="34" charset="0"/>
                          <a:cs typeface="Arial" panose="020B0604020202020204" pitchFamily="34" charset="0"/>
                        </a:rPr>
                        <a:t>Allineamento dei driver</a:t>
                      </a:r>
                    </a:p>
                    <a:p>
                      <a:r>
                        <a:rPr lang="it-IT" sz="1100" b="1" dirty="0">
                          <a:latin typeface="Arial" panose="020B0604020202020204" pitchFamily="34" charset="0"/>
                          <a:cs typeface="Arial" panose="020B0604020202020204" pitchFamily="34" charset="0"/>
                        </a:rPr>
                        <a:t>Soft</a:t>
                      </a:r>
                      <a:r>
                        <a:rPr lang="it-IT" sz="1100" b="1" baseline="0" dirty="0">
                          <a:latin typeface="Arial" panose="020B0604020202020204" pitchFamily="34" charset="0"/>
                          <a:cs typeface="Arial" panose="020B0604020202020204" pitchFamily="34" charset="0"/>
                        </a:rPr>
                        <a:t> </a:t>
                      </a:r>
                      <a:r>
                        <a:rPr lang="it-IT" sz="1100" b="1" baseline="0" dirty="0" err="1">
                          <a:latin typeface="Arial" panose="020B0604020202020204" pitchFamily="34" charset="0"/>
                          <a:cs typeface="Arial" panose="020B0604020202020204" pitchFamily="34" charset="0"/>
                        </a:rPr>
                        <a:t>Factors</a:t>
                      </a:r>
                      <a:endParaRPr lang="it-IT" sz="1100" b="1" baseline="0" dirty="0">
                        <a:latin typeface="Arial" panose="020B0604020202020204" pitchFamily="34" charset="0"/>
                        <a:cs typeface="Arial" panose="020B0604020202020204" pitchFamily="34" charset="0"/>
                      </a:endParaRPr>
                    </a:p>
                    <a:p>
                      <a:r>
                        <a:rPr lang="it-IT" sz="1100" b="1" baseline="0" dirty="0">
                          <a:latin typeface="Arial" panose="020B0604020202020204" pitchFamily="34" charset="0"/>
                          <a:cs typeface="Arial" panose="020B0604020202020204" pitchFamily="34" charset="0"/>
                        </a:rPr>
                        <a:t>Desiderata ed aspettative</a:t>
                      </a:r>
                      <a:endParaRPr lang="it-IT"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0111262"/>
                  </a:ext>
                </a:extLst>
              </a:tr>
              <a:tr h="929640">
                <a:tc vMerge="1">
                  <a:txBody>
                    <a:bodyPr/>
                    <a:lstStyle/>
                    <a:p>
                      <a:endParaRPr lang="it-IT" dirty="0"/>
                    </a:p>
                  </a:txBody>
                  <a:tcPr/>
                </a:tc>
                <a:tc>
                  <a:txBody>
                    <a:bodyPr/>
                    <a:lstStyle/>
                    <a:p>
                      <a:pPr algn="ctr"/>
                      <a:r>
                        <a:rPr lang="it-IT" sz="1100" b="1" dirty="0">
                          <a:solidFill>
                            <a:srgbClr val="FF0000"/>
                          </a:solidFill>
                          <a:latin typeface="Arial" panose="020B0604020202020204" pitchFamily="34" charset="0"/>
                          <a:cs typeface="Arial" panose="020B0604020202020204" pitchFamily="34" charset="0"/>
                        </a:rPr>
                        <a:t>Ricerca 2 di 3</a:t>
                      </a:r>
                    </a:p>
                    <a:p>
                      <a:pPr algn="ctr"/>
                      <a:r>
                        <a:rPr lang="it-IT" sz="1100" b="1" dirty="0">
                          <a:latin typeface="Arial" panose="020B0604020202020204" pitchFamily="34" charset="0"/>
                          <a:cs typeface="Arial" panose="020B0604020202020204" pitchFamily="34" charset="0"/>
                        </a:rPr>
                        <a:t>CUSTOMER</a:t>
                      </a:r>
                      <a:r>
                        <a:rPr lang="it-IT" sz="1100" b="1" baseline="0" dirty="0">
                          <a:latin typeface="Arial" panose="020B0604020202020204" pitchFamily="34" charset="0"/>
                          <a:cs typeface="Arial" panose="020B0604020202020204" pitchFamily="34" charset="0"/>
                        </a:rPr>
                        <a:t>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baseline="0" dirty="0">
                          <a:latin typeface="Arial" panose="020B0604020202020204" pitchFamily="34" charset="0"/>
                          <a:cs typeface="Arial" panose="020B0604020202020204" pitchFamily="34" charset="0"/>
                        </a:rPr>
                        <a:t>(</a:t>
                      </a:r>
                      <a:r>
                        <a:rPr lang="it-IT" sz="1100" b="1" baseline="0" dirty="0" err="1">
                          <a:latin typeface="Arial" panose="020B0604020202020204" pitchFamily="34" charset="0"/>
                          <a:cs typeface="Arial" panose="020B0604020202020204" pitchFamily="34" charset="0"/>
                        </a:rPr>
                        <a:t>Valutazionale</a:t>
                      </a:r>
                      <a:r>
                        <a:rPr lang="it-IT" sz="1100" b="1" baseline="0" dirty="0">
                          <a:latin typeface="Arial" panose="020B0604020202020204" pitchFamily="34" charset="0"/>
                          <a:cs typeface="Arial" panose="020B0604020202020204" pitchFamily="34" charset="0"/>
                        </a:rPr>
                        <a:t> o Esperienziale)</a:t>
                      </a:r>
                      <a:endParaRPr lang="it-IT" sz="1100" b="1" dirty="0">
                        <a:latin typeface="Arial" panose="020B0604020202020204" pitchFamily="34" charset="0"/>
                        <a:cs typeface="Arial" panose="020B0604020202020204" pitchFamily="34" charset="0"/>
                      </a:endParaRPr>
                    </a:p>
                  </a:txBody>
                  <a:tcPr/>
                </a:tc>
                <a:tc>
                  <a:txBody>
                    <a:bodyPr/>
                    <a:lstStyle/>
                    <a:p>
                      <a:pPr algn="ctr"/>
                      <a:r>
                        <a:rPr lang="it-IT" sz="1100" b="1" dirty="0">
                          <a:latin typeface="Arial" panose="020B0604020202020204" pitchFamily="34" charset="0"/>
                          <a:cs typeface="Arial" panose="020B0604020202020204" pitchFamily="34" charset="0"/>
                        </a:rPr>
                        <a:t>TRASPARENTE</a:t>
                      </a:r>
                    </a:p>
                  </a:txBody>
                  <a:tcPr/>
                </a:tc>
                <a:tc>
                  <a:txBody>
                    <a:bodyPr/>
                    <a:lstStyle/>
                    <a:p>
                      <a:pPr algn="ctr"/>
                      <a:r>
                        <a:rPr lang="it-IT" sz="1100" b="1" dirty="0">
                          <a:latin typeface="Arial" panose="020B0604020202020204" pitchFamily="34" charset="0"/>
                          <a:cs typeface="Arial" panose="020B0604020202020204" pitchFamily="34" charset="0"/>
                        </a:rPr>
                        <a:t>CLIENTI</a:t>
                      </a:r>
                    </a:p>
                    <a:p>
                      <a:pPr algn="ctr"/>
                      <a:r>
                        <a:rPr lang="it-IT" sz="1100" b="1" dirty="0">
                          <a:latin typeface="Arial" panose="020B0604020202020204" pitchFamily="34" charset="0"/>
                          <a:cs typeface="Arial" panose="020B0604020202020204" pitchFamily="34" charset="0"/>
                        </a:rPr>
                        <a:t>ATTUALI</a:t>
                      </a:r>
                    </a:p>
                    <a:p>
                      <a:pPr algn="ctr"/>
                      <a:endParaRPr lang="it-IT" sz="11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dirty="0">
                          <a:latin typeface="Arial" panose="020B0604020202020204" pitchFamily="34" charset="0"/>
                          <a:cs typeface="Arial" panose="020B0604020202020204" pitchFamily="34" charset="0"/>
                        </a:rPr>
                        <a:t>INTERVISTE QUANTITATIVE CATI e/o</a:t>
                      </a:r>
                      <a:r>
                        <a:rPr lang="it-IT" sz="1100" b="1" baseline="0" dirty="0">
                          <a:latin typeface="Arial" panose="020B0604020202020204" pitchFamily="34" charset="0"/>
                          <a:cs typeface="Arial" panose="020B0604020202020204" pitchFamily="34" charset="0"/>
                        </a:rPr>
                        <a:t> CAWI</a:t>
                      </a:r>
                      <a:endParaRPr lang="it-IT" sz="1100" b="1" dirty="0">
                        <a:latin typeface="Arial" panose="020B0604020202020204" pitchFamily="34" charset="0"/>
                        <a:cs typeface="Arial" panose="020B0604020202020204" pitchFamily="34" charset="0"/>
                      </a:endParaRPr>
                    </a:p>
                    <a:p>
                      <a:pPr algn="ctr"/>
                      <a:endParaRPr lang="it-IT" sz="1100" b="1" dirty="0">
                        <a:latin typeface="Arial" panose="020B0604020202020204" pitchFamily="34" charset="0"/>
                        <a:cs typeface="Arial" panose="020B0604020202020204" pitchFamily="34" charset="0"/>
                      </a:endParaRPr>
                    </a:p>
                  </a:txBody>
                  <a:tcPr/>
                </a:tc>
                <a:tc>
                  <a:txBody>
                    <a:bodyPr/>
                    <a:lstStyle/>
                    <a:p>
                      <a:r>
                        <a:rPr lang="it-IT" sz="1100" b="1" dirty="0">
                          <a:latin typeface="Arial" panose="020B0604020202020204" pitchFamily="34" charset="0"/>
                          <a:cs typeface="Arial" panose="020B0604020202020204" pitchFamily="34" charset="0"/>
                        </a:rPr>
                        <a:t>Soddisfazione analitica per ogni aspetto</a:t>
                      </a:r>
                    </a:p>
                    <a:p>
                      <a:r>
                        <a:rPr lang="it-IT" sz="1100" b="1" dirty="0">
                          <a:latin typeface="Arial" panose="020B0604020202020204" pitchFamily="34" charset="0"/>
                          <a:cs typeface="Arial" panose="020B0604020202020204" pitchFamily="34" charset="0"/>
                        </a:rPr>
                        <a:t>della relazione e dei connessi «Touch</a:t>
                      </a:r>
                      <a:r>
                        <a:rPr lang="it-IT" sz="1100" b="1" baseline="0" dirty="0">
                          <a:latin typeface="Arial" panose="020B0604020202020204" pitchFamily="34" charset="0"/>
                          <a:cs typeface="Arial" panose="020B0604020202020204" pitchFamily="34" charset="0"/>
                        </a:rPr>
                        <a:t> Points»</a:t>
                      </a:r>
                    </a:p>
                    <a:p>
                      <a:r>
                        <a:rPr lang="it-IT" sz="1100" b="1" baseline="0" dirty="0">
                          <a:latin typeface="Arial" panose="020B0604020202020204" pitchFamily="34" charset="0"/>
                          <a:cs typeface="Arial" panose="020B0604020202020204" pitchFamily="34" charset="0"/>
                        </a:rPr>
                        <a:t>Soddisfazione «</a:t>
                      </a:r>
                      <a:r>
                        <a:rPr lang="it-IT" sz="1100" b="1" baseline="0" dirty="0" err="1">
                          <a:latin typeface="Arial" panose="020B0604020202020204" pitchFamily="34" charset="0"/>
                          <a:cs typeface="Arial" panose="020B0604020202020204" pitchFamily="34" charset="0"/>
                        </a:rPr>
                        <a:t>Overall</a:t>
                      </a:r>
                      <a:r>
                        <a:rPr lang="it-IT" sz="1100" b="1" baseline="0" dirty="0">
                          <a:latin typeface="Arial" panose="020B0604020202020204" pitchFamily="34" charset="0"/>
                          <a:cs typeface="Arial" panose="020B0604020202020204" pitchFamily="34" charset="0"/>
                        </a:rPr>
                        <a:t>»</a:t>
                      </a:r>
                    </a:p>
                    <a:p>
                      <a:r>
                        <a:rPr lang="it-IT" sz="1100" b="1" baseline="0" dirty="0">
                          <a:latin typeface="Arial" panose="020B0604020202020204" pitchFamily="34" charset="0"/>
                          <a:cs typeface="Arial" panose="020B0604020202020204" pitchFamily="34" charset="0"/>
                        </a:rPr>
                        <a:t>Sottostanti strutture motivazionali</a:t>
                      </a:r>
                      <a:endParaRPr lang="it-IT"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3123050"/>
                  </a:ext>
                </a:extLst>
              </a:tr>
              <a:tr h="1432560">
                <a:tc>
                  <a:txBody>
                    <a:bodyPr/>
                    <a:lstStyle/>
                    <a:p>
                      <a:r>
                        <a:rPr lang="it-IT" sz="1100" b="1" dirty="0">
                          <a:latin typeface="Arial" panose="020B0604020202020204" pitchFamily="34" charset="0"/>
                          <a:cs typeface="Arial" panose="020B0604020202020204" pitchFamily="34" charset="0"/>
                        </a:rPr>
                        <a:t>CUSTOMER</a:t>
                      </a:r>
                    </a:p>
                    <a:p>
                      <a:r>
                        <a:rPr lang="it-IT" sz="1100" b="1" dirty="0">
                          <a:latin typeface="Arial" panose="020B0604020202020204" pitchFamily="34" charset="0"/>
                          <a:cs typeface="Arial" panose="020B0604020202020204" pitchFamily="34" charset="0"/>
                        </a:rPr>
                        <a:t>ACQUISITION</a:t>
                      </a:r>
                    </a:p>
                  </a:txBody>
                  <a:tcPr/>
                </a:tc>
                <a:tc>
                  <a:txBody>
                    <a:bodyPr/>
                    <a:lstStyle/>
                    <a:p>
                      <a:pPr algn="ctr"/>
                      <a:r>
                        <a:rPr lang="it-IT" sz="1100" b="1" dirty="0">
                          <a:solidFill>
                            <a:srgbClr val="FF0000"/>
                          </a:solidFill>
                          <a:latin typeface="Arial" panose="020B0604020202020204" pitchFamily="34" charset="0"/>
                          <a:cs typeface="Arial" panose="020B0604020202020204" pitchFamily="34" charset="0"/>
                        </a:rPr>
                        <a:t>Ricerca 3 di 3</a:t>
                      </a:r>
                    </a:p>
                    <a:p>
                      <a:pPr algn="ctr"/>
                      <a:r>
                        <a:rPr lang="it-IT" sz="1100" b="1" dirty="0">
                          <a:latin typeface="Arial" panose="020B0604020202020204" pitchFamily="34" charset="0"/>
                          <a:cs typeface="Arial" panose="020B0604020202020204" pitchFamily="34" charset="0"/>
                        </a:rPr>
                        <a:t>POTENZIALE DI ATTRAZIONE SUI POTENZIALI CLIENTI</a:t>
                      </a:r>
                    </a:p>
                  </a:txBody>
                  <a:tcPr/>
                </a:tc>
                <a:tc>
                  <a:txBody>
                    <a:bodyPr/>
                    <a:lstStyle/>
                    <a:p>
                      <a:pPr algn="ctr"/>
                      <a:r>
                        <a:rPr lang="it-IT" sz="1100" b="1" dirty="0">
                          <a:latin typeface="Arial" panose="020B0604020202020204" pitchFamily="34" charset="0"/>
                          <a:cs typeface="Arial" panose="020B0604020202020204" pitchFamily="34" charset="0"/>
                        </a:rPr>
                        <a:t>OPACA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dirty="0">
                          <a:latin typeface="Arial" panose="020B0604020202020204" pitchFamily="34" charset="0"/>
                          <a:cs typeface="Arial" panose="020B0604020202020204" pitchFamily="34" charset="0"/>
                        </a:rPr>
                        <a:t>(Si nasconde</a:t>
                      </a:r>
                      <a:r>
                        <a:rPr lang="it-IT" sz="1100" b="1" baseline="0" dirty="0">
                          <a:latin typeface="Arial" panose="020B0604020202020204" pitchFamily="34" charset="0"/>
                          <a:cs typeface="Arial" panose="020B0604020202020204" pitchFamily="34" charset="0"/>
                        </a:rPr>
                        <a:t> il nome del Committente)</a:t>
                      </a:r>
                      <a:endParaRPr lang="it-IT" sz="1100" b="1" dirty="0">
                        <a:latin typeface="Arial" panose="020B0604020202020204" pitchFamily="34" charset="0"/>
                        <a:cs typeface="Arial" panose="020B0604020202020204" pitchFamily="34" charset="0"/>
                      </a:endParaRPr>
                    </a:p>
                    <a:p>
                      <a:pPr algn="ctr"/>
                      <a:endParaRPr lang="it-IT" sz="1100" b="1" dirty="0">
                        <a:latin typeface="Arial" panose="020B0604020202020204" pitchFamily="34" charset="0"/>
                        <a:cs typeface="Arial" panose="020B0604020202020204" pitchFamily="34" charset="0"/>
                      </a:endParaRPr>
                    </a:p>
                  </a:txBody>
                  <a:tcPr/>
                </a:tc>
                <a:tc>
                  <a:txBody>
                    <a:bodyPr/>
                    <a:lstStyle/>
                    <a:p>
                      <a:pPr algn="ctr"/>
                      <a:r>
                        <a:rPr lang="it-IT" sz="1100" b="1" dirty="0">
                          <a:latin typeface="Arial" panose="020B0604020202020204" pitchFamily="34" charset="0"/>
                          <a:cs typeface="Arial" panose="020B0604020202020204" pitchFamily="34" charset="0"/>
                        </a:rPr>
                        <a:t>CLIENTI POTENZIALI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dirty="0">
                          <a:latin typeface="Arial" panose="020B0604020202020204" pitchFamily="34" charset="0"/>
                          <a:cs typeface="Arial" panose="020B0604020202020204" pitchFamily="34" charset="0"/>
                        </a:rPr>
                        <a:t>INTERVISTE QUANTITATIVE CATI e/o</a:t>
                      </a:r>
                      <a:r>
                        <a:rPr lang="it-IT" sz="1100" b="1" baseline="0" dirty="0">
                          <a:latin typeface="Arial" panose="020B0604020202020204" pitchFamily="34" charset="0"/>
                          <a:cs typeface="Arial" panose="020B0604020202020204" pitchFamily="34" charset="0"/>
                        </a:rPr>
                        <a:t> CAWI</a:t>
                      </a:r>
                      <a:endParaRPr lang="it-IT" sz="1100" b="1" dirty="0">
                        <a:latin typeface="Arial" panose="020B0604020202020204" pitchFamily="34" charset="0"/>
                        <a:cs typeface="Arial" panose="020B0604020202020204" pitchFamily="34" charset="0"/>
                      </a:endParaRPr>
                    </a:p>
                    <a:p>
                      <a:pPr algn="ctr"/>
                      <a:endParaRPr lang="it-IT" sz="11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1" baseline="0" dirty="0">
                          <a:latin typeface="Arial" panose="020B0604020202020204" pitchFamily="34" charset="0"/>
                          <a:cs typeface="Arial" panose="020B0604020202020204" pitchFamily="34" charset="0"/>
                        </a:rPr>
                        <a:t>Visibilità e score di immagine</a:t>
                      </a:r>
                    </a:p>
                    <a:p>
                      <a:r>
                        <a:rPr lang="it-IT" sz="1100" b="1" dirty="0">
                          <a:latin typeface="Arial" panose="020B0604020202020204" pitchFamily="34" charset="0"/>
                          <a:cs typeface="Arial" panose="020B0604020202020204" pitchFamily="34" charset="0"/>
                        </a:rPr>
                        <a:t>Potenziale</a:t>
                      </a:r>
                      <a:r>
                        <a:rPr lang="it-IT" sz="1100" b="1" baseline="0" dirty="0">
                          <a:latin typeface="Arial" panose="020B0604020202020204" pitchFamily="34" charset="0"/>
                          <a:cs typeface="Arial" panose="020B0604020202020204" pitchFamily="34" charset="0"/>
                        </a:rPr>
                        <a:t> di attrazione (essere scelti)</a:t>
                      </a:r>
                    </a:p>
                    <a:p>
                      <a:r>
                        <a:rPr lang="it-IT" sz="1100" b="1" baseline="0" dirty="0" err="1">
                          <a:latin typeface="Arial" panose="020B0604020202020204" pitchFamily="34" charset="0"/>
                          <a:cs typeface="Arial" panose="020B0604020202020204" pitchFamily="34" charset="0"/>
                        </a:rPr>
                        <a:t>Likes</a:t>
                      </a:r>
                      <a:r>
                        <a:rPr lang="it-IT" sz="1100" b="1" baseline="0" dirty="0">
                          <a:latin typeface="Arial" panose="020B0604020202020204" pitchFamily="34" charset="0"/>
                          <a:cs typeface="Arial" panose="020B0604020202020204" pitchFamily="34" charset="0"/>
                        </a:rPr>
                        <a:t> e </a:t>
                      </a:r>
                      <a:r>
                        <a:rPr lang="it-IT" sz="1100" b="1" baseline="0" dirty="0" err="1">
                          <a:latin typeface="Arial" panose="020B0604020202020204" pitchFamily="34" charset="0"/>
                          <a:cs typeface="Arial" panose="020B0604020202020204" pitchFamily="34" charset="0"/>
                        </a:rPr>
                        <a:t>Dislikes</a:t>
                      </a:r>
                      <a:endParaRPr lang="it-IT" sz="1100" b="1" baseline="0" dirty="0">
                        <a:latin typeface="Arial" panose="020B0604020202020204" pitchFamily="34" charset="0"/>
                        <a:cs typeface="Arial" panose="020B0604020202020204" pitchFamily="34" charset="0"/>
                      </a:endParaRPr>
                    </a:p>
                    <a:p>
                      <a:r>
                        <a:rPr lang="it-IT" sz="1100" b="1" baseline="0" dirty="0">
                          <a:latin typeface="Arial" panose="020B0604020202020204" pitchFamily="34" charset="0"/>
                          <a:cs typeface="Arial" panose="020B0604020202020204" pitchFamily="34" charset="0"/>
                        </a:rPr>
                        <a:t>Posizionamento competitivo</a:t>
                      </a:r>
                    </a:p>
                    <a:p>
                      <a:r>
                        <a:rPr lang="it-IT" sz="1100" b="1" dirty="0">
                          <a:latin typeface="Arial" panose="020B0604020202020204" pitchFamily="34" charset="0"/>
                          <a:cs typeface="Arial" panose="020B0604020202020204" pitchFamily="34" charset="0"/>
                        </a:rPr>
                        <a:t>Allineamento dei driver</a:t>
                      </a:r>
                    </a:p>
                    <a:p>
                      <a:r>
                        <a:rPr lang="it-IT" sz="1100" b="1" baseline="0" dirty="0">
                          <a:latin typeface="Arial" panose="020B0604020202020204" pitchFamily="34" charset="0"/>
                          <a:cs typeface="Arial" panose="020B0604020202020204" pitchFamily="34" charset="0"/>
                        </a:rPr>
                        <a:t>Fattori di penetrazione</a:t>
                      </a:r>
                    </a:p>
                    <a:p>
                      <a:r>
                        <a:rPr lang="it-IT" sz="1100" b="1" baseline="0" dirty="0">
                          <a:latin typeface="Arial" panose="020B0604020202020204" pitchFamily="34" charset="0"/>
                          <a:cs typeface="Arial" panose="020B0604020202020204" pitchFamily="34" charset="0"/>
                        </a:rPr>
                        <a:t>Drivers di cambio fornitore</a:t>
                      </a:r>
                    </a:p>
                    <a:p>
                      <a:r>
                        <a:rPr lang="it-IT" sz="1100" b="1" baseline="0" dirty="0">
                          <a:latin typeface="Arial" panose="020B0604020202020204" pitchFamily="34" charset="0"/>
                          <a:cs typeface="Arial" panose="020B0604020202020204" pitchFamily="34" charset="0"/>
                        </a:rPr>
                        <a:t>Desiderata ed aspettative</a:t>
                      </a:r>
                      <a:endParaRPr lang="it-IT"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1799341"/>
                  </a:ext>
                </a:extLst>
              </a:tr>
            </a:tbl>
          </a:graphicData>
        </a:graphic>
      </p:graphicFrame>
      <p:sp>
        <p:nvSpPr>
          <p:cNvPr id="4" name="Segnaposto numero diapositiva 3"/>
          <p:cNvSpPr>
            <a:spLocks noGrp="1"/>
          </p:cNvSpPr>
          <p:nvPr>
            <p:ph type="sldNum" sz="quarter" idx="12"/>
          </p:nvPr>
        </p:nvSpPr>
        <p:spPr/>
        <p:txBody>
          <a:bodyPr/>
          <a:lstStyle/>
          <a:p>
            <a:fld id="{D4EA2087-047C-4DA0-BA62-849768747B1E}" type="slidenum">
              <a:rPr lang="it-IT" smtClean="0"/>
              <a:t>27</a:t>
            </a:fld>
            <a:endParaRPr lang="it-IT"/>
          </a:p>
        </p:txBody>
      </p:sp>
      <p:sp>
        <p:nvSpPr>
          <p:cNvPr id="6" name="CasellaDiTesto 5"/>
          <p:cNvSpPr txBox="1"/>
          <p:nvPr/>
        </p:nvSpPr>
        <p:spPr>
          <a:xfrm>
            <a:off x="3383304" y="6480764"/>
            <a:ext cx="5300133" cy="369332"/>
          </a:xfrm>
          <a:prstGeom prst="rect">
            <a:avLst/>
          </a:prstGeom>
          <a:noFill/>
        </p:spPr>
        <p:txBody>
          <a:bodyPr wrap="square" rtlCol="0">
            <a:spAutoFit/>
          </a:bodyPr>
          <a:lstStyle/>
          <a:p>
            <a:pPr algn="ctr"/>
            <a:r>
              <a:rPr lang="it-IT" b="1" dirty="0"/>
              <a:t>MMB – Marketing Monitor Basic</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48268" y="179425"/>
            <a:ext cx="586219" cy="30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conpayoff_LIGHT.jpg"/>
          <p:cNvPicPr>
            <a:picLocks noChangeAspect="1"/>
          </p:cNvPicPr>
          <p:nvPr/>
        </p:nvPicPr>
        <p:blipFill>
          <a:blip r:embed="rId3" cstate="print"/>
          <a:srcRect/>
          <a:stretch>
            <a:fillRect/>
          </a:stretch>
        </p:blipFill>
        <p:spPr bwMode="auto">
          <a:xfrm>
            <a:off x="336548" y="237514"/>
            <a:ext cx="845827" cy="146698"/>
          </a:xfrm>
          <a:prstGeom prst="rect">
            <a:avLst/>
          </a:prstGeom>
          <a:noFill/>
          <a:ln w="9525">
            <a:noFill/>
            <a:miter lim="800000"/>
            <a:headEnd/>
            <a:tailEnd/>
          </a:ln>
        </p:spPr>
      </p:pic>
      <p:sp>
        <p:nvSpPr>
          <p:cNvPr id="9" name="CasellaDiTesto 8"/>
          <p:cNvSpPr txBox="1"/>
          <p:nvPr/>
        </p:nvSpPr>
        <p:spPr>
          <a:xfrm>
            <a:off x="336548" y="6070148"/>
            <a:ext cx="7508837" cy="246221"/>
          </a:xfrm>
          <a:prstGeom prst="rect">
            <a:avLst/>
          </a:prstGeom>
          <a:noFill/>
        </p:spPr>
        <p:txBody>
          <a:bodyPr wrap="square" rtlCol="0">
            <a:spAutoFit/>
          </a:bodyPr>
          <a:lstStyle/>
          <a:p>
            <a:r>
              <a:rPr lang="it-IT" sz="1000" b="1" i="1" dirty="0">
                <a:latin typeface="Arial" panose="020B0604020202020204" pitchFamily="34" charset="0"/>
                <a:cs typeface="Arial" panose="020B0604020202020204" pitchFamily="34" charset="0"/>
              </a:rPr>
              <a:t>I 3 questionari delle ricerche di MMB vengono sempre customizzati sulle specifiche esigenze del Committente.</a:t>
            </a:r>
          </a:p>
        </p:txBody>
      </p:sp>
    </p:spTree>
    <p:extLst>
      <p:ext uri="{BB962C8B-B14F-4D97-AF65-F5344CB8AC3E}">
        <p14:creationId xmlns:p14="http://schemas.microsoft.com/office/powerpoint/2010/main" val="292171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70961"/>
          </a:xfrm>
        </p:spPr>
        <p:txBody>
          <a:bodyPr>
            <a:normAutofit/>
          </a:bodyPr>
          <a:lstStyle/>
          <a:p>
            <a:pPr algn="ctr"/>
            <a:r>
              <a:rPr lang="it-IT" sz="2700" b="1" dirty="0">
                <a:latin typeface="Arial" panose="020B0604020202020204" pitchFamily="34" charset="0"/>
                <a:cs typeface="Arial" panose="020B0604020202020204" pitchFamily="34" charset="0"/>
              </a:rPr>
              <a:t>L’ARCHITETTURA DELLE 3 RICERCHE DI MMB</a:t>
            </a:r>
            <a:br>
              <a:rPr lang="it-IT" sz="3600" b="1" dirty="0">
                <a:latin typeface="Arial" panose="020B0604020202020204" pitchFamily="34" charset="0"/>
                <a:cs typeface="Arial" panose="020B0604020202020204" pitchFamily="34" charset="0"/>
              </a:rPr>
            </a:br>
            <a:r>
              <a:rPr lang="it-IT" sz="2000" b="1" dirty="0">
                <a:solidFill>
                  <a:srgbClr val="FF0000"/>
                </a:solidFill>
                <a:latin typeface="Arial" panose="020B0604020202020204" pitchFamily="34" charset="0"/>
                <a:cs typeface="Arial" panose="020B0604020202020204" pitchFamily="34" charset="0"/>
              </a:rPr>
              <a:t>Per il monitoraggio strategico dei KPI chiave della </a:t>
            </a:r>
            <a:r>
              <a:rPr lang="it-IT" sz="2000" b="1" i="1" dirty="0" err="1">
                <a:solidFill>
                  <a:srgbClr val="FF0000"/>
                </a:solidFill>
                <a:latin typeface="Arial" panose="020B0604020202020204" pitchFamily="34" charset="0"/>
                <a:cs typeface="Arial" panose="020B0604020202020204" pitchFamily="34" charset="0"/>
              </a:rPr>
              <a:t>Retention</a:t>
            </a:r>
            <a:r>
              <a:rPr lang="it-IT" sz="2000" b="1" dirty="0">
                <a:solidFill>
                  <a:srgbClr val="FF0000"/>
                </a:solidFill>
                <a:latin typeface="Arial" panose="020B0604020202020204" pitchFamily="34" charset="0"/>
                <a:cs typeface="Arial" panose="020B0604020202020204" pitchFamily="34" charset="0"/>
              </a:rPr>
              <a:t> e della </a:t>
            </a:r>
            <a:r>
              <a:rPr lang="it-IT" sz="2000" b="1" i="1" dirty="0" err="1">
                <a:solidFill>
                  <a:srgbClr val="FF0000"/>
                </a:solidFill>
                <a:latin typeface="Arial" panose="020B0604020202020204" pitchFamily="34" charset="0"/>
                <a:cs typeface="Arial" panose="020B0604020202020204" pitchFamily="34" charset="0"/>
              </a:rPr>
              <a:t>Acquisition</a:t>
            </a:r>
            <a:endParaRPr lang="it-IT" sz="2000" b="1"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2"/>
          </p:nvPr>
        </p:nvSpPr>
        <p:spPr/>
        <p:txBody>
          <a:bodyPr/>
          <a:lstStyle/>
          <a:p>
            <a:fld id="{D4EA2087-047C-4DA0-BA62-849768747B1E}" type="slidenum">
              <a:rPr lang="it-IT" smtClean="0"/>
              <a:t>28</a:t>
            </a:fld>
            <a:endParaRPr lang="it-IT"/>
          </a:p>
        </p:txBody>
      </p:sp>
      <p:pic>
        <p:nvPicPr>
          <p:cNvPr id="58"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0738" y="179425"/>
            <a:ext cx="793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magine 58" descr="conpayoff_LIGHT.jpg"/>
          <p:cNvPicPr>
            <a:picLocks noChangeAspect="1"/>
          </p:cNvPicPr>
          <p:nvPr/>
        </p:nvPicPr>
        <p:blipFill>
          <a:blip r:embed="rId3" cstate="print"/>
          <a:srcRect/>
          <a:stretch>
            <a:fillRect/>
          </a:stretch>
        </p:blipFill>
        <p:spPr bwMode="auto">
          <a:xfrm>
            <a:off x="257512" y="272750"/>
            <a:ext cx="845827" cy="146698"/>
          </a:xfrm>
          <a:prstGeom prst="rect">
            <a:avLst/>
          </a:prstGeom>
          <a:noFill/>
          <a:ln w="9525">
            <a:noFill/>
            <a:miter lim="800000"/>
            <a:headEnd/>
            <a:tailEnd/>
          </a:ln>
        </p:spPr>
      </p:pic>
      <p:sp>
        <p:nvSpPr>
          <p:cNvPr id="26" name="CasellaDiTesto 25"/>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29" name="Connettore 28"/>
          <p:cNvSpPr/>
          <p:nvPr/>
        </p:nvSpPr>
        <p:spPr>
          <a:xfrm>
            <a:off x="399245" y="3032976"/>
            <a:ext cx="1764406" cy="126508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MONITORAGGIO KPI</a:t>
            </a:r>
          </a:p>
          <a:p>
            <a:pPr algn="ctr"/>
            <a:r>
              <a:rPr lang="it-IT" sz="1200" b="1" dirty="0">
                <a:latin typeface="Arial" panose="020B0604020202020204" pitchFamily="34" charset="0"/>
                <a:cs typeface="Arial" panose="020B0604020202020204" pitchFamily="34" charset="0"/>
              </a:rPr>
              <a:t>MARKETING</a:t>
            </a:r>
          </a:p>
        </p:txBody>
      </p:sp>
      <p:sp>
        <p:nvSpPr>
          <p:cNvPr id="30" name="Elaborazione 29"/>
          <p:cNvSpPr/>
          <p:nvPr/>
        </p:nvSpPr>
        <p:spPr>
          <a:xfrm>
            <a:off x="4945492" y="1913055"/>
            <a:ext cx="1584101" cy="10765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1</a:t>
            </a:r>
          </a:p>
          <a:p>
            <a:pPr algn="ctr"/>
            <a:r>
              <a:rPr lang="it-IT" sz="1200" b="1" dirty="0">
                <a:latin typeface="Arial" panose="020B0604020202020204" pitchFamily="34" charset="0"/>
                <a:cs typeface="Arial" panose="020B0604020202020204" pitchFamily="34" charset="0"/>
              </a:rPr>
              <a:t> OPACA SUI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FORZA DEL LEGAME</a:t>
            </a:r>
          </a:p>
        </p:txBody>
      </p:sp>
      <p:sp>
        <p:nvSpPr>
          <p:cNvPr id="31" name="Elaborazione 30"/>
          <p:cNvSpPr/>
          <p:nvPr/>
        </p:nvSpPr>
        <p:spPr>
          <a:xfrm>
            <a:off x="4945492" y="3297882"/>
            <a:ext cx="1584102" cy="1105492"/>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2</a:t>
            </a:r>
            <a:r>
              <a:rPr lang="it-IT" sz="1200" b="1" dirty="0">
                <a:latin typeface="Arial" panose="020B0604020202020204" pitchFamily="34" charset="0"/>
                <a:cs typeface="Arial" panose="020B0604020202020204" pitchFamily="34" charset="0"/>
              </a:rPr>
              <a:t> TRASPARENTE SUI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CUSTOMER SATISFACTION</a:t>
            </a:r>
          </a:p>
        </p:txBody>
      </p:sp>
      <p:sp>
        <p:nvSpPr>
          <p:cNvPr id="32" name="Elaborazione 31"/>
          <p:cNvSpPr/>
          <p:nvPr/>
        </p:nvSpPr>
        <p:spPr>
          <a:xfrm>
            <a:off x="4945491" y="4956120"/>
            <a:ext cx="1584102" cy="1229932"/>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3</a:t>
            </a:r>
          </a:p>
          <a:p>
            <a:pPr algn="ctr"/>
            <a:r>
              <a:rPr lang="it-IT" sz="1200" b="1" dirty="0">
                <a:latin typeface="Arial" panose="020B0604020202020204" pitchFamily="34" charset="0"/>
                <a:cs typeface="Arial" panose="020B0604020202020204" pitchFamily="34" charset="0"/>
              </a:rPr>
              <a:t> OPACA SUI POTENZIALI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POTENZIAL DI</a:t>
            </a:r>
          </a:p>
          <a:p>
            <a:pPr algn="ctr"/>
            <a:r>
              <a:rPr lang="it-IT" sz="1200" b="1" dirty="0">
                <a:solidFill>
                  <a:srgbClr val="FF0000"/>
                </a:solidFill>
                <a:latin typeface="Arial" panose="020B0604020202020204" pitchFamily="34" charset="0"/>
                <a:cs typeface="Arial" panose="020B0604020202020204" pitchFamily="34" charset="0"/>
              </a:rPr>
              <a:t>ATTRAZIONE</a:t>
            </a:r>
          </a:p>
          <a:p>
            <a:pPr algn="ctr"/>
            <a:endParaRPr lang="it-IT" sz="1200" b="1" dirty="0">
              <a:latin typeface="Arial" panose="020B0604020202020204" pitchFamily="34" charset="0"/>
              <a:cs typeface="Arial" panose="020B0604020202020204" pitchFamily="34" charset="0"/>
            </a:endParaRPr>
          </a:p>
        </p:txBody>
      </p:sp>
      <p:sp>
        <p:nvSpPr>
          <p:cNvPr id="34" name="Rettangolo 33"/>
          <p:cNvSpPr/>
          <p:nvPr/>
        </p:nvSpPr>
        <p:spPr>
          <a:xfrm>
            <a:off x="7294268" y="2616179"/>
            <a:ext cx="1528830" cy="11749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FEDELI E SODDISFATTI</a:t>
            </a:r>
          </a:p>
        </p:txBody>
      </p:sp>
      <p:sp>
        <p:nvSpPr>
          <p:cNvPr id="38" name="Rettangolo 37"/>
          <p:cNvSpPr/>
          <p:nvPr/>
        </p:nvSpPr>
        <p:spPr>
          <a:xfrm>
            <a:off x="7279767" y="4416032"/>
            <a:ext cx="1501997" cy="11550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NUOVI BUONI CLIENTI CONQUISTATI</a:t>
            </a:r>
          </a:p>
        </p:txBody>
      </p:sp>
      <p:cxnSp>
        <p:nvCxnSpPr>
          <p:cNvPr id="40" name="Connettore 2 39"/>
          <p:cNvCxnSpPr>
            <a:endCxn id="30" idx="1"/>
          </p:cNvCxnSpPr>
          <p:nvPr/>
        </p:nvCxnSpPr>
        <p:spPr>
          <a:xfrm flipV="1">
            <a:off x="3920022" y="2451313"/>
            <a:ext cx="1025470" cy="5762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Connettore 2 40"/>
          <p:cNvCxnSpPr>
            <a:stCxn id="34" idx="3"/>
          </p:cNvCxnSpPr>
          <p:nvPr/>
        </p:nvCxnSpPr>
        <p:spPr>
          <a:xfrm>
            <a:off x="8823098" y="3203656"/>
            <a:ext cx="737841" cy="3500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Connettore 2 42"/>
          <p:cNvCxnSpPr/>
          <p:nvPr/>
        </p:nvCxnSpPr>
        <p:spPr>
          <a:xfrm>
            <a:off x="3945228" y="5247958"/>
            <a:ext cx="985518" cy="4043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Rettangolo 43"/>
          <p:cNvSpPr/>
          <p:nvPr/>
        </p:nvSpPr>
        <p:spPr>
          <a:xfrm>
            <a:off x="2681229" y="2506993"/>
            <a:ext cx="1254617" cy="968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CUSTOMER</a:t>
            </a:r>
          </a:p>
          <a:p>
            <a:pPr algn="ctr"/>
            <a:r>
              <a:rPr lang="it-IT" sz="1200" b="1" dirty="0">
                <a:latin typeface="Arial" panose="020B0604020202020204" pitchFamily="34" charset="0"/>
                <a:cs typeface="Arial" panose="020B0604020202020204" pitchFamily="34" charset="0"/>
              </a:rPr>
              <a:t>RETENTION</a:t>
            </a:r>
          </a:p>
        </p:txBody>
      </p:sp>
      <p:sp>
        <p:nvSpPr>
          <p:cNvPr id="45" name="Rettangolo 44"/>
          <p:cNvSpPr/>
          <p:nvPr/>
        </p:nvSpPr>
        <p:spPr>
          <a:xfrm>
            <a:off x="2681229" y="4395522"/>
            <a:ext cx="1254617" cy="968319"/>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CUSTOMER</a:t>
            </a:r>
          </a:p>
          <a:p>
            <a:pPr algn="ctr"/>
            <a:r>
              <a:rPr lang="it-IT" sz="1200" b="1" dirty="0">
                <a:latin typeface="Arial" panose="020B0604020202020204" pitchFamily="34" charset="0"/>
                <a:cs typeface="Arial" panose="020B0604020202020204" pitchFamily="34" charset="0"/>
              </a:rPr>
              <a:t>ACQUITION</a:t>
            </a:r>
          </a:p>
        </p:txBody>
      </p:sp>
      <p:cxnSp>
        <p:nvCxnSpPr>
          <p:cNvPr id="46" name="Connettore 2 45"/>
          <p:cNvCxnSpPr/>
          <p:nvPr/>
        </p:nvCxnSpPr>
        <p:spPr>
          <a:xfrm>
            <a:off x="3935846" y="3236100"/>
            <a:ext cx="1024141" cy="5550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Connettore 2 46"/>
          <p:cNvCxnSpPr/>
          <p:nvPr/>
        </p:nvCxnSpPr>
        <p:spPr>
          <a:xfrm flipV="1">
            <a:off x="8796264" y="4558546"/>
            <a:ext cx="734102" cy="2455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Connettore 2 47"/>
          <p:cNvCxnSpPr/>
          <p:nvPr/>
        </p:nvCxnSpPr>
        <p:spPr>
          <a:xfrm>
            <a:off x="6516702" y="2524388"/>
            <a:ext cx="777565" cy="4914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Connettore 2 48"/>
          <p:cNvCxnSpPr>
            <a:stCxn id="31" idx="3"/>
          </p:cNvCxnSpPr>
          <p:nvPr/>
        </p:nvCxnSpPr>
        <p:spPr>
          <a:xfrm flipV="1">
            <a:off x="6529594" y="3270919"/>
            <a:ext cx="779169" cy="5797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Connettore 2 49"/>
          <p:cNvCxnSpPr/>
          <p:nvPr/>
        </p:nvCxnSpPr>
        <p:spPr>
          <a:xfrm flipV="1">
            <a:off x="6544337" y="5247958"/>
            <a:ext cx="735430" cy="1829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Connettore 2 50"/>
          <p:cNvCxnSpPr>
            <a:stCxn id="29" idx="7"/>
          </p:cNvCxnSpPr>
          <p:nvPr/>
        </p:nvCxnSpPr>
        <p:spPr>
          <a:xfrm flipV="1">
            <a:off x="1905260" y="2814236"/>
            <a:ext cx="775969" cy="4040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Connettore 2 52"/>
          <p:cNvCxnSpPr/>
          <p:nvPr/>
        </p:nvCxnSpPr>
        <p:spPr>
          <a:xfrm>
            <a:off x="1657088" y="4236474"/>
            <a:ext cx="1024141" cy="5550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4" name="Esagono 53"/>
          <p:cNvSpPr/>
          <p:nvPr/>
        </p:nvSpPr>
        <p:spPr>
          <a:xfrm>
            <a:off x="9311434" y="2814236"/>
            <a:ext cx="2425453" cy="214188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POLITICHE MARKETING PIU’ FORTI</a:t>
            </a:r>
          </a:p>
          <a:p>
            <a:pPr algn="ctr"/>
            <a:r>
              <a:rPr lang="it-IT" b="1" dirty="0">
                <a:latin typeface="Arial" panose="020B0604020202020204" pitchFamily="34" charset="0"/>
                <a:cs typeface="Arial" panose="020B0604020202020204" pitchFamily="34" charset="0"/>
              </a:rPr>
              <a:t>=</a:t>
            </a:r>
          </a:p>
          <a:p>
            <a:pPr algn="ctr"/>
            <a:r>
              <a:rPr lang="it-IT" b="1" dirty="0">
                <a:latin typeface="Arial" panose="020B0604020202020204" pitchFamily="34" charset="0"/>
                <a:cs typeface="Arial" panose="020B0604020202020204" pitchFamily="34" charset="0"/>
              </a:rPr>
              <a:t>PIU’ REDDITIVITA’</a:t>
            </a:r>
          </a:p>
        </p:txBody>
      </p:sp>
    </p:spTree>
    <p:extLst>
      <p:ext uri="{BB962C8B-B14F-4D97-AF65-F5344CB8AC3E}">
        <p14:creationId xmlns:p14="http://schemas.microsoft.com/office/powerpoint/2010/main" val="242811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4EA2087-047C-4DA0-BA62-849768747B1E}" type="slidenum">
              <a:rPr lang="it-IT" smtClean="0"/>
              <a:t>29</a:t>
            </a:fld>
            <a:endParaRPr lang="it-IT"/>
          </a:p>
        </p:txBody>
      </p:sp>
      <p:sp>
        <p:nvSpPr>
          <p:cNvPr id="9" name="CasellaDiTesto 8"/>
          <p:cNvSpPr txBox="1"/>
          <p:nvPr/>
        </p:nvSpPr>
        <p:spPr>
          <a:xfrm>
            <a:off x="3928558" y="6302115"/>
            <a:ext cx="5300133" cy="369332"/>
          </a:xfrm>
          <a:prstGeom prst="rect">
            <a:avLst/>
          </a:prstGeom>
          <a:noFill/>
        </p:spPr>
        <p:txBody>
          <a:bodyPr wrap="square" rtlCol="0">
            <a:spAutoFit/>
          </a:bodyPr>
          <a:lstStyle/>
          <a:p>
            <a:pPr algn="ctr"/>
            <a:r>
              <a:rPr lang="it-IT" b="1" dirty="0"/>
              <a:t>MMB – Marketing Monitor Basic</a:t>
            </a:r>
          </a:p>
        </p:txBody>
      </p:sp>
      <p:pic>
        <p:nvPicPr>
          <p:cNvPr id="11"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599333" y="273032"/>
            <a:ext cx="460829" cy="227312"/>
          </a:xfrm>
          <a:prstGeom prst="rect">
            <a:avLst/>
          </a:prstGeom>
          <a:noFill/>
          <a:ln w="9525">
            <a:noFill/>
            <a:miter lim="800000"/>
            <a:headEnd/>
            <a:tailEnd/>
          </a:ln>
        </p:spPr>
      </p:pic>
      <p:pic>
        <p:nvPicPr>
          <p:cNvPr id="12" name="Immagine 11" descr="conpayoff_LIGHT.jpg"/>
          <p:cNvPicPr>
            <a:picLocks noChangeAspect="1"/>
          </p:cNvPicPr>
          <p:nvPr/>
        </p:nvPicPr>
        <p:blipFill>
          <a:blip r:embed="rId3" cstate="print"/>
          <a:srcRect/>
          <a:stretch>
            <a:fillRect/>
          </a:stretch>
        </p:blipFill>
        <p:spPr bwMode="auto">
          <a:xfrm>
            <a:off x="178301" y="171666"/>
            <a:ext cx="845827" cy="146698"/>
          </a:xfrm>
          <a:prstGeom prst="rect">
            <a:avLst/>
          </a:prstGeom>
          <a:noFill/>
          <a:ln w="9525">
            <a:noFill/>
            <a:miter lim="800000"/>
            <a:headEnd/>
            <a:tailEnd/>
          </a:ln>
        </p:spPr>
      </p:pic>
      <p:pic>
        <p:nvPicPr>
          <p:cNvPr id="3" name="Immagine 2"/>
          <p:cNvPicPr>
            <a:picLocks noChangeAspect="1"/>
          </p:cNvPicPr>
          <p:nvPr/>
        </p:nvPicPr>
        <p:blipFill>
          <a:blip r:embed="rId4"/>
          <a:stretch>
            <a:fillRect/>
          </a:stretch>
        </p:blipFill>
        <p:spPr>
          <a:xfrm>
            <a:off x="3309814" y="1956240"/>
            <a:ext cx="883007" cy="883007"/>
          </a:xfrm>
          <a:prstGeom prst="rect">
            <a:avLst/>
          </a:prstGeom>
        </p:spPr>
      </p:pic>
      <p:pic>
        <p:nvPicPr>
          <p:cNvPr id="17" name="Immagine 16"/>
          <p:cNvPicPr>
            <a:picLocks noChangeAspect="1"/>
          </p:cNvPicPr>
          <p:nvPr/>
        </p:nvPicPr>
        <p:blipFill>
          <a:blip r:embed="rId4"/>
          <a:stretch>
            <a:fillRect/>
          </a:stretch>
        </p:blipFill>
        <p:spPr>
          <a:xfrm>
            <a:off x="4270054" y="1956239"/>
            <a:ext cx="883007" cy="883007"/>
          </a:xfrm>
          <a:prstGeom prst="rect">
            <a:avLst/>
          </a:prstGeom>
        </p:spPr>
      </p:pic>
      <p:sp>
        <p:nvSpPr>
          <p:cNvPr id="14" name="CasellaDiTesto 13"/>
          <p:cNvSpPr txBox="1"/>
          <p:nvPr/>
        </p:nvSpPr>
        <p:spPr>
          <a:xfrm>
            <a:off x="3252575"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1.2</a:t>
            </a:r>
          </a:p>
        </p:txBody>
      </p:sp>
      <p:pic>
        <p:nvPicPr>
          <p:cNvPr id="16" name="Immagine 15"/>
          <p:cNvPicPr>
            <a:picLocks noChangeAspect="1"/>
          </p:cNvPicPr>
          <p:nvPr/>
        </p:nvPicPr>
        <p:blipFill>
          <a:blip r:embed="rId4"/>
          <a:stretch>
            <a:fillRect/>
          </a:stretch>
        </p:blipFill>
        <p:spPr>
          <a:xfrm>
            <a:off x="5208368" y="1956240"/>
            <a:ext cx="883007" cy="883007"/>
          </a:xfrm>
          <a:prstGeom prst="rect">
            <a:avLst/>
          </a:prstGeom>
        </p:spPr>
      </p:pic>
      <p:pic>
        <p:nvPicPr>
          <p:cNvPr id="18" name="Immagine 17"/>
          <p:cNvPicPr>
            <a:picLocks noChangeAspect="1"/>
          </p:cNvPicPr>
          <p:nvPr/>
        </p:nvPicPr>
        <p:blipFill>
          <a:blip r:embed="rId4"/>
          <a:stretch>
            <a:fillRect/>
          </a:stretch>
        </p:blipFill>
        <p:spPr>
          <a:xfrm>
            <a:off x="7103165" y="1977273"/>
            <a:ext cx="883007" cy="883007"/>
          </a:xfrm>
          <a:prstGeom prst="rect">
            <a:avLst/>
          </a:prstGeom>
        </p:spPr>
      </p:pic>
      <p:pic>
        <p:nvPicPr>
          <p:cNvPr id="19" name="Immagine 18"/>
          <p:cNvPicPr>
            <a:picLocks noChangeAspect="1"/>
          </p:cNvPicPr>
          <p:nvPr/>
        </p:nvPicPr>
        <p:blipFill>
          <a:blip r:embed="rId4"/>
          <a:stretch>
            <a:fillRect/>
          </a:stretch>
        </p:blipFill>
        <p:spPr>
          <a:xfrm>
            <a:off x="8056923" y="1956240"/>
            <a:ext cx="883007" cy="883007"/>
          </a:xfrm>
          <a:prstGeom prst="rect">
            <a:avLst/>
          </a:prstGeom>
        </p:spPr>
      </p:pic>
      <p:pic>
        <p:nvPicPr>
          <p:cNvPr id="20" name="Immagine 19"/>
          <p:cNvPicPr>
            <a:picLocks noChangeAspect="1"/>
          </p:cNvPicPr>
          <p:nvPr/>
        </p:nvPicPr>
        <p:blipFill>
          <a:blip r:embed="rId4"/>
          <a:stretch>
            <a:fillRect/>
          </a:stretch>
        </p:blipFill>
        <p:spPr>
          <a:xfrm>
            <a:off x="8992513" y="1932680"/>
            <a:ext cx="883007" cy="883007"/>
          </a:xfrm>
          <a:prstGeom prst="rect">
            <a:avLst/>
          </a:prstGeom>
        </p:spPr>
      </p:pic>
      <p:pic>
        <p:nvPicPr>
          <p:cNvPr id="21" name="Immagine 20"/>
          <p:cNvPicPr>
            <a:picLocks noChangeAspect="1"/>
          </p:cNvPicPr>
          <p:nvPr/>
        </p:nvPicPr>
        <p:blipFill>
          <a:blip r:embed="rId4"/>
          <a:stretch>
            <a:fillRect/>
          </a:stretch>
        </p:blipFill>
        <p:spPr>
          <a:xfrm>
            <a:off x="9899137" y="1935207"/>
            <a:ext cx="883007" cy="883007"/>
          </a:xfrm>
          <a:prstGeom prst="rect">
            <a:avLst/>
          </a:prstGeom>
        </p:spPr>
      </p:pic>
      <p:pic>
        <p:nvPicPr>
          <p:cNvPr id="22" name="Immagine 21"/>
          <p:cNvPicPr>
            <a:picLocks noChangeAspect="1"/>
          </p:cNvPicPr>
          <p:nvPr/>
        </p:nvPicPr>
        <p:blipFill>
          <a:blip r:embed="rId4"/>
          <a:stretch>
            <a:fillRect/>
          </a:stretch>
        </p:blipFill>
        <p:spPr>
          <a:xfrm>
            <a:off x="6162126" y="1956240"/>
            <a:ext cx="883007" cy="883007"/>
          </a:xfrm>
          <a:prstGeom prst="rect">
            <a:avLst/>
          </a:prstGeom>
        </p:spPr>
      </p:pic>
      <p:pic>
        <p:nvPicPr>
          <p:cNvPr id="23" name="Immagine 22"/>
          <p:cNvPicPr>
            <a:picLocks noChangeAspect="1"/>
          </p:cNvPicPr>
          <p:nvPr/>
        </p:nvPicPr>
        <p:blipFill>
          <a:blip r:embed="rId4"/>
          <a:stretch>
            <a:fillRect/>
          </a:stretch>
        </p:blipFill>
        <p:spPr>
          <a:xfrm>
            <a:off x="10834727" y="1916858"/>
            <a:ext cx="883007" cy="883007"/>
          </a:xfrm>
          <a:prstGeom prst="rect">
            <a:avLst/>
          </a:prstGeom>
        </p:spPr>
      </p:pic>
      <p:pic>
        <p:nvPicPr>
          <p:cNvPr id="24" name="Immagine 23"/>
          <p:cNvPicPr>
            <a:picLocks noChangeAspect="1"/>
          </p:cNvPicPr>
          <p:nvPr/>
        </p:nvPicPr>
        <p:blipFill>
          <a:blip r:embed="rId4"/>
          <a:stretch>
            <a:fillRect/>
          </a:stretch>
        </p:blipFill>
        <p:spPr>
          <a:xfrm>
            <a:off x="2311536" y="1977272"/>
            <a:ext cx="883007" cy="883007"/>
          </a:xfrm>
          <a:prstGeom prst="rect">
            <a:avLst/>
          </a:prstGeom>
        </p:spPr>
      </p:pic>
      <p:sp>
        <p:nvSpPr>
          <p:cNvPr id="29" name="CasellaDiTesto 28"/>
          <p:cNvSpPr txBox="1"/>
          <p:nvPr/>
        </p:nvSpPr>
        <p:spPr>
          <a:xfrm>
            <a:off x="2265882" y="28516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1.1</a:t>
            </a:r>
          </a:p>
        </p:txBody>
      </p:sp>
      <p:sp>
        <p:nvSpPr>
          <p:cNvPr id="30" name="CasellaDiTesto 29"/>
          <p:cNvSpPr txBox="1"/>
          <p:nvPr/>
        </p:nvSpPr>
        <p:spPr>
          <a:xfrm>
            <a:off x="4230471" y="2839246"/>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1.3</a:t>
            </a:r>
          </a:p>
        </p:txBody>
      </p:sp>
      <p:sp>
        <p:nvSpPr>
          <p:cNvPr id="31" name="CasellaDiTesto 30"/>
          <p:cNvSpPr txBox="1"/>
          <p:nvPr/>
        </p:nvSpPr>
        <p:spPr>
          <a:xfrm>
            <a:off x="5192067" y="2839245"/>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1.4</a:t>
            </a:r>
          </a:p>
        </p:txBody>
      </p:sp>
      <p:sp>
        <p:nvSpPr>
          <p:cNvPr id="32" name="CasellaDiTesto 31"/>
          <p:cNvSpPr txBox="1"/>
          <p:nvPr/>
        </p:nvSpPr>
        <p:spPr>
          <a:xfrm>
            <a:off x="6162126"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1.5</a:t>
            </a:r>
          </a:p>
        </p:txBody>
      </p:sp>
      <p:sp>
        <p:nvSpPr>
          <p:cNvPr id="33" name="CasellaDiTesto 32"/>
          <p:cNvSpPr txBox="1"/>
          <p:nvPr/>
        </p:nvSpPr>
        <p:spPr>
          <a:xfrm>
            <a:off x="7070323"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1.6</a:t>
            </a:r>
          </a:p>
        </p:txBody>
      </p:sp>
      <p:sp>
        <p:nvSpPr>
          <p:cNvPr id="34" name="CasellaDiTesto 33"/>
          <p:cNvSpPr txBox="1"/>
          <p:nvPr/>
        </p:nvSpPr>
        <p:spPr>
          <a:xfrm>
            <a:off x="8056923"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1.7</a:t>
            </a:r>
          </a:p>
        </p:txBody>
      </p:sp>
      <p:sp>
        <p:nvSpPr>
          <p:cNvPr id="35" name="CasellaDiTesto 34"/>
          <p:cNvSpPr txBox="1"/>
          <p:nvPr/>
        </p:nvSpPr>
        <p:spPr>
          <a:xfrm>
            <a:off x="8992513" y="2846110"/>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1.8</a:t>
            </a:r>
          </a:p>
        </p:txBody>
      </p:sp>
      <p:sp>
        <p:nvSpPr>
          <p:cNvPr id="36" name="CasellaDiTesto 35"/>
          <p:cNvSpPr txBox="1"/>
          <p:nvPr/>
        </p:nvSpPr>
        <p:spPr>
          <a:xfrm>
            <a:off x="9859842" y="2846109"/>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1.9</a:t>
            </a:r>
          </a:p>
        </p:txBody>
      </p:sp>
      <p:sp>
        <p:nvSpPr>
          <p:cNvPr id="37" name="CasellaDiTesto 36"/>
          <p:cNvSpPr txBox="1"/>
          <p:nvPr/>
        </p:nvSpPr>
        <p:spPr>
          <a:xfrm>
            <a:off x="10848015" y="2819036"/>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1.10</a:t>
            </a:r>
          </a:p>
        </p:txBody>
      </p:sp>
      <p:pic>
        <p:nvPicPr>
          <p:cNvPr id="40" name="Immagine 39"/>
          <p:cNvPicPr>
            <a:picLocks noChangeAspect="1"/>
          </p:cNvPicPr>
          <p:nvPr/>
        </p:nvPicPr>
        <p:blipFill>
          <a:blip r:embed="rId4"/>
          <a:stretch>
            <a:fillRect/>
          </a:stretch>
        </p:blipFill>
        <p:spPr>
          <a:xfrm>
            <a:off x="3284810" y="3389162"/>
            <a:ext cx="883007" cy="883007"/>
          </a:xfrm>
          <a:prstGeom prst="rect">
            <a:avLst/>
          </a:prstGeom>
        </p:spPr>
      </p:pic>
      <p:pic>
        <p:nvPicPr>
          <p:cNvPr id="41" name="Immagine 40"/>
          <p:cNvPicPr>
            <a:picLocks noChangeAspect="1"/>
          </p:cNvPicPr>
          <p:nvPr/>
        </p:nvPicPr>
        <p:blipFill>
          <a:blip r:embed="rId4"/>
          <a:stretch>
            <a:fillRect/>
          </a:stretch>
        </p:blipFill>
        <p:spPr>
          <a:xfrm>
            <a:off x="4245050" y="3389161"/>
            <a:ext cx="883007" cy="883007"/>
          </a:xfrm>
          <a:prstGeom prst="rect">
            <a:avLst/>
          </a:prstGeom>
        </p:spPr>
      </p:pic>
      <p:sp>
        <p:nvSpPr>
          <p:cNvPr id="43" name="CasellaDiTesto 42"/>
          <p:cNvSpPr txBox="1"/>
          <p:nvPr/>
        </p:nvSpPr>
        <p:spPr>
          <a:xfrm>
            <a:off x="3227571"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2.2</a:t>
            </a:r>
          </a:p>
        </p:txBody>
      </p:sp>
      <p:pic>
        <p:nvPicPr>
          <p:cNvPr id="44" name="Immagine 43"/>
          <p:cNvPicPr>
            <a:picLocks noChangeAspect="1"/>
          </p:cNvPicPr>
          <p:nvPr/>
        </p:nvPicPr>
        <p:blipFill>
          <a:blip r:embed="rId4"/>
          <a:stretch>
            <a:fillRect/>
          </a:stretch>
        </p:blipFill>
        <p:spPr>
          <a:xfrm>
            <a:off x="5183364" y="3389162"/>
            <a:ext cx="883007" cy="883007"/>
          </a:xfrm>
          <a:prstGeom prst="rect">
            <a:avLst/>
          </a:prstGeom>
        </p:spPr>
      </p:pic>
      <p:pic>
        <p:nvPicPr>
          <p:cNvPr id="45" name="Immagine 44"/>
          <p:cNvPicPr>
            <a:picLocks noChangeAspect="1"/>
          </p:cNvPicPr>
          <p:nvPr/>
        </p:nvPicPr>
        <p:blipFill>
          <a:blip r:embed="rId4"/>
          <a:stretch>
            <a:fillRect/>
          </a:stretch>
        </p:blipFill>
        <p:spPr>
          <a:xfrm>
            <a:off x="7078161" y="3410195"/>
            <a:ext cx="883007" cy="883007"/>
          </a:xfrm>
          <a:prstGeom prst="rect">
            <a:avLst/>
          </a:prstGeom>
        </p:spPr>
      </p:pic>
      <p:pic>
        <p:nvPicPr>
          <p:cNvPr id="46" name="Immagine 45"/>
          <p:cNvPicPr>
            <a:picLocks noChangeAspect="1"/>
          </p:cNvPicPr>
          <p:nvPr/>
        </p:nvPicPr>
        <p:blipFill>
          <a:blip r:embed="rId4"/>
          <a:stretch>
            <a:fillRect/>
          </a:stretch>
        </p:blipFill>
        <p:spPr>
          <a:xfrm>
            <a:off x="8031919" y="3389162"/>
            <a:ext cx="883007" cy="883007"/>
          </a:xfrm>
          <a:prstGeom prst="rect">
            <a:avLst/>
          </a:prstGeom>
        </p:spPr>
      </p:pic>
      <p:pic>
        <p:nvPicPr>
          <p:cNvPr id="47" name="Immagine 46"/>
          <p:cNvPicPr>
            <a:picLocks noChangeAspect="1"/>
          </p:cNvPicPr>
          <p:nvPr/>
        </p:nvPicPr>
        <p:blipFill>
          <a:blip r:embed="rId4"/>
          <a:stretch>
            <a:fillRect/>
          </a:stretch>
        </p:blipFill>
        <p:spPr>
          <a:xfrm>
            <a:off x="8967509" y="3365602"/>
            <a:ext cx="883007" cy="883007"/>
          </a:xfrm>
          <a:prstGeom prst="rect">
            <a:avLst/>
          </a:prstGeom>
        </p:spPr>
      </p:pic>
      <p:pic>
        <p:nvPicPr>
          <p:cNvPr id="48" name="Immagine 47"/>
          <p:cNvPicPr>
            <a:picLocks noChangeAspect="1"/>
          </p:cNvPicPr>
          <p:nvPr/>
        </p:nvPicPr>
        <p:blipFill>
          <a:blip r:embed="rId4"/>
          <a:stretch>
            <a:fillRect/>
          </a:stretch>
        </p:blipFill>
        <p:spPr>
          <a:xfrm>
            <a:off x="9874133" y="3368129"/>
            <a:ext cx="883007" cy="883007"/>
          </a:xfrm>
          <a:prstGeom prst="rect">
            <a:avLst/>
          </a:prstGeom>
        </p:spPr>
      </p:pic>
      <p:pic>
        <p:nvPicPr>
          <p:cNvPr id="49" name="Immagine 48"/>
          <p:cNvPicPr>
            <a:picLocks noChangeAspect="1"/>
          </p:cNvPicPr>
          <p:nvPr/>
        </p:nvPicPr>
        <p:blipFill>
          <a:blip r:embed="rId4"/>
          <a:stretch>
            <a:fillRect/>
          </a:stretch>
        </p:blipFill>
        <p:spPr>
          <a:xfrm>
            <a:off x="6137122" y="3389162"/>
            <a:ext cx="883007" cy="883007"/>
          </a:xfrm>
          <a:prstGeom prst="rect">
            <a:avLst/>
          </a:prstGeom>
        </p:spPr>
      </p:pic>
      <p:pic>
        <p:nvPicPr>
          <p:cNvPr id="50" name="Immagine 49"/>
          <p:cNvPicPr>
            <a:picLocks noChangeAspect="1"/>
          </p:cNvPicPr>
          <p:nvPr/>
        </p:nvPicPr>
        <p:blipFill>
          <a:blip r:embed="rId4"/>
          <a:stretch>
            <a:fillRect/>
          </a:stretch>
        </p:blipFill>
        <p:spPr>
          <a:xfrm>
            <a:off x="10809723" y="3349780"/>
            <a:ext cx="883007" cy="883007"/>
          </a:xfrm>
          <a:prstGeom prst="rect">
            <a:avLst/>
          </a:prstGeom>
        </p:spPr>
      </p:pic>
      <p:pic>
        <p:nvPicPr>
          <p:cNvPr id="51" name="Immagine 50"/>
          <p:cNvPicPr>
            <a:picLocks noChangeAspect="1"/>
          </p:cNvPicPr>
          <p:nvPr/>
        </p:nvPicPr>
        <p:blipFill>
          <a:blip r:embed="rId4"/>
          <a:stretch>
            <a:fillRect/>
          </a:stretch>
        </p:blipFill>
        <p:spPr>
          <a:xfrm>
            <a:off x="2286532" y="3410194"/>
            <a:ext cx="883007" cy="883007"/>
          </a:xfrm>
          <a:prstGeom prst="rect">
            <a:avLst/>
          </a:prstGeom>
        </p:spPr>
      </p:pic>
      <p:sp>
        <p:nvSpPr>
          <p:cNvPr id="52" name="CasellaDiTesto 51"/>
          <p:cNvSpPr txBox="1"/>
          <p:nvPr/>
        </p:nvSpPr>
        <p:spPr>
          <a:xfrm>
            <a:off x="2240878" y="428455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2.1</a:t>
            </a:r>
          </a:p>
        </p:txBody>
      </p:sp>
      <p:sp>
        <p:nvSpPr>
          <p:cNvPr id="53" name="CasellaDiTesto 52"/>
          <p:cNvSpPr txBox="1"/>
          <p:nvPr/>
        </p:nvSpPr>
        <p:spPr>
          <a:xfrm>
            <a:off x="4205467" y="427216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2.3</a:t>
            </a:r>
          </a:p>
        </p:txBody>
      </p:sp>
      <p:sp>
        <p:nvSpPr>
          <p:cNvPr id="54" name="CasellaDiTesto 53"/>
          <p:cNvSpPr txBox="1"/>
          <p:nvPr/>
        </p:nvSpPr>
        <p:spPr>
          <a:xfrm>
            <a:off x="5167063" y="427216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2.4</a:t>
            </a:r>
          </a:p>
        </p:txBody>
      </p:sp>
      <p:sp>
        <p:nvSpPr>
          <p:cNvPr id="55" name="CasellaDiTesto 54"/>
          <p:cNvSpPr txBox="1"/>
          <p:nvPr/>
        </p:nvSpPr>
        <p:spPr>
          <a:xfrm>
            <a:off x="6137122" y="429320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2.5</a:t>
            </a:r>
          </a:p>
        </p:txBody>
      </p:sp>
      <p:sp>
        <p:nvSpPr>
          <p:cNvPr id="56" name="CasellaDiTesto 55"/>
          <p:cNvSpPr txBox="1"/>
          <p:nvPr/>
        </p:nvSpPr>
        <p:spPr>
          <a:xfrm>
            <a:off x="7045319"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2.6</a:t>
            </a:r>
          </a:p>
        </p:txBody>
      </p:sp>
      <p:sp>
        <p:nvSpPr>
          <p:cNvPr id="57" name="CasellaDiTesto 56"/>
          <p:cNvSpPr txBox="1"/>
          <p:nvPr/>
        </p:nvSpPr>
        <p:spPr>
          <a:xfrm>
            <a:off x="8031919"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2.7</a:t>
            </a:r>
          </a:p>
        </p:txBody>
      </p:sp>
      <p:sp>
        <p:nvSpPr>
          <p:cNvPr id="58" name="CasellaDiTesto 57"/>
          <p:cNvSpPr txBox="1"/>
          <p:nvPr/>
        </p:nvSpPr>
        <p:spPr>
          <a:xfrm>
            <a:off x="8967509" y="427903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2.8</a:t>
            </a:r>
          </a:p>
        </p:txBody>
      </p:sp>
      <p:sp>
        <p:nvSpPr>
          <p:cNvPr id="59" name="CasellaDiTesto 58"/>
          <p:cNvSpPr txBox="1"/>
          <p:nvPr/>
        </p:nvSpPr>
        <p:spPr>
          <a:xfrm>
            <a:off x="9834838" y="42790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2.9</a:t>
            </a:r>
          </a:p>
        </p:txBody>
      </p:sp>
      <p:sp>
        <p:nvSpPr>
          <p:cNvPr id="60" name="CasellaDiTesto 59"/>
          <p:cNvSpPr txBox="1"/>
          <p:nvPr/>
        </p:nvSpPr>
        <p:spPr>
          <a:xfrm>
            <a:off x="10823011" y="425195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2.10</a:t>
            </a:r>
          </a:p>
        </p:txBody>
      </p:sp>
      <p:pic>
        <p:nvPicPr>
          <p:cNvPr id="62" name="Immagine 61"/>
          <p:cNvPicPr>
            <a:picLocks noChangeAspect="1"/>
          </p:cNvPicPr>
          <p:nvPr/>
        </p:nvPicPr>
        <p:blipFill>
          <a:blip r:embed="rId4"/>
          <a:stretch>
            <a:fillRect/>
          </a:stretch>
        </p:blipFill>
        <p:spPr>
          <a:xfrm>
            <a:off x="3301351" y="4735562"/>
            <a:ext cx="883007" cy="883007"/>
          </a:xfrm>
          <a:prstGeom prst="rect">
            <a:avLst/>
          </a:prstGeom>
        </p:spPr>
      </p:pic>
      <p:pic>
        <p:nvPicPr>
          <p:cNvPr id="63" name="Immagine 62"/>
          <p:cNvPicPr>
            <a:picLocks noChangeAspect="1"/>
          </p:cNvPicPr>
          <p:nvPr/>
        </p:nvPicPr>
        <p:blipFill>
          <a:blip r:embed="rId4"/>
          <a:stretch>
            <a:fillRect/>
          </a:stretch>
        </p:blipFill>
        <p:spPr>
          <a:xfrm>
            <a:off x="4261591" y="4735561"/>
            <a:ext cx="883007" cy="883007"/>
          </a:xfrm>
          <a:prstGeom prst="rect">
            <a:avLst/>
          </a:prstGeom>
        </p:spPr>
      </p:pic>
      <p:sp>
        <p:nvSpPr>
          <p:cNvPr id="65" name="CasellaDiTesto 64"/>
          <p:cNvSpPr txBox="1"/>
          <p:nvPr/>
        </p:nvSpPr>
        <p:spPr>
          <a:xfrm>
            <a:off x="3244112"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3.2</a:t>
            </a:r>
          </a:p>
        </p:txBody>
      </p:sp>
      <p:pic>
        <p:nvPicPr>
          <p:cNvPr id="66" name="Immagine 65"/>
          <p:cNvPicPr>
            <a:picLocks noChangeAspect="1"/>
          </p:cNvPicPr>
          <p:nvPr/>
        </p:nvPicPr>
        <p:blipFill>
          <a:blip r:embed="rId4"/>
          <a:stretch>
            <a:fillRect/>
          </a:stretch>
        </p:blipFill>
        <p:spPr>
          <a:xfrm>
            <a:off x="5199905" y="4735562"/>
            <a:ext cx="883007" cy="883007"/>
          </a:xfrm>
          <a:prstGeom prst="rect">
            <a:avLst/>
          </a:prstGeom>
        </p:spPr>
      </p:pic>
      <p:pic>
        <p:nvPicPr>
          <p:cNvPr id="67" name="Immagine 66"/>
          <p:cNvPicPr>
            <a:picLocks noChangeAspect="1"/>
          </p:cNvPicPr>
          <p:nvPr/>
        </p:nvPicPr>
        <p:blipFill>
          <a:blip r:embed="rId4"/>
          <a:stretch>
            <a:fillRect/>
          </a:stretch>
        </p:blipFill>
        <p:spPr>
          <a:xfrm>
            <a:off x="7094702" y="4756595"/>
            <a:ext cx="883007" cy="883007"/>
          </a:xfrm>
          <a:prstGeom prst="rect">
            <a:avLst/>
          </a:prstGeom>
        </p:spPr>
      </p:pic>
      <p:pic>
        <p:nvPicPr>
          <p:cNvPr id="68" name="Immagine 67"/>
          <p:cNvPicPr>
            <a:picLocks noChangeAspect="1"/>
          </p:cNvPicPr>
          <p:nvPr/>
        </p:nvPicPr>
        <p:blipFill>
          <a:blip r:embed="rId4"/>
          <a:stretch>
            <a:fillRect/>
          </a:stretch>
        </p:blipFill>
        <p:spPr>
          <a:xfrm>
            <a:off x="8048460" y="4735562"/>
            <a:ext cx="883007" cy="883007"/>
          </a:xfrm>
          <a:prstGeom prst="rect">
            <a:avLst/>
          </a:prstGeom>
        </p:spPr>
      </p:pic>
      <p:pic>
        <p:nvPicPr>
          <p:cNvPr id="69" name="Immagine 68"/>
          <p:cNvPicPr>
            <a:picLocks noChangeAspect="1"/>
          </p:cNvPicPr>
          <p:nvPr/>
        </p:nvPicPr>
        <p:blipFill>
          <a:blip r:embed="rId4"/>
          <a:stretch>
            <a:fillRect/>
          </a:stretch>
        </p:blipFill>
        <p:spPr>
          <a:xfrm>
            <a:off x="8984050" y="4712002"/>
            <a:ext cx="883007" cy="883007"/>
          </a:xfrm>
          <a:prstGeom prst="rect">
            <a:avLst/>
          </a:prstGeom>
        </p:spPr>
      </p:pic>
      <p:pic>
        <p:nvPicPr>
          <p:cNvPr id="70" name="Immagine 69"/>
          <p:cNvPicPr>
            <a:picLocks noChangeAspect="1"/>
          </p:cNvPicPr>
          <p:nvPr/>
        </p:nvPicPr>
        <p:blipFill>
          <a:blip r:embed="rId4"/>
          <a:stretch>
            <a:fillRect/>
          </a:stretch>
        </p:blipFill>
        <p:spPr>
          <a:xfrm>
            <a:off x="9890674" y="4714529"/>
            <a:ext cx="883007" cy="883007"/>
          </a:xfrm>
          <a:prstGeom prst="rect">
            <a:avLst/>
          </a:prstGeom>
        </p:spPr>
      </p:pic>
      <p:pic>
        <p:nvPicPr>
          <p:cNvPr id="71" name="Immagine 70"/>
          <p:cNvPicPr>
            <a:picLocks noChangeAspect="1"/>
          </p:cNvPicPr>
          <p:nvPr/>
        </p:nvPicPr>
        <p:blipFill>
          <a:blip r:embed="rId4"/>
          <a:stretch>
            <a:fillRect/>
          </a:stretch>
        </p:blipFill>
        <p:spPr>
          <a:xfrm>
            <a:off x="6153663" y="4735562"/>
            <a:ext cx="883007" cy="883007"/>
          </a:xfrm>
          <a:prstGeom prst="rect">
            <a:avLst/>
          </a:prstGeom>
        </p:spPr>
      </p:pic>
      <p:pic>
        <p:nvPicPr>
          <p:cNvPr id="72" name="Immagine 71"/>
          <p:cNvPicPr>
            <a:picLocks noChangeAspect="1"/>
          </p:cNvPicPr>
          <p:nvPr/>
        </p:nvPicPr>
        <p:blipFill>
          <a:blip r:embed="rId4"/>
          <a:stretch>
            <a:fillRect/>
          </a:stretch>
        </p:blipFill>
        <p:spPr>
          <a:xfrm>
            <a:off x="10826264" y="4696180"/>
            <a:ext cx="883007" cy="883007"/>
          </a:xfrm>
          <a:prstGeom prst="rect">
            <a:avLst/>
          </a:prstGeom>
        </p:spPr>
      </p:pic>
      <p:pic>
        <p:nvPicPr>
          <p:cNvPr id="73" name="Immagine 72"/>
          <p:cNvPicPr>
            <a:picLocks noChangeAspect="1"/>
          </p:cNvPicPr>
          <p:nvPr/>
        </p:nvPicPr>
        <p:blipFill>
          <a:blip r:embed="rId4"/>
          <a:stretch>
            <a:fillRect/>
          </a:stretch>
        </p:blipFill>
        <p:spPr>
          <a:xfrm>
            <a:off x="2303073" y="4756594"/>
            <a:ext cx="883007" cy="883007"/>
          </a:xfrm>
          <a:prstGeom prst="rect">
            <a:avLst/>
          </a:prstGeom>
        </p:spPr>
      </p:pic>
      <p:sp>
        <p:nvSpPr>
          <p:cNvPr id="74" name="CasellaDiTesto 73"/>
          <p:cNvSpPr txBox="1"/>
          <p:nvPr/>
        </p:nvSpPr>
        <p:spPr>
          <a:xfrm>
            <a:off x="2257419" y="563095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3.1</a:t>
            </a:r>
          </a:p>
        </p:txBody>
      </p:sp>
      <p:sp>
        <p:nvSpPr>
          <p:cNvPr id="75" name="CasellaDiTesto 74"/>
          <p:cNvSpPr txBox="1"/>
          <p:nvPr/>
        </p:nvSpPr>
        <p:spPr>
          <a:xfrm>
            <a:off x="4222008" y="561856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3.3</a:t>
            </a:r>
          </a:p>
        </p:txBody>
      </p:sp>
      <p:sp>
        <p:nvSpPr>
          <p:cNvPr id="76" name="CasellaDiTesto 75"/>
          <p:cNvSpPr txBox="1"/>
          <p:nvPr/>
        </p:nvSpPr>
        <p:spPr>
          <a:xfrm>
            <a:off x="5183604" y="561856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3.4</a:t>
            </a:r>
          </a:p>
        </p:txBody>
      </p:sp>
      <p:sp>
        <p:nvSpPr>
          <p:cNvPr id="77" name="CasellaDiTesto 76"/>
          <p:cNvSpPr txBox="1"/>
          <p:nvPr/>
        </p:nvSpPr>
        <p:spPr>
          <a:xfrm>
            <a:off x="6153663"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3.5</a:t>
            </a:r>
          </a:p>
        </p:txBody>
      </p:sp>
      <p:sp>
        <p:nvSpPr>
          <p:cNvPr id="78" name="CasellaDiTesto 77"/>
          <p:cNvSpPr txBox="1"/>
          <p:nvPr/>
        </p:nvSpPr>
        <p:spPr>
          <a:xfrm>
            <a:off x="7061860"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3.6</a:t>
            </a:r>
          </a:p>
        </p:txBody>
      </p:sp>
      <p:sp>
        <p:nvSpPr>
          <p:cNvPr id="79" name="CasellaDiTesto 78"/>
          <p:cNvSpPr txBox="1"/>
          <p:nvPr/>
        </p:nvSpPr>
        <p:spPr>
          <a:xfrm>
            <a:off x="8030917" y="565864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3.7</a:t>
            </a:r>
          </a:p>
        </p:txBody>
      </p:sp>
      <p:sp>
        <p:nvSpPr>
          <p:cNvPr id="80" name="CasellaDiTesto 79"/>
          <p:cNvSpPr txBox="1"/>
          <p:nvPr/>
        </p:nvSpPr>
        <p:spPr>
          <a:xfrm>
            <a:off x="8984050" y="562543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3.8</a:t>
            </a:r>
          </a:p>
        </p:txBody>
      </p:sp>
      <p:sp>
        <p:nvSpPr>
          <p:cNvPr id="81" name="CasellaDiTesto 80"/>
          <p:cNvSpPr txBox="1"/>
          <p:nvPr/>
        </p:nvSpPr>
        <p:spPr>
          <a:xfrm>
            <a:off x="9851379" y="56254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3.9</a:t>
            </a:r>
          </a:p>
        </p:txBody>
      </p:sp>
      <p:sp>
        <p:nvSpPr>
          <p:cNvPr id="82" name="CasellaDiTesto 81"/>
          <p:cNvSpPr txBox="1"/>
          <p:nvPr/>
        </p:nvSpPr>
        <p:spPr>
          <a:xfrm>
            <a:off x="10839552" y="559835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3.10</a:t>
            </a:r>
          </a:p>
        </p:txBody>
      </p:sp>
      <p:sp>
        <p:nvSpPr>
          <p:cNvPr id="128" name="CasellaDiTesto 127"/>
          <p:cNvSpPr txBox="1"/>
          <p:nvPr/>
        </p:nvSpPr>
        <p:spPr>
          <a:xfrm>
            <a:off x="219963" y="2012142"/>
            <a:ext cx="1930648" cy="954107"/>
          </a:xfrm>
          <a:prstGeom prst="rect">
            <a:avLst/>
          </a:prstGeom>
          <a:solidFill>
            <a:srgbClr val="FF000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1</a:t>
            </a:r>
          </a:p>
          <a:p>
            <a:pPr algn="ctr"/>
            <a:r>
              <a:rPr lang="it-IT" sz="1400" b="1" dirty="0">
                <a:latin typeface="Arial" panose="020B0604020202020204" pitchFamily="34" charset="0"/>
                <a:cs typeface="Arial" panose="020B0604020202020204" pitchFamily="34" charset="0"/>
              </a:rPr>
              <a:t>FORZA DEL LEGAME</a:t>
            </a:r>
          </a:p>
          <a:p>
            <a:pPr algn="ctr"/>
            <a:r>
              <a:rPr lang="it-IT" sz="1400" b="1" dirty="0">
                <a:latin typeface="Arial" panose="020B0604020202020204" pitchFamily="34" charset="0"/>
                <a:cs typeface="Arial" panose="020B0604020202020204" pitchFamily="34" charset="0"/>
              </a:rPr>
              <a:t>DEI CLIENTI</a:t>
            </a:r>
          </a:p>
        </p:txBody>
      </p:sp>
      <p:sp>
        <p:nvSpPr>
          <p:cNvPr id="129" name="CasellaDiTesto 128"/>
          <p:cNvSpPr txBox="1"/>
          <p:nvPr/>
        </p:nvSpPr>
        <p:spPr>
          <a:xfrm>
            <a:off x="215131" y="3368129"/>
            <a:ext cx="1935480" cy="938719"/>
          </a:xfrm>
          <a:prstGeom prst="rect">
            <a:avLst/>
          </a:prstGeom>
          <a:solidFill>
            <a:srgbClr val="0070C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2</a:t>
            </a:r>
          </a:p>
          <a:p>
            <a:pPr algn="ctr"/>
            <a:r>
              <a:rPr lang="it-IT" sz="1400" b="1" dirty="0">
                <a:latin typeface="Arial" panose="020B0604020202020204" pitchFamily="34" charset="0"/>
                <a:cs typeface="Arial" panose="020B0604020202020204" pitchFamily="34" charset="0"/>
              </a:rPr>
              <a:t>SODDISFAZIONE</a:t>
            </a:r>
          </a:p>
          <a:p>
            <a:pPr algn="ctr"/>
            <a:r>
              <a:rPr lang="it-IT" sz="1400" b="1" dirty="0">
                <a:latin typeface="Arial" panose="020B0604020202020204" pitchFamily="34" charset="0"/>
                <a:cs typeface="Arial" panose="020B0604020202020204" pitchFamily="34" charset="0"/>
              </a:rPr>
              <a:t>DEI CLIENTI</a:t>
            </a:r>
          </a:p>
          <a:p>
            <a:pPr algn="ctr"/>
            <a:endParaRPr lang="it-IT" sz="1300" b="1" dirty="0">
              <a:latin typeface="Arial" panose="020B0604020202020204" pitchFamily="34" charset="0"/>
              <a:cs typeface="Arial" panose="020B0604020202020204" pitchFamily="34" charset="0"/>
            </a:endParaRPr>
          </a:p>
        </p:txBody>
      </p:sp>
      <p:sp>
        <p:nvSpPr>
          <p:cNvPr id="130" name="CasellaDiTesto 129"/>
          <p:cNvSpPr txBox="1"/>
          <p:nvPr/>
        </p:nvSpPr>
        <p:spPr>
          <a:xfrm>
            <a:off x="211911" y="4718904"/>
            <a:ext cx="1930237" cy="954107"/>
          </a:xfrm>
          <a:prstGeom prst="rect">
            <a:avLst/>
          </a:prstGeom>
          <a:solidFill>
            <a:srgbClr val="7030A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3</a:t>
            </a:r>
          </a:p>
          <a:p>
            <a:pPr algn="ctr"/>
            <a:r>
              <a:rPr lang="it-IT" sz="1400" b="1" dirty="0">
                <a:latin typeface="Arial" panose="020B0604020202020204" pitchFamily="34" charset="0"/>
                <a:cs typeface="Arial" panose="020B0604020202020204" pitchFamily="34" charset="0"/>
              </a:rPr>
              <a:t>ATTRAZIONE</a:t>
            </a:r>
          </a:p>
          <a:p>
            <a:pPr algn="ctr"/>
            <a:r>
              <a:rPr lang="it-IT" sz="1400" b="1" dirty="0">
                <a:latin typeface="Arial" panose="020B0604020202020204" pitchFamily="34" charset="0"/>
                <a:cs typeface="Arial" panose="020B0604020202020204" pitchFamily="34" charset="0"/>
              </a:rPr>
              <a:t>SUI NON</a:t>
            </a:r>
          </a:p>
          <a:p>
            <a:pPr algn="ctr"/>
            <a:r>
              <a:rPr lang="it-IT" sz="1400" b="1" dirty="0">
                <a:latin typeface="Arial" panose="020B0604020202020204" pitchFamily="34" charset="0"/>
                <a:cs typeface="Arial" panose="020B0604020202020204" pitchFamily="34" charset="0"/>
              </a:rPr>
              <a:t>CLIENTI</a:t>
            </a:r>
          </a:p>
        </p:txBody>
      </p:sp>
      <p:sp>
        <p:nvSpPr>
          <p:cNvPr id="135" name="Rettangolo 134"/>
          <p:cNvSpPr/>
          <p:nvPr/>
        </p:nvSpPr>
        <p:spPr>
          <a:xfrm>
            <a:off x="1969157" y="893800"/>
            <a:ext cx="8986756" cy="800219"/>
          </a:xfrm>
          <a:prstGeom prst="rect">
            <a:avLst/>
          </a:prstGeom>
        </p:spPr>
        <p:txBody>
          <a:bodyPr wrap="none">
            <a:spAutoFit/>
          </a:bodyPr>
          <a:lstStyle/>
          <a:p>
            <a:pPr lvl="0"/>
            <a:r>
              <a:rPr lang="it-IT" sz="2800" b="1" dirty="0">
                <a:solidFill>
                  <a:srgbClr val="FF0000"/>
                </a:solidFill>
                <a:latin typeface="Arial" panose="020B0604020202020204" pitchFamily="34" charset="0"/>
                <a:cs typeface="Arial" panose="020B0604020202020204" pitchFamily="34" charset="0"/>
              </a:rPr>
              <a:t>I «manometri» di monitoraggio dei KPI di marketing</a:t>
            </a:r>
          </a:p>
          <a:p>
            <a:pPr lvl="0" algn="ctr"/>
            <a:r>
              <a:rPr lang="it-IT" b="1" dirty="0">
                <a:solidFill>
                  <a:srgbClr val="002060"/>
                </a:solidFill>
                <a:latin typeface="Arial" panose="020B0604020202020204" pitchFamily="34" charset="0"/>
                <a:cs typeface="Arial" panose="020B0604020202020204" pitchFamily="34" charset="0"/>
              </a:rPr>
              <a:t>Misurati ed analizzati con le 3 </a:t>
            </a:r>
            <a:r>
              <a:rPr lang="it-IT" b="1" dirty="0" err="1">
                <a:solidFill>
                  <a:srgbClr val="002060"/>
                </a:solidFill>
                <a:latin typeface="Arial" panose="020B0604020202020204" pitchFamily="34" charset="0"/>
                <a:cs typeface="Arial" panose="020B0604020202020204" pitchFamily="34" charset="0"/>
              </a:rPr>
              <a:t>survey</a:t>
            </a:r>
            <a:r>
              <a:rPr lang="it-IT" b="1" dirty="0">
                <a:solidFill>
                  <a:srgbClr val="002060"/>
                </a:solidFill>
                <a:latin typeface="Arial" panose="020B0604020202020204" pitchFamily="34" charset="0"/>
                <a:cs typeface="Arial" panose="020B0604020202020204" pitchFamily="34" charset="0"/>
              </a:rPr>
              <a:t> dedicate di MMB</a:t>
            </a:r>
          </a:p>
        </p:txBody>
      </p:sp>
      <p:sp>
        <p:nvSpPr>
          <p:cNvPr id="136" name="CasellaDiTesto 135"/>
          <p:cNvSpPr txBox="1"/>
          <p:nvPr/>
        </p:nvSpPr>
        <p:spPr>
          <a:xfrm>
            <a:off x="2265882" y="318364"/>
            <a:ext cx="8132151" cy="369332"/>
          </a:xfrm>
          <a:prstGeom prst="rect">
            <a:avLst/>
          </a:prstGeom>
          <a:solidFill>
            <a:srgbClr val="002060"/>
          </a:solidFill>
        </p:spPr>
        <p:txBody>
          <a:bodyPr wrap="square" rtlCol="0">
            <a:spAutoFit/>
          </a:bodyPr>
          <a:lstStyle/>
          <a:p>
            <a:pPr algn="ctr"/>
            <a:r>
              <a:rPr lang="it-IT" b="1" dirty="0">
                <a:solidFill>
                  <a:schemeClr val="bg1"/>
                </a:solidFill>
                <a:latin typeface="Arial" panose="020B0604020202020204" pitchFamily="34" charset="0"/>
                <a:cs typeface="Arial" panose="020B0604020202020204" pitchFamily="34" charset="0"/>
              </a:rPr>
              <a:t>LA SEZIONE «RADAR» DEL CRUSCOTTO DIREZIONALE COMPLETO</a:t>
            </a:r>
          </a:p>
        </p:txBody>
      </p:sp>
    </p:spTree>
    <p:extLst>
      <p:ext uri="{BB962C8B-B14F-4D97-AF65-F5344CB8AC3E}">
        <p14:creationId xmlns:p14="http://schemas.microsoft.com/office/powerpoint/2010/main" val="25483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a:t>
            </a:fld>
            <a:endParaRPr lang="en-US" dirty="0"/>
          </a:p>
        </p:txBody>
      </p:sp>
      <p:sp>
        <p:nvSpPr>
          <p:cNvPr id="10" name="CasellaDiTesto 9"/>
          <p:cNvSpPr txBox="1"/>
          <p:nvPr/>
        </p:nvSpPr>
        <p:spPr>
          <a:xfrm>
            <a:off x="2178773" y="634682"/>
            <a:ext cx="7272076" cy="2092881"/>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MMB</a:t>
            </a:r>
          </a:p>
          <a:p>
            <a:pPr lvl="1" algn="ctr">
              <a:buFontTx/>
              <a:buNone/>
            </a:pPr>
            <a:r>
              <a:rPr lang="it-IT" sz="4000" b="1" dirty="0">
                <a:solidFill>
                  <a:srgbClr val="FFFF00"/>
                </a:solidFill>
                <a:latin typeface="Arial" panose="020B0604020202020204" pitchFamily="34" charset="0"/>
                <a:cs typeface="Arial" panose="020B0604020202020204" pitchFamily="34" charset="0"/>
              </a:rPr>
              <a:t>Marketing Monitor Basic</a:t>
            </a:r>
          </a:p>
          <a:p>
            <a:pPr lvl="1" algn="ctr">
              <a:buFontTx/>
              <a:buNone/>
            </a:pPr>
            <a:endParaRPr lang="it-IT" sz="2800" b="1" dirty="0">
              <a:solidFill>
                <a:srgbClr val="FF0000"/>
              </a:solidFill>
              <a:latin typeface="Arial" panose="020B0604020202020204" pitchFamily="34" charset="0"/>
              <a:cs typeface="Arial" panose="020B0604020202020204" pitchFamily="34" charset="0"/>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178773" y="3413553"/>
            <a:ext cx="7272076" cy="1015663"/>
          </a:xfrm>
          <a:prstGeom prst="rect">
            <a:avLst/>
          </a:prstGeom>
          <a:noFill/>
        </p:spPr>
        <p:txBody>
          <a:bodyPr wrap="square" rtlCol="0">
            <a:spAutoFit/>
          </a:bodyPr>
          <a:lstStyle/>
          <a:p>
            <a:pPr algn="ctr"/>
            <a:r>
              <a:rPr lang="it-IT" sz="6000" b="1" i="1" dirty="0">
                <a:solidFill>
                  <a:srgbClr val="FF0000"/>
                </a:solidFill>
                <a:latin typeface="Arial" panose="020B0604020202020204" pitchFamily="34" charset="0"/>
                <a:cs typeface="Arial" panose="020B0604020202020204" pitchFamily="34" charset="0"/>
              </a:rPr>
              <a:t>Panoramica Flash</a:t>
            </a:r>
            <a:endParaRPr lang="it-IT" sz="6000" i="1" dirty="0">
              <a:solidFill>
                <a:srgbClr val="FF0000"/>
              </a:solidFill>
            </a:endParaRPr>
          </a:p>
        </p:txBody>
      </p:sp>
      <p:sp>
        <p:nvSpPr>
          <p:cNvPr id="8" name="CasellaDiTesto 7"/>
          <p:cNvSpPr txBox="1"/>
          <p:nvPr/>
        </p:nvSpPr>
        <p:spPr>
          <a:xfrm>
            <a:off x="141667" y="6356350"/>
            <a:ext cx="1609859" cy="230832"/>
          </a:xfrm>
          <a:prstGeom prst="rect">
            <a:avLst/>
          </a:prstGeom>
          <a:noFill/>
        </p:spPr>
        <p:txBody>
          <a:bodyPr wrap="square" rtlCol="0">
            <a:spAutoFit/>
          </a:bodyPr>
          <a:lstStyle/>
          <a:p>
            <a:r>
              <a:rPr lang="it-IT" sz="900" dirty="0">
                <a:latin typeface="Arial" panose="020B0604020202020204" pitchFamily="34" charset="0"/>
                <a:cs typeface="Arial" panose="020B0604020202020204" pitchFamily="34" charset="0"/>
              </a:rPr>
              <a:t>SB4S1910H</a:t>
            </a:r>
          </a:p>
        </p:txBody>
      </p:sp>
    </p:spTree>
    <p:extLst>
      <p:ext uri="{BB962C8B-B14F-4D97-AF65-F5344CB8AC3E}">
        <p14:creationId xmlns:p14="http://schemas.microsoft.com/office/powerpoint/2010/main" val="211258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277454" y="333528"/>
            <a:ext cx="640006" cy="315694"/>
          </a:xfrm>
          <a:prstGeom prst="rect">
            <a:avLst/>
          </a:prstGeom>
          <a:noFill/>
          <a:ln w="9525">
            <a:noFill/>
            <a:miter lim="800000"/>
            <a:headEnd/>
            <a:tailEnd/>
          </a:ln>
        </p:spPr>
      </p:pic>
      <p:sp>
        <p:nvSpPr>
          <p:cNvPr id="3" name="CasellaDiTesto 2"/>
          <p:cNvSpPr txBox="1"/>
          <p:nvPr/>
        </p:nvSpPr>
        <p:spPr>
          <a:xfrm>
            <a:off x="2240825" y="377342"/>
            <a:ext cx="8075251" cy="646331"/>
          </a:xfrm>
          <a:prstGeom prst="rect">
            <a:avLst/>
          </a:prstGeom>
          <a:solidFill>
            <a:srgbClr val="FFFF00"/>
          </a:solidFill>
        </p:spPr>
        <p:txBody>
          <a:bodyPr wrap="square" rtlCol="0">
            <a:spAutoFit/>
          </a:bodyPr>
          <a:lstStyle/>
          <a:p>
            <a:pPr algn="ctr"/>
            <a:r>
              <a:rPr lang="it-IT" b="1" dirty="0">
                <a:latin typeface="Arial" panose="020B0604020202020204" pitchFamily="34" charset="0"/>
                <a:cs typeface="Arial" panose="020B0604020202020204" pitchFamily="34" charset="0"/>
              </a:rPr>
              <a:t>MAPPA DIMOSTRATIVA DI BACINI GRAVITAZIONALI PRIMARI</a:t>
            </a:r>
          </a:p>
          <a:p>
            <a:pPr algn="ctr"/>
            <a:r>
              <a:rPr lang="it-IT" b="1" dirty="0">
                <a:latin typeface="Arial" panose="020B0604020202020204" pitchFamily="34" charset="0"/>
                <a:cs typeface="Arial" panose="020B0604020202020204" pitchFamily="34" charset="0"/>
              </a:rPr>
              <a:t>SU TORINO PER INDAGINE SUI NON CLIENTI</a:t>
            </a:r>
          </a:p>
        </p:txBody>
      </p:sp>
      <p:pic>
        <p:nvPicPr>
          <p:cNvPr id="9"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706" y="377342"/>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30</a:t>
            </a:fld>
            <a:endParaRPr lang="it-IT" sz="1400" b="1" dirty="0"/>
          </a:p>
        </p:txBody>
      </p:sp>
      <p:pic>
        <p:nvPicPr>
          <p:cNvPr id="8" name="Immagine 7"/>
          <p:cNvPicPr>
            <a:picLocks noChangeAspect="1"/>
          </p:cNvPicPr>
          <p:nvPr/>
        </p:nvPicPr>
        <p:blipFill>
          <a:blip r:embed="rId4"/>
          <a:stretch>
            <a:fillRect/>
          </a:stretch>
        </p:blipFill>
        <p:spPr>
          <a:xfrm>
            <a:off x="792083" y="1694756"/>
            <a:ext cx="10805374" cy="4289334"/>
          </a:xfrm>
          <a:prstGeom prst="rect">
            <a:avLst/>
          </a:prstGeom>
        </p:spPr>
      </p:pic>
      <p:sp>
        <p:nvSpPr>
          <p:cNvPr id="11" name="Fumetto: ovale 10"/>
          <p:cNvSpPr/>
          <p:nvPr/>
        </p:nvSpPr>
        <p:spPr>
          <a:xfrm>
            <a:off x="5576552" y="2511381"/>
            <a:ext cx="708338" cy="386366"/>
          </a:xfrm>
          <a:prstGeom prst="wedgeEllipseCallout">
            <a:avLst>
              <a:gd name="adj1" fmla="val -35378"/>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1</a:t>
            </a:r>
          </a:p>
        </p:txBody>
      </p:sp>
      <p:sp>
        <p:nvSpPr>
          <p:cNvPr id="13" name="Fumetto: ovale 12"/>
          <p:cNvSpPr/>
          <p:nvPr/>
        </p:nvSpPr>
        <p:spPr>
          <a:xfrm>
            <a:off x="9774016" y="2381607"/>
            <a:ext cx="708338" cy="386366"/>
          </a:xfrm>
          <a:prstGeom prst="wedgeEllipseCallout">
            <a:avLst>
              <a:gd name="adj1" fmla="val 40986"/>
              <a:gd name="adj2" fmla="val 958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2</a:t>
            </a:r>
          </a:p>
        </p:txBody>
      </p:sp>
      <p:sp>
        <p:nvSpPr>
          <p:cNvPr id="14" name="Fumetto: ovale 13"/>
          <p:cNvSpPr/>
          <p:nvPr/>
        </p:nvSpPr>
        <p:spPr>
          <a:xfrm>
            <a:off x="1968263" y="2318198"/>
            <a:ext cx="708338" cy="386366"/>
          </a:xfrm>
          <a:prstGeom prst="wedgeEllipseCallout">
            <a:avLst>
              <a:gd name="adj1" fmla="val 10077"/>
              <a:gd name="adj2" fmla="val 1091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3</a:t>
            </a:r>
          </a:p>
        </p:txBody>
      </p:sp>
      <p:sp>
        <p:nvSpPr>
          <p:cNvPr id="15" name="Fumetto: ovale 14"/>
          <p:cNvSpPr/>
          <p:nvPr/>
        </p:nvSpPr>
        <p:spPr>
          <a:xfrm>
            <a:off x="8065644" y="4415308"/>
            <a:ext cx="708338" cy="386366"/>
          </a:xfrm>
          <a:prstGeom prst="wedgeEllipseCallout">
            <a:avLst>
              <a:gd name="adj1" fmla="val -35378"/>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4</a:t>
            </a:r>
          </a:p>
        </p:txBody>
      </p:sp>
      <p:sp>
        <p:nvSpPr>
          <p:cNvPr id="16" name="Fumetto: ovale 15"/>
          <p:cNvSpPr/>
          <p:nvPr/>
        </p:nvSpPr>
        <p:spPr>
          <a:xfrm>
            <a:off x="3333481" y="4028942"/>
            <a:ext cx="708338" cy="386366"/>
          </a:xfrm>
          <a:prstGeom prst="wedgeEllipseCallout">
            <a:avLst>
              <a:gd name="adj1" fmla="val -8105"/>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a:t>
            </a:r>
          </a:p>
          <a:p>
            <a:pPr algn="ctr"/>
            <a:r>
              <a:rPr lang="it-IT" sz="800" b="1" dirty="0">
                <a:latin typeface="Arial" panose="020B0604020202020204" pitchFamily="34" charset="0"/>
                <a:cs typeface="Arial" panose="020B0604020202020204" pitchFamily="34" charset="0"/>
              </a:rPr>
              <a:t>5 </a:t>
            </a:r>
          </a:p>
        </p:txBody>
      </p:sp>
      <p:sp>
        <p:nvSpPr>
          <p:cNvPr id="12" name="CasellaDiTesto 11"/>
          <p:cNvSpPr txBox="1"/>
          <p:nvPr/>
        </p:nvSpPr>
        <p:spPr>
          <a:xfrm>
            <a:off x="4436771" y="1067971"/>
            <a:ext cx="3239037" cy="461665"/>
          </a:xfrm>
          <a:prstGeom prst="rect">
            <a:avLst/>
          </a:prstGeom>
          <a:noFill/>
        </p:spPr>
        <p:txBody>
          <a:bodyPr wrap="square" rtlCol="0">
            <a:spAutoFit/>
          </a:bodyPr>
          <a:lstStyle/>
          <a:p>
            <a:pPr algn="ctr"/>
            <a:r>
              <a:rPr lang="it-IT" sz="2400" b="1" dirty="0">
                <a:solidFill>
                  <a:srgbClr val="FF0000"/>
                </a:solidFill>
                <a:latin typeface="Arial" panose="020B0604020202020204" pitchFamily="34" charset="0"/>
                <a:cs typeface="Arial" panose="020B0604020202020204" pitchFamily="34" charset="0"/>
              </a:rPr>
              <a:t>Un esempio</a:t>
            </a:r>
          </a:p>
        </p:txBody>
      </p:sp>
      <p:sp>
        <p:nvSpPr>
          <p:cNvPr id="2" name="Ovale 1"/>
          <p:cNvSpPr/>
          <p:nvPr/>
        </p:nvSpPr>
        <p:spPr>
          <a:xfrm>
            <a:off x="5045747" y="1975914"/>
            <a:ext cx="1655678" cy="15841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7" name="CasellaDiTesto 16"/>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9" name="Ovale 18"/>
          <p:cNvSpPr/>
          <p:nvPr/>
        </p:nvSpPr>
        <p:spPr>
          <a:xfrm>
            <a:off x="1643649" y="1800394"/>
            <a:ext cx="1514062" cy="15841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20" name="Immagine 19" descr="conpayoff_LIGHT.jpg"/>
          <p:cNvPicPr>
            <a:picLocks noChangeAspect="1"/>
          </p:cNvPicPr>
          <p:nvPr/>
        </p:nvPicPr>
        <p:blipFill>
          <a:blip r:embed="rId5" cstate="print"/>
          <a:srcRect/>
          <a:stretch>
            <a:fillRect/>
          </a:stretch>
        </p:blipFill>
        <p:spPr bwMode="auto">
          <a:xfrm>
            <a:off x="-3113305" y="-164052"/>
            <a:ext cx="845827" cy="146698"/>
          </a:xfrm>
          <a:prstGeom prst="rect">
            <a:avLst/>
          </a:prstGeom>
          <a:noFill/>
          <a:ln w="9525">
            <a:noFill/>
            <a:miter lim="800000"/>
            <a:headEnd/>
            <a:tailEnd/>
          </a:ln>
        </p:spPr>
      </p:pic>
      <p:sp>
        <p:nvSpPr>
          <p:cNvPr id="22" name="Ovale 21"/>
          <p:cNvSpPr/>
          <p:nvPr/>
        </p:nvSpPr>
        <p:spPr>
          <a:xfrm>
            <a:off x="2844778" y="3421313"/>
            <a:ext cx="1685744" cy="16016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4" name="Ovale 23"/>
          <p:cNvSpPr/>
          <p:nvPr/>
        </p:nvSpPr>
        <p:spPr>
          <a:xfrm>
            <a:off x="7427934" y="4005238"/>
            <a:ext cx="1783342" cy="15928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5" name="Ovale 24"/>
          <p:cNvSpPr/>
          <p:nvPr/>
        </p:nvSpPr>
        <p:spPr>
          <a:xfrm>
            <a:off x="9129357" y="1921203"/>
            <a:ext cx="1783342" cy="15928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5" name="CasellaDiTesto 4"/>
          <p:cNvSpPr txBox="1"/>
          <p:nvPr/>
        </p:nvSpPr>
        <p:spPr>
          <a:xfrm>
            <a:off x="341706" y="6475253"/>
            <a:ext cx="1301943"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RN1G1814N</a:t>
            </a:r>
          </a:p>
        </p:txBody>
      </p:sp>
    </p:spTree>
    <p:extLst>
      <p:ext uri="{BB962C8B-B14F-4D97-AF65-F5344CB8AC3E}">
        <p14:creationId xmlns:p14="http://schemas.microsoft.com/office/powerpoint/2010/main" val="382022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31</a:t>
            </a:fld>
            <a:endParaRPr lang="en-US" dirty="0"/>
          </a:p>
        </p:txBody>
      </p:sp>
      <p:sp>
        <p:nvSpPr>
          <p:cNvPr id="10" name="CasellaDiTesto 9"/>
          <p:cNvSpPr txBox="1"/>
          <p:nvPr/>
        </p:nvSpPr>
        <p:spPr>
          <a:xfrm>
            <a:off x="1742840" y="1038915"/>
            <a:ext cx="8814007" cy="4124206"/>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lgn="ctr">
              <a:buFontTx/>
              <a:buNone/>
            </a:pPr>
            <a:r>
              <a:rPr lang="it-IT" sz="3200" b="1" dirty="0">
                <a:solidFill>
                  <a:schemeClr val="bg1"/>
                </a:solidFill>
                <a:latin typeface="Arial" panose="020B0604020202020204" pitchFamily="34" charset="0"/>
                <a:cs typeface="Arial" panose="020B0604020202020204" pitchFamily="34" charset="0"/>
              </a:rPr>
              <a:t>MMB</a:t>
            </a:r>
          </a:p>
          <a:p>
            <a:pPr lvl="1" algn="ctr">
              <a:buFontTx/>
              <a:buNone/>
            </a:pPr>
            <a:r>
              <a:rPr lang="it-IT" sz="2400" b="1" dirty="0">
                <a:solidFill>
                  <a:schemeClr val="bg1"/>
                </a:solidFill>
                <a:latin typeface="Arial" panose="020B0604020202020204" pitchFamily="34" charset="0"/>
                <a:cs typeface="Arial" panose="020B0604020202020204" pitchFamily="34" charset="0"/>
              </a:rPr>
              <a:t>Marketing Monitor Basic</a:t>
            </a:r>
          </a:p>
          <a:p>
            <a:pPr lvl="1" algn="ctr">
              <a:buFontTx/>
              <a:buNone/>
            </a:pPr>
            <a:endParaRPr lang="it-IT" sz="2400" b="1" dirty="0">
              <a:solidFill>
                <a:schemeClr val="bg1"/>
              </a:solidFill>
              <a:latin typeface="Arial" panose="020B0604020202020204" pitchFamily="34" charset="0"/>
              <a:cs typeface="Arial" panose="020B0604020202020204" pitchFamily="34" charset="0"/>
            </a:endParaRPr>
          </a:p>
          <a:p>
            <a:pPr lvl="1" algn="ctr">
              <a:buFontTx/>
              <a:buNone/>
            </a:pPr>
            <a:r>
              <a:rPr lang="it-IT" sz="3200" b="1" dirty="0">
                <a:solidFill>
                  <a:srgbClr val="FF0000"/>
                </a:solidFill>
                <a:latin typeface="Arial" panose="020B0604020202020204" pitchFamily="34" charset="0"/>
                <a:cs typeface="Arial" panose="020B0604020202020204" pitchFamily="34" charset="0"/>
              </a:rPr>
              <a:t>Tre </a:t>
            </a:r>
            <a:r>
              <a:rPr lang="it-IT" sz="3200" b="1" dirty="0" err="1">
                <a:solidFill>
                  <a:srgbClr val="FF0000"/>
                </a:solidFill>
                <a:latin typeface="Arial" panose="020B0604020202020204" pitchFamily="34" charset="0"/>
                <a:cs typeface="Arial" panose="020B0604020202020204" pitchFamily="34" charset="0"/>
              </a:rPr>
              <a:t>Surveys</a:t>
            </a:r>
            <a:r>
              <a:rPr lang="it-IT" sz="3200" b="1" dirty="0">
                <a:solidFill>
                  <a:srgbClr val="FF0000"/>
                </a:solidFill>
                <a:latin typeface="Arial" panose="020B0604020202020204" pitchFamily="34" charset="0"/>
                <a:cs typeface="Arial" panose="020B0604020202020204" pitchFamily="34" charset="0"/>
              </a:rPr>
              <a:t> su clienti e non clienti</a:t>
            </a:r>
          </a:p>
          <a:p>
            <a:pPr lvl="1" algn="ctr">
              <a:buFontTx/>
              <a:buNone/>
            </a:pPr>
            <a:endParaRPr lang="it-IT" sz="1200" b="1" dirty="0">
              <a:solidFill>
                <a:schemeClr val="bg1"/>
              </a:solidFill>
              <a:latin typeface="Arial" panose="020B0604020202020204" pitchFamily="34" charset="0"/>
              <a:cs typeface="Arial" panose="020B0604020202020204" pitchFamily="34" charset="0"/>
            </a:endParaRPr>
          </a:p>
          <a:p>
            <a:pPr lvl="1" algn="ctr">
              <a:buFontTx/>
              <a:buNone/>
            </a:pPr>
            <a:r>
              <a:rPr lang="it-IT" sz="4800" b="1" dirty="0">
                <a:solidFill>
                  <a:srgbClr val="FFFF00"/>
                </a:solidFill>
                <a:latin typeface="Arial" panose="020B0604020202020204" pitchFamily="34" charset="0"/>
                <a:cs typeface="Arial" panose="020B0604020202020204" pitchFamily="34" charset="0"/>
              </a:rPr>
              <a:t>RAPPORTO DEMO</a:t>
            </a:r>
          </a:p>
          <a:p>
            <a:pPr lvl="1" algn="ctr">
              <a:buFontTx/>
              <a:buNone/>
            </a:pPr>
            <a:r>
              <a:rPr lang="it-IT" sz="2000" b="1" dirty="0">
                <a:solidFill>
                  <a:srgbClr val="FF0000"/>
                </a:solidFill>
                <a:latin typeface="Arial" panose="020B0604020202020204" pitchFamily="34" charset="0"/>
                <a:cs typeface="Arial" panose="020B0604020202020204" pitchFamily="34" charset="0"/>
              </a:rPr>
              <a:t>Basato su un estratto di un rapporto di ricerca</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79345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32</a:t>
            </a:fld>
            <a:endParaRPr lang="en-US" dirty="0"/>
          </a:p>
        </p:txBody>
      </p:sp>
      <p:sp>
        <p:nvSpPr>
          <p:cNvPr id="10" name="CasellaDiTesto 9"/>
          <p:cNvSpPr txBox="1"/>
          <p:nvPr/>
        </p:nvSpPr>
        <p:spPr>
          <a:xfrm>
            <a:off x="3236997" y="979792"/>
            <a:ext cx="5748055" cy="400110"/>
          </a:xfrm>
          <a:prstGeom prst="rect">
            <a:avLst/>
          </a:prstGeom>
          <a:solidFill>
            <a:srgbClr val="002060"/>
          </a:solidFill>
        </p:spPr>
        <p:txBody>
          <a:bodyPr wrap="square" rtlCol="0">
            <a:spAutoFit/>
          </a:bodyPr>
          <a:lstStyle/>
          <a:p>
            <a:pPr lvl="1" algn="ctr">
              <a:buFontTx/>
              <a:buNone/>
            </a:pPr>
            <a:r>
              <a:rPr lang="it-IT" sz="2000" b="1" dirty="0">
                <a:solidFill>
                  <a:schemeClr val="bg1"/>
                </a:solidFill>
                <a:latin typeface="Arial" panose="020B0604020202020204" pitchFamily="34" charset="0"/>
                <a:cs typeface="Arial" panose="020B0604020202020204" pitchFamily="34" charset="0"/>
              </a:rPr>
              <a:t>Avvertenze di lettura</a:t>
            </a:r>
            <a:endParaRPr lang="it-IT" sz="20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3" name="CasellaDiTesto 2"/>
          <p:cNvSpPr txBox="1"/>
          <p:nvPr/>
        </p:nvSpPr>
        <p:spPr>
          <a:xfrm>
            <a:off x="721217" y="1439354"/>
            <a:ext cx="10779617" cy="4093428"/>
          </a:xfrm>
          <a:prstGeom prst="rect">
            <a:avLst/>
          </a:prstGeom>
          <a:noFill/>
        </p:spPr>
        <p:txBody>
          <a:bodyPr wrap="square" rtlCol="0">
            <a:spAutoFit/>
          </a:bodyPr>
          <a:lstStyle/>
          <a:p>
            <a:endParaRPr lang="it-IT" sz="2000" b="1" i="1" dirty="0">
              <a:latin typeface="Arial" panose="020B0604020202020204" pitchFamily="34" charset="0"/>
              <a:cs typeface="Arial" panose="020B0604020202020204" pitchFamily="34" charset="0"/>
            </a:endParaRPr>
          </a:p>
          <a:p>
            <a:pPr marL="342900" indent="-342900">
              <a:buFont typeface="+mj-lt"/>
              <a:buAutoNum type="arabicPeriod"/>
            </a:pPr>
            <a:r>
              <a:rPr lang="it-IT" sz="2000" b="1" i="1" dirty="0">
                <a:latin typeface="Arial" panose="020B0604020202020204" pitchFamily="34" charset="0"/>
                <a:cs typeface="Arial" panose="020B0604020202020204" pitchFamily="34" charset="0"/>
              </a:rPr>
              <a:t>I dati esposti sono da considerare come «di fantasia» senza alcun riferimento a situazioni reali.</a:t>
            </a:r>
          </a:p>
          <a:p>
            <a:pPr marL="342900" indent="-342900">
              <a:buFont typeface="+mj-lt"/>
              <a:buAutoNum type="arabicPeriod"/>
            </a:pPr>
            <a:endParaRPr lang="it-IT" sz="2000" b="1" i="1" dirty="0">
              <a:latin typeface="Arial" panose="020B0604020202020204" pitchFamily="34" charset="0"/>
              <a:cs typeface="Arial" panose="020B0604020202020204" pitchFamily="34" charset="0"/>
            </a:endParaRPr>
          </a:p>
          <a:p>
            <a:pPr marL="342900" indent="-342900">
              <a:buFont typeface="+mj-lt"/>
              <a:buAutoNum type="arabicPeriod"/>
            </a:pPr>
            <a:r>
              <a:rPr lang="it-IT" sz="2000" b="1" i="1" dirty="0">
                <a:latin typeface="Arial" panose="020B0604020202020204" pitchFamily="34" charset="0"/>
                <a:cs typeface="Arial" panose="020B0604020202020204" pitchFamily="34" charset="0"/>
              </a:rPr>
              <a:t>Ognuna delle sezioni tematiche di questo rapporto dimostrativo è contraddistinta da un colore identificativo e da un marcatore costituito da una corrispondente barra verticale collocata sul margine sinistro delle slide.</a:t>
            </a:r>
          </a:p>
          <a:p>
            <a:pPr marL="342900" indent="-342900">
              <a:buFont typeface="+mj-lt"/>
              <a:buAutoNum type="arabicPeriod"/>
            </a:pPr>
            <a:endParaRPr lang="it-IT" sz="2000" b="1" i="1" dirty="0">
              <a:latin typeface="Arial" panose="020B0604020202020204" pitchFamily="34" charset="0"/>
              <a:cs typeface="Arial" panose="020B0604020202020204" pitchFamily="34" charset="0"/>
            </a:endParaRPr>
          </a:p>
          <a:p>
            <a:pPr marL="342900" indent="-342900">
              <a:buFont typeface="+mj-lt"/>
              <a:buAutoNum type="arabicPeriod"/>
            </a:pPr>
            <a:r>
              <a:rPr lang="it-IT" sz="2000" b="1" i="1" dirty="0">
                <a:latin typeface="Arial" panose="020B0604020202020204" pitchFamily="34" charset="0"/>
                <a:cs typeface="Arial" panose="020B0604020202020204" pitchFamily="34" charset="0"/>
              </a:rPr>
              <a:t>Il presente documento è proprietà intellettuale di </a:t>
            </a:r>
            <a:r>
              <a:rPr lang="it-IT" sz="2000" b="1" i="1" dirty="0" err="1">
                <a:latin typeface="Arial" panose="020B0604020202020204" pitchFamily="34" charset="0"/>
                <a:cs typeface="Arial" panose="020B0604020202020204" pitchFamily="34" charset="0"/>
              </a:rPr>
              <a:t>Nomesis</a:t>
            </a:r>
            <a:r>
              <a:rPr lang="it-IT" sz="2000" b="1" i="1" dirty="0">
                <a:latin typeface="Arial" panose="020B0604020202020204" pitchFamily="34" charset="0"/>
                <a:cs typeface="Arial" panose="020B0604020202020204" pitchFamily="34" charset="0"/>
              </a:rPr>
              <a:t> e non può essere utilizzato e divulgato in nessun modo e/o forma e/o tramite qualunque supporto all’esterno dell’ambito funzionale ed organizzativo dell’Ente e/o Soggetto a cui è stato messo a disposizione senza la preventiva autorizzazione scritta di </a:t>
            </a:r>
            <a:r>
              <a:rPr lang="it-IT" sz="2000" b="1" i="1" dirty="0" err="1">
                <a:latin typeface="Arial" panose="020B0604020202020204" pitchFamily="34" charset="0"/>
                <a:cs typeface="Arial" panose="020B0604020202020204" pitchFamily="34" charset="0"/>
              </a:rPr>
              <a:t>Nomesis</a:t>
            </a:r>
            <a:r>
              <a:rPr lang="it-IT" sz="2000" b="1" i="1" dirty="0">
                <a:latin typeface="Arial" panose="020B0604020202020204" pitchFamily="34" charset="0"/>
                <a:cs typeface="Arial" panose="020B0604020202020204" pitchFamily="34" charset="0"/>
              </a:rPr>
              <a:t>.</a:t>
            </a:r>
          </a:p>
          <a:p>
            <a:endParaRPr lang="it-IT"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48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68654" y="838630"/>
            <a:ext cx="6286168" cy="626615"/>
          </a:xfrm>
        </p:spPr>
        <p:txBody>
          <a:bodyPr>
            <a:normAutofit fontScale="90000"/>
          </a:bodyPr>
          <a:lstStyle/>
          <a:p>
            <a:pPr algn="ctr"/>
            <a:r>
              <a:rPr lang="it-IT" sz="2600" b="1" dirty="0">
                <a:solidFill>
                  <a:srgbClr val="3304FC"/>
                </a:solidFill>
                <a:latin typeface="Arial" panose="020B0604020202020204" pitchFamily="34" charset="0"/>
                <a:cs typeface="Arial" panose="020B0604020202020204" pitchFamily="34" charset="0"/>
              </a:rPr>
              <a:t>Nota introduttiva sul</a:t>
            </a:r>
            <a:br>
              <a:rPr lang="it-IT" sz="2600" b="1" dirty="0">
                <a:solidFill>
                  <a:srgbClr val="3304FC"/>
                </a:solidFill>
                <a:latin typeface="Arial" panose="020B0604020202020204" pitchFamily="34" charset="0"/>
                <a:cs typeface="Arial" panose="020B0604020202020204" pitchFamily="34" charset="0"/>
              </a:rPr>
            </a:br>
            <a:r>
              <a:rPr lang="it-IT" sz="2600" b="1" dirty="0">
                <a:solidFill>
                  <a:srgbClr val="3304FC"/>
                </a:solidFill>
                <a:latin typeface="Arial" panose="020B0604020202020204" pitchFamily="34" charset="0"/>
                <a:cs typeface="Arial" panose="020B0604020202020204" pitchFamily="34" charset="0"/>
              </a:rPr>
              <a:t>rapporto dimostrativo di MMB</a:t>
            </a:r>
          </a:p>
        </p:txBody>
      </p:sp>
      <p:sp>
        <p:nvSpPr>
          <p:cNvPr id="3" name="Segnaposto contenuto 2"/>
          <p:cNvSpPr>
            <a:spLocks noGrp="1"/>
          </p:cNvSpPr>
          <p:nvPr>
            <p:ph idx="1"/>
          </p:nvPr>
        </p:nvSpPr>
        <p:spPr>
          <a:xfrm>
            <a:off x="1024128" y="1387596"/>
            <a:ext cx="9424079" cy="3955383"/>
          </a:xfrm>
        </p:spPr>
        <p:txBody>
          <a:bodyPr>
            <a:noAutofit/>
          </a:bodyPr>
          <a:lstStyle/>
          <a:p>
            <a:pPr>
              <a:buFont typeface="Wingdings" panose="05000000000000000000" pitchFamily="2" charset="2"/>
              <a:buChar char="v"/>
            </a:pPr>
            <a:endParaRPr lang="it-IT" sz="1650" b="1" dirty="0"/>
          </a:p>
          <a:p>
            <a:pPr marL="0" indent="0">
              <a:buNone/>
            </a:pPr>
            <a:endParaRPr lang="it-IT" sz="1650" b="1" dirty="0"/>
          </a:p>
          <a:p>
            <a:pPr marL="0" indent="0">
              <a:buNone/>
            </a:pPr>
            <a:endParaRPr lang="it-IT" sz="1650" b="1" dirty="0"/>
          </a:p>
          <a:p>
            <a:pPr marL="0" indent="0">
              <a:buNone/>
            </a:pPr>
            <a:endParaRPr lang="it-IT" sz="1650" b="1" dirty="0"/>
          </a:p>
        </p:txBody>
      </p:sp>
      <p:sp>
        <p:nvSpPr>
          <p:cNvPr id="6" name="Segnaposto numero diapositiva 5"/>
          <p:cNvSpPr>
            <a:spLocks noGrp="1"/>
          </p:cNvSpPr>
          <p:nvPr>
            <p:ph type="sldNum" sz="quarter" idx="12"/>
          </p:nvPr>
        </p:nvSpPr>
        <p:spPr/>
        <p:txBody>
          <a:bodyPr/>
          <a:lstStyle/>
          <a:p>
            <a:fld id="{D355FCB2-8A29-4C31-BE7E-88B2CCC417DE}" type="slidenum">
              <a:rPr lang="it-IT" smtClean="0"/>
              <a:t>33</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2346365" y="1542895"/>
            <a:ext cx="8130746" cy="4247317"/>
          </a:xfrm>
          <a:prstGeom prst="rect">
            <a:avLst/>
          </a:prstGeom>
          <a:noFill/>
        </p:spPr>
        <p:txBody>
          <a:bodyPr wrap="square" rtlCol="0">
            <a:spAutoFit/>
          </a:bodyPr>
          <a:lstStyle/>
          <a:p>
            <a:endParaRPr lang="it-IT" b="1" i="1" dirty="0">
              <a:latin typeface="Arial" panose="020B0604020202020204" pitchFamily="34" charset="0"/>
              <a:cs typeface="Arial" panose="020B0604020202020204" pitchFamily="34" charset="0"/>
            </a:endParaRPr>
          </a:p>
          <a:p>
            <a:r>
              <a:rPr lang="it-IT" b="1" i="1" dirty="0">
                <a:latin typeface="Arial" panose="020B0604020202020204" pitchFamily="34" charset="0"/>
                <a:cs typeface="Arial" panose="020B0604020202020204" pitchFamily="34" charset="0"/>
              </a:rPr>
              <a:t>Nelle slide che seguono è presentato un estratto di un rapporto di ricerca relativo alla realizzazione di una ricerca di mercato condotta per una Banca nel 2013 articolata sulla esecuzione delle tre distinte </a:t>
            </a:r>
            <a:r>
              <a:rPr lang="it-IT" b="1" i="1" dirty="0" err="1">
                <a:latin typeface="Arial" panose="020B0604020202020204" pitchFamily="34" charset="0"/>
                <a:cs typeface="Arial" panose="020B0604020202020204" pitchFamily="34" charset="0"/>
              </a:rPr>
              <a:t>surveys</a:t>
            </a:r>
            <a:r>
              <a:rPr lang="it-IT" b="1" i="1" dirty="0">
                <a:latin typeface="Arial" panose="020B0604020202020204" pitchFamily="34" charset="0"/>
                <a:cs typeface="Arial" panose="020B0604020202020204" pitchFamily="34" charset="0"/>
              </a:rPr>
              <a:t> che compongono il pacchetto MMB.</a:t>
            </a:r>
          </a:p>
          <a:p>
            <a:endParaRPr lang="it-IT" b="1" i="1" dirty="0">
              <a:latin typeface="Arial" panose="020B0604020202020204" pitchFamily="34" charset="0"/>
              <a:cs typeface="Arial" panose="020B0604020202020204" pitchFamily="34" charset="0"/>
            </a:endParaRPr>
          </a:p>
          <a:p>
            <a:r>
              <a:rPr lang="it-IT" b="1" i="1" dirty="0">
                <a:latin typeface="Arial" panose="020B0604020202020204" pitchFamily="34" charset="0"/>
                <a:cs typeface="Arial" panose="020B0604020202020204" pitchFamily="34" charset="0"/>
              </a:rPr>
              <a:t>Il rapporto di ricerca da cui è stato estratta questa selezione a scopi dimostrativi è formato da oltre 300 pagine.</a:t>
            </a:r>
          </a:p>
          <a:p>
            <a:endParaRPr lang="it-IT" b="1" i="1" dirty="0">
              <a:latin typeface="Arial" panose="020B0604020202020204" pitchFamily="34" charset="0"/>
              <a:cs typeface="Arial" panose="020B0604020202020204" pitchFamily="34" charset="0"/>
            </a:endParaRPr>
          </a:p>
          <a:p>
            <a:r>
              <a:rPr lang="it-IT" b="1" i="1" dirty="0">
                <a:latin typeface="Arial" panose="020B0604020202020204" pitchFamily="34" charset="0"/>
                <a:cs typeface="Arial" panose="020B0604020202020204" pitchFamily="34" charset="0"/>
              </a:rPr>
              <a:t>I dati presentati sono stati alterati per non consentire di identificare il committente e il relativo contesto. Essi vanno quindi interpretati esclusivamente come dati di fantasia sprovvisti di qualsiasi riferimento a situazioni reali.</a:t>
            </a:r>
          </a:p>
          <a:p>
            <a:endParaRPr lang="it-IT" b="1" i="1" dirty="0">
              <a:latin typeface="Arial" panose="020B0604020202020204" pitchFamily="34" charset="0"/>
              <a:cs typeface="Arial" panose="020B0604020202020204" pitchFamily="34" charset="0"/>
            </a:endParaRPr>
          </a:p>
          <a:p>
            <a:endParaRPr lang="it-IT" b="1" i="1" dirty="0">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1" y="0"/>
            <a:ext cx="741404" cy="6858000"/>
          </a:xfrm>
          <a:prstGeom prst="rect">
            <a:avLst/>
          </a:prstGeom>
          <a:solidFill>
            <a:srgbClr val="002060"/>
          </a:solidFill>
          <a:ln w="25400" cap="flat" cmpd="sng" algn="ctr">
            <a:noFill/>
            <a:prstDash val="solid"/>
          </a:ln>
          <a:effectLst/>
        </p:spPr>
        <p:txBody>
          <a:bodyPr anchor="ctr"/>
          <a:lstStyle/>
          <a:p>
            <a:pPr algn="ctr">
              <a:defRPr/>
            </a:pPr>
            <a:endParaRPr lang="it-IT" kern="0">
              <a:solidFill>
                <a:srgbClr val="FFFFFF"/>
              </a:solidFill>
            </a:endParaRPr>
          </a:p>
        </p:txBody>
      </p:sp>
      <p:sp>
        <p:nvSpPr>
          <p:cNvPr id="13" name="CasellaDiTesto 12"/>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738226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63846" y="616453"/>
            <a:ext cx="3095783" cy="228354"/>
          </a:xfrm>
        </p:spPr>
        <p:txBody>
          <a:bodyPr>
            <a:normAutofit fontScale="90000"/>
          </a:bodyPr>
          <a:lstStyle/>
          <a:p>
            <a:pPr algn="ctr"/>
            <a:r>
              <a:rPr lang="it-IT" sz="2600" b="1" dirty="0">
                <a:solidFill>
                  <a:srgbClr val="3304FC"/>
                </a:solidFill>
                <a:latin typeface="Arial" panose="020B0604020202020204" pitchFamily="34" charset="0"/>
                <a:cs typeface="Arial" panose="020B0604020202020204" pitchFamily="34" charset="0"/>
              </a:rPr>
              <a:t>Sommario Generale</a:t>
            </a:r>
          </a:p>
        </p:txBody>
      </p:sp>
      <p:sp>
        <p:nvSpPr>
          <p:cNvPr id="3" name="Segnaposto contenuto 2"/>
          <p:cNvSpPr>
            <a:spLocks noGrp="1"/>
          </p:cNvSpPr>
          <p:nvPr>
            <p:ph idx="1"/>
          </p:nvPr>
        </p:nvSpPr>
        <p:spPr>
          <a:xfrm>
            <a:off x="1024128" y="1387596"/>
            <a:ext cx="9424079" cy="3955383"/>
          </a:xfrm>
        </p:spPr>
        <p:txBody>
          <a:bodyPr>
            <a:noAutofit/>
          </a:bodyPr>
          <a:lstStyle/>
          <a:p>
            <a:pPr>
              <a:buFont typeface="Wingdings" panose="05000000000000000000" pitchFamily="2" charset="2"/>
              <a:buChar char="v"/>
            </a:pPr>
            <a:endParaRPr lang="it-IT" sz="1650" b="1" dirty="0"/>
          </a:p>
          <a:p>
            <a:pPr marL="0" indent="0">
              <a:buNone/>
            </a:pPr>
            <a:endParaRPr lang="it-IT" sz="1650" b="1" dirty="0"/>
          </a:p>
          <a:p>
            <a:pPr marL="0" indent="0">
              <a:buNone/>
            </a:pPr>
            <a:endParaRPr lang="it-IT" sz="1650" b="1" dirty="0"/>
          </a:p>
          <a:p>
            <a:pPr marL="0" indent="0">
              <a:buNone/>
            </a:pPr>
            <a:endParaRPr lang="it-IT" sz="1650" b="1" dirty="0"/>
          </a:p>
        </p:txBody>
      </p:sp>
      <p:sp>
        <p:nvSpPr>
          <p:cNvPr id="6" name="Segnaposto numero diapositiva 5"/>
          <p:cNvSpPr>
            <a:spLocks noGrp="1"/>
          </p:cNvSpPr>
          <p:nvPr>
            <p:ph type="sldNum" sz="quarter" idx="12"/>
          </p:nvPr>
        </p:nvSpPr>
        <p:spPr/>
        <p:txBody>
          <a:bodyPr/>
          <a:lstStyle/>
          <a:p>
            <a:fld id="{D355FCB2-8A29-4C31-BE7E-88B2CCC417DE}" type="slidenum">
              <a:rPr lang="it-IT" smtClean="0"/>
              <a:t>34</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456797" y="968708"/>
            <a:ext cx="9491445" cy="526297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Introduzione</a:t>
            </a:r>
          </a:p>
          <a:p>
            <a:r>
              <a:rPr lang="it-IT" sz="1200" b="1" dirty="0">
                <a:latin typeface="Arial" panose="020B0604020202020204" pitchFamily="34" charset="0"/>
                <a:cs typeface="Arial" panose="020B0604020202020204" pitchFamily="34" charset="0"/>
              </a:rPr>
              <a:t>Scheda della ricerca</a:t>
            </a:r>
          </a:p>
          <a:p>
            <a:r>
              <a:rPr lang="it-IT" sz="1200" b="1" dirty="0">
                <a:latin typeface="Arial" panose="020B0604020202020204" pitchFamily="34" charset="0"/>
                <a:cs typeface="Arial" panose="020B0604020202020204" pitchFamily="34" charset="0"/>
              </a:rPr>
              <a:t>Nota metodologica</a:t>
            </a:r>
          </a:p>
          <a:p>
            <a:r>
              <a:rPr lang="it-IT" sz="1200" b="1" dirty="0">
                <a:latin typeface="Arial" panose="020B0604020202020204" pitchFamily="34" charset="0"/>
                <a:cs typeface="Arial" panose="020B0604020202020204" pitchFamily="34" charset="0"/>
              </a:rPr>
              <a:t>Area geografica indagata</a:t>
            </a:r>
          </a:p>
          <a:p>
            <a:r>
              <a:rPr lang="it-IT" sz="1200" b="1" dirty="0">
                <a:latin typeface="Arial" panose="020B0604020202020204" pitchFamily="34" charset="0"/>
                <a:cs typeface="Arial" panose="020B0604020202020204" pitchFamily="34" charset="0"/>
              </a:rPr>
              <a:t>KPI monitorati</a:t>
            </a:r>
          </a:p>
          <a:p>
            <a:endParaRPr lang="it-IT" sz="1200" b="1"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Parte I – LA FORZA DEL LEGAME DEI CLIENTI. </a:t>
            </a:r>
            <a:r>
              <a:rPr lang="it-IT" sz="1200" b="1" dirty="0" err="1">
                <a:latin typeface="Arial" panose="020B0604020202020204" pitchFamily="34" charset="0"/>
                <a:cs typeface="Arial" panose="020B0604020202020204" pitchFamily="34" charset="0"/>
              </a:rPr>
              <a:t>Survey</a:t>
            </a:r>
            <a:r>
              <a:rPr lang="it-IT" sz="1200" b="1" dirty="0">
                <a:latin typeface="Arial" panose="020B0604020202020204" pitchFamily="34" charset="0"/>
                <a:cs typeface="Arial" panose="020B0604020202020204" pitchFamily="34" charset="0"/>
              </a:rPr>
              <a:t> n. 1 «opaca» per studiare come ci vedono davvero</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Visibilità di insegna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Profilo di immagine di insegna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Potenziale di defezione</a:t>
            </a:r>
          </a:p>
          <a:p>
            <a:endParaRPr lang="it-IT" sz="1200" b="1"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Parte II – LA SODDISFAZIONE DEI CLIENTI. </a:t>
            </a:r>
            <a:r>
              <a:rPr lang="it-IT" sz="1200" b="1" dirty="0" err="1">
                <a:latin typeface="Arial" panose="020B0604020202020204" pitchFamily="34" charset="0"/>
                <a:cs typeface="Arial" panose="020B0604020202020204" pitchFamily="34" charset="0"/>
              </a:rPr>
              <a:t>Survey</a:t>
            </a:r>
            <a:r>
              <a:rPr lang="it-IT" sz="1200" b="1" dirty="0">
                <a:latin typeface="Arial" panose="020B0604020202020204" pitchFamily="34" charset="0"/>
                <a:cs typeface="Arial" panose="020B0604020202020204" pitchFamily="34" charset="0"/>
              </a:rPr>
              <a:t>  n. 2 «trasparente» per analizzare come ci giudicano</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Soddisfazione analitica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Soddisfazione «</a:t>
            </a:r>
            <a:r>
              <a:rPr lang="it-IT" sz="1200" b="1" dirty="0" err="1">
                <a:latin typeface="Arial" panose="020B0604020202020204" pitchFamily="34" charset="0"/>
                <a:cs typeface="Arial" panose="020B0604020202020204" pitchFamily="34" charset="0"/>
              </a:rPr>
              <a:t>overall</a:t>
            </a:r>
            <a:r>
              <a:rPr lang="it-IT" sz="1200" b="1" dirty="0">
                <a:latin typeface="Arial" panose="020B0604020202020204" pitchFamily="34" charset="0"/>
                <a:cs typeface="Arial" panose="020B0604020202020204" pitchFamily="34" charset="0"/>
              </a:rPr>
              <a:t>»</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Suggerimenti dei clienti</a:t>
            </a:r>
          </a:p>
          <a:p>
            <a:endParaRPr lang="it-IT" sz="1200" b="1"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Parte III – IL POTENZIALE DI ATTRAZIONE SUI NON CLIENTI. </a:t>
            </a:r>
            <a:r>
              <a:rPr lang="it-IT" sz="1200" b="1" dirty="0" err="1">
                <a:latin typeface="Arial" panose="020B0604020202020204" pitchFamily="34" charset="0"/>
                <a:cs typeface="Arial" panose="020B0604020202020204" pitchFamily="34" charset="0"/>
              </a:rPr>
              <a:t>Survey</a:t>
            </a:r>
            <a:r>
              <a:rPr lang="it-IT" sz="1200" b="1" dirty="0">
                <a:latin typeface="Arial" panose="020B0604020202020204" pitchFamily="34" charset="0"/>
                <a:cs typeface="Arial" panose="020B0604020202020204" pitchFamily="34" charset="0"/>
              </a:rPr>
              <a:t> n. 3 «opaca» per scoprire come conquistare nuovi clienti</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Visibilità di insegna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Profilo di immagine di insegna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Potenziale di attrazione sui non clienti</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Driver di scelta di una nuova banca</a:t>
            </a:r>
          </a:p>
          <a:p>
            <a:pPr marL="685800" lvl="1" indent="-228600">
              <a:buFont typeface="+mj-lt"/>
              <a:buAutoNum type="arabicPeriod"/>
            </a:pPr>
            <a:r>
              <a:rPr lang="it-IT" sz="1200" b="1" dirty="0">
                <a:latin typeface="Arial" panose="020B0604020202020204" pitchFamily="34" charset="0"/>
                <a:cs typeface="Arial" panose="020B0604020202020204" pitchFamily="34" charset="0"/>
              </a:rPr>
              <a:t>L’impatto dei Soft </a:t>
            </a:r>
            <a:r>
              <a:rPr lang="it-IT" sz="1200" b="1" dirty="0" err="1">
                <a:latin typeface="Arial" panose="020B0604020202020204" pitchFamily="34" charset="0"/>
                <a:cs typeface="Arial" panose="020B0604020202020204" pitchFamily="34" charset="0"/>
              </a:rPr>
              <a:t>Factors</a:t>
            </a:r>
            <a:endParaRPr lang="it-IT" sz="1200" b="1" dirty="0">
              <a:latin typeface="Arial" panose="020B0604020202020204" pitchFamily="34" charset="0"/>
              <a:cs typeface="Arial" panose="020B0604020202020204" pitchFamily="34" charset="0"/>
            </a:endParaRPr>
          </a:p>
          <a:p>
            <a:pPr marL="685800" lvl="1" indent="-228600">
              <a:buFont typeface="+mj-lt"/>
              <a:buAutoNum type="arabicPeriod"/>
            </a:pPr>
            <a:r>
              <a:rPr lang="it-IT" sz="1200" b="1" dirty="0">
                <a:latin typeface="Arial" panose="020B0604020202020204" pitchFamily="34" charset="0"/>
                <a:cs typeface="Arial" panose="020B0604020202020204" pitchFamily="34" charset="0"/>
              </a:rPr>
              <a:t>Cosa fare per conquistare nuovi clienti</a:t>
            </a:r>
          </a:p>
          <a:p>
            <a:endParaRPr lang="it-IT" sz="1200" b="1"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Riepilogo del KPI</a:t>
            </a:r>
          </a:p>
          <a:p>
            <a:r>
              <a:rPr lang="it-IT" sz="1200" b="1" dirty="0">
                <a:latin typeface="Arial" panose="020B0604020202020204" pitchFamily="34" charset="0"/>
                <a:cs typeface="Arial" panose="020B0604020202020204" pitchFamily="34" charset="0"/>
              </a:rPr>
              <a:t>Conclusioni</a:t>
            </a:r>
          </a:p>
          <a:p>
            <a:endParaRPr lang="it-IT" sz="1200" b="1" dirty="0">
              <a:latin typeface="Arial" panose="020B0604020202020204" pitchFamily="34" charset="0"/>
              <a:cs typeface="Arial" panose="020B0604020202020204" pitchFamily="34" charset="0"/>
            </a:endParaRPr>
          </a:p>
          <a:p>
            <a:r>
              <a:rPr lang="it-IT" sz="1200" b="1" dirty="0">
                <a:latin typeface="Arial" panose="020B0604020202020204" pitchFamily="34" charset="0"/>
                <a:cs typeface="Arial" panose="020B0604020202020204" pitchFamily="34" charset="0"/>
              </a:rPr>
              <a:t>Allegati statistici (in volume a parte)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1" y="0"/>
            <a:ext cx="618570" cy="6858000"/>
          </a:xfrm>
          <a:prstGeom prst="rect">
            <a:avLst/>
          </a:prstGeom>
          <a:solidFill>
            <a:srgbClr val="002060"/>
          </a:solidFill>
          <a:ln w="25400" cap="flat" cmpd="sng" algn="ctr">
            <a:noFill/>
            <a:prstDash val="solid"/>
          </a:ln>
          <a:effectLst/>
        </p:spPr>
        <p:txBody>
          <a:bodyPr anchor="ctr"/>
          <a:lstStyle/>
          <a:p>
            <a:pPr algn="ctr">
              <a:defRPr/>
            </a:pPr>
            <a:endParaRPr lang="it-IT" kern="0">
              <a:solidFill>
                <a:srgbClr val="FFFFFF"/>
              </a:solidFill>
            </a:endParaRPr>
          </a:p>
        </p:txBody>
      </p:sp>
      <p:sp>
        <p:nvSpPr>
          <p:cNvPr id="13" name="CasellaDiTesto 12"/>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79889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35</a:t>
            </a:fld>
            <a:endParaRPr lang="en-US" dirty="0"/>
          </a:p>
        </p:txBody>
      </p:sp>
      <p:sp>
        <p:nvSpPr>
          <p:cNvPr id="10" name="CasellaDiTesto 9"/>
          <p:cNvSpPr txBox="1"/>
          <p:nvPr/>
        </p:nvSpPr>
        <p:spPr>
          <a:xfrm>
            <a:off x="2413889" y="1313207"/>
            <a:ext cx="7300686" cy="3600986"/>
          </a:xfrm>
          <a:prstGeom prst="rect">
            <a:avLst/>
          </a:prstGeom>
          <a:solidFill>
            <a:srgbClr val="7030A0"/>
          </a:solidFill>
        </p:spPr>
        <p:txBody>
          <a:bodyPr wrap="square" rtlCol="0">
            <a:spAutoFit/>
          </a:bodyPr>
          <a:lstStyle/>
          <a:p>
            <a:pPr lvl="1">
              <a:buFontTx/>
              <a:buNone/>
            </a:pPr>
            <a:endParaRPr lang="it-IT" sz="1400" dirty="0">
              <a:solidFill>
                <a:schemeClr val="bg1"/>
              </a:solidFill>
            </a:endParaRPr>
          </a:p>
          <a:p>
            <a:pPr lvl="1">
              <a:buFontTx/>
              <a:buNone/>
            </a:pPr>
            <a:endParaRPr lang="it-IT" sz="1400" dirty="0">
              <a:solidFill>
                <a:schemeClr val="bg1"/>
              </a:solidFill>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Introduzione</a:t>
            </a:r>
          </a:p>
          <a:p>
            <a:pPr lvl="1" algn="ctr">
              <a:buFontTx/>
              <a:buNone/>
            </a:pPr>
            <a:r>
              <a:rPr lang="it-IT" sz="4800" b="1" dirty="0">
                <a:solidFill>
                  <a:schemeClr val="bg1"/>
                </a:solidFill>
                <a:latin typeface="Arial" panose="020B0604020202020204" pitchFamily="34" charset="0"/>
                <a:cs typeface="Arial" panose="020B0604020202020204" pitchFamily="34" charset="0"/>
              </a:rPr>
              <a:t>Generale alle</a:t>
            </a:r>
          </a:p>
          <a:p>
            <a:pPr lvl="1" algn="ctr">
              <a:buFontTx/>
              <a:buNone/>
            </a:pPr>
            <a:r>
              <a:rPr lang="it-IT" sz="4800" b="1" dirty="0">
                <a:solidFill>
                  <a:schemeClr val="bg1"/>
                </a:solidFill>
                <a:latin typeface="Arial" panose="020B0604020202020204" pitchFamily="34" charset="0"/>
                <a:cs typeface="Arial" panose="020B0604020202020204" pitchFamily="34" charset="0"/>
              </a:rPr>
              <a:t>3 </a:t>
            </a:r>
            <a:r>
              <a:rPr lang="it-IT" sz="4800" b="1" dirty="0" err="1">
                <a:solidFill>
                  <a:schemeClr val="bg1"/>
                </a:solidFill>
                <a:latin typeface="Arial" panose="020B0604020202020204" pitchFamily="34" charset="0"/>
                <a:cs typeface="Arial" panose="020B0604020202020204" pitchFamily="34" charset="0"/>
              </a:rPr>
              <a:t>Surveys</a:t>
            </a:r>
            <a:endParaRPr lang="it-IT" sz="4800" b="1" dirty="0">
              <a:solidFill>
                <a:schemeClr val="bg1"/>
              </a:solidFill>
              <a:latin typeface="Arial" panose="020B0604020202020204" pitchFamily="34" charset="0"/>
              <a:cs typeface="Arial" panose="020B0604020202020204" pitchFamily="34" charset="0"/>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907564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36</a:t>
            </a:fld>
            <a:endParaRPr lang="en-US" dirty="0"/>
          </a:p>
        </p:txBody>
      </p:sp>
      <p:sp>
        <p:nvSpPr>
          <p:cNvPr id="10" name="CasellaDiTesto 9"/>
          <p:cNvSpPr txBox="1"/>
          <p:nvPr/>
        </p:nvSpPr>
        <p:spPr>
          <a:xfrm>
            <a:off x="2401532" y="506187"/>
            <a:ext cx="7300686" cy="523220"/>
          </a:xfrm>
          <a:prstGeom prst="rect">
            <a:avLst/>
          </a:prstGeom>
          <a:solidFill>
            <a:srgbClr val="7030A0"/>
          </a:solidFill>
        </p:spPr>
        <p:txBody>
          <a:bodyPr wrap="square" rtlCol="0">
            <a:spAutoFit/>
          </a:bodyPr>
          <a:lstStyle/>
          <a:p>
            <a:pPr lvl="1" algn="ctr">
              <a:buFontTx/>
              <a:buNone/>
            </a:pPr>
            <a:r>
              <a:rPr lang="it-IT" sz="2800" b="1" dirty="0">
                <a:solidFill>
                  <a:schemeClr val="bg1"/>
                </a:solidFill>
                <a:latin typeface="Arial" panose="020B0604020202020204" pitchFamily="34" charset="0"/>
                <a:cs typeface="Arial" panose="020B0604020202020204" pitchFamily="34" charset="0"/>
              </a:rPr>
              <a:t>Nota introduttiva generale</a:t>
            </a:r>
            <a:endParaRPr lang="it-IT" sz="28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305" y="1419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9" name="Rettangolo 8"/>
          <p:cNvSpPr/>
          <p:nvPr/>
        </p:nvSpPr>
        <p:spPr>
          <a:xfrm>
            <a:off x="0" y="0"/>
            <a:ext cx="746975" cy="6858000"/>
          </a:xfrm>
          <a:prstGeom prst="rect">
            <a:avLst/>
          </a:prstGeom>
          <a:solidFill>
            <a:srgbClr val="7030A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MMB</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NOTA</a:t>
            </a:r>
          </a:p>
          <a:p>
            <a:pPr algn="ctr">
              <a:defRPr/>
            </a:pPr>
            <a:r>
              <a:rPr lang="it-IT" sz="1100" b="1" kern="0" dirty="0">
                <a:solidFill>
                  <a:srgbClr val="FFFF00"/>
                </a:solidFill>
                <a:latin typeface="Arial" panose="020B0604020202020204" pitchFamily="34" charset="0"/>
                <a:cs typeface="Arial" panose="020B0604020202020204" pitchFamily="34" charset="0"/>
              </a:rPr>
              <a:t>INTRO</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3" name="CasellaDiTesto 2"/>
          <p:cNvSpPr txBox="1"/>
          <p:nvPr/>
        </p:nvSpPr>
        <p:spPr>
          <a:xfrm>
            <a:off x="1495168" y="1779373"/>
            <a:ext cx="9858632" cy="3970318"/>
          </a:xfrm>
          <a:prstGeom prst="rect">
            <a:avLst/>
          </a:prstGeom>
          <a:noFill/>
        </p:spPr>
        <p:txBody>
          <a:bodyPr wrap="square" rtlCol="0">
            <a:spAutoFit/>
          </a:bodyPr>
          <a:lstStyle/>
          <a:p>
            <a:r>
              <a:rPr lang="it-IT" b="1" i="1" dirty="0">
                <a:solidFill>
                  <a:srgbClr val="0070C0"/>
                </a:solidFill>
                <a:latin typeface="Arial" panose="020B0604020202020204" pitchFamily="34" charset="0"/>
                <a:cs typeface="Arial" panose="020B0604020202020204" pitchFamily="34" charset="0"/>
              </a:rPr>
              <a:t>Nelle pagine seguenti di questo rapporto dimostrativo sono presentate alcune slide esemplificative dei risultati ottenibili mediante le tre distinte ma coordinate </a:t>
            </a:r>
            <a:r>
              <a:rPr lang="it-IT" b="1" i="1" dirty="0" err="1">
                <a:solidFill>
                  <a:srgbClr val="0070C0"/>
                </a:solidFill>
                <a:latin typeface="Arial" panose="020B0604020202020204" pitchFamily="34" charset="0"/>
                <a:cs typeface="Arial" panose="020B0604020202020204" pitchFamily="34" charset="0"/>
              </a:rPr>
              <a:t>surveys</a:t>
            </a:r>
            <a:r>
              <a:rPr lang="it-IT" b="1" i="1" dirty="0">
                <a:solidFill>
                  <a:srgbClr val="0070C0"/>
                </a:solidFill>
                <a:latin typeface="Arial" panose="020B0604020202020204" pitchFamily="34" charset="0"/>
                <a:cs typeface="Arial" panose="020B0604020202020204" pitchFamily="34" charset="0"/>
              </a:rPr>
              <a:t> di MMB-Marketing Monitor Basic. I dati qui presentati sono ricavati da una ricerca realizzata nel 2013 e sono stati opportunamente alterati.</a:t>
            </a:r>
          </a:p>
          <a:p>
            <a:endParaRPr lang="it-IT" b="1" i="1" dirty="0">
              <a:solidFill>
                <a:srgbClr val="0070C0"/>
              </a:solidFill>
              <a:latin typeface="Arial" panose="020B0604020202020204" pitchFamily="34" charset="0"/>
              <a:cs typeface="Arial" panose="020B0604020202020204" pitchFamily="34" charset="0"/>
            </a:endParaRPr>
          </a:p>
          <a:p>
            <a:r>
              <a:rPr lang="it-IT" b="1" i="1" dirty="0">
                <a:solidFill>
                  <a:srgbClr val="0070C0"/>
                </a:solidFill>
                <a:latin typeface="Arial" panose="020B0604020202020204" pitchFamily="34" charset="0"/>
                <a:cs typeface="Arial" panose="020B0604020202020204" pitchFamily="34" charset="0"/>
              </a:rPr>
              <a:t>Le </a:t>
            </a:r>
            <a:r>
              <a:rPr lang="it-IT" b="1" i="1" dirty="0" err="1">
                <a:solidFill>
                  <a:srgbClr val="0070C0"/>
                </a:solidFill>
                <a:latin typeface="Arial" panose="020B0604020202020204" pitchFamily="34" charset="0"/>
                <a:cs typeface="Arial" panose="020B0604020202020204" pitchFamily="34" charset="0"/>
              </a:rPr>
              <a:t>surveys</a:t>
            </a:r>
            <a:r>
              <a:rPr lang="it-IT" b="1" i="1" dirty="0">
                <a:solidFill>
                  <a:srgbClr val="0070C0"/>
                </a:solidFill>
                <a:latin typeface="Arial" panose="020B0604020202020204" pitchFamily="34" charset="0"/>
                <a:cs typeface="Arial" panose="020B0604020202020204" pitchFamily="34" charset="0"/>
              </a:rPr>
              <a:t> alla base di MMB sono tre:</a:t>
            </a:r>
          </a:p>
          <a:p>
            <a:endParaRPr lang="it-IT" b="1" i="1" dirty="0">
              <a:solidFill>
                <a:srgbClr val="0070C0"/>
              </a:solidFill>
              <a:latin typeface="Arial" panose="020B0604020202020204" pitchFamily="34" charset="0"/>
              <a:cs typeface="Arial" panose="020B0604020202020204" pitchFamily="34" charset="0"/>
            </a:endParaRPr>
          </a:p>
          <a:p>
            <a:pPr marL="342900" indent="-342900">
              <a:buAutoNum type="arabicPeriod"/>
            </a:pPr>
            <a:r>
              <a:rPr lang="it-IT" b="1" i="1" dirty="0" err="1">
                <a:solidFill>
                  <a:srgbClr val="0070C0"/>
                </a:solidFill>
                <a:latin typeface="Arial" panose="020B0604020202020204" pitchFamily="34" charset="0"/>
                <a:cs typeface="Arial" panose="020B0604020202020204" pitchFamily="34" charset="0"/>
              </a:rPr>
              <a:t>Survey</a:t>
            </a:r>
            <a:r>
              <a:rPr lang="it-IT" b="1" i="1" dirty="0">
                <a:solidFill>
                  <a:srgbClr val="0070C0"/>
                </a:solidFill>
                <a:latin typeface="Arial" panose="020B0604020202020204" pitchFamily="34" charset="0"/>
                <a:cs typeface="Arial" panose="020B0604020202020204" pitchFamily="34" charset="0"/>
              </a:rPr>
              <a:t> «opaca» sui clienti per misurare la «Forza del Legame» verso Banca XXX;</a:t>
            </a:r>
          </a:p>
          <a:p>
            <a:pPr marL="342900" indent="-342900">
              <a:buAutoNum type="arabicPeriod"/>
            </a:pPr>
            <a:r>
              <a:rPr lang="it-IT" b="1" i="1" dirty="0" err="1">
                <a:solidFill>
                  <a:srgbClr val="0070C0"/>
                </a:solidFill>
                <a:latin typeface="Arial" panose="020B0604020202020204" pitchFamily="34" charset="0"/>
                <a:cs typeface="Arial" panose="020B0604020202020204" pitchFamily="34" charset="0"/>
              </a:rPr>
              <a:t>Survey</a:t>
            </a:r>
            <a:r>
              <a:rPr lang="it-IT" b="1" i="1" dirty="0">
                <a:solidFill>
                  <a:srgbClr val="0070C0"/>
                </a:solidFill>
                <a:latin typeface="Arial" panose="020B0604020202020204" pitchFamily="34" charset="0"/>
                <a:cs typeface="Arial" panose="020B0604020202020204" pitchFamily="34" charset="0"/>
              </a:rPr>
              <a:t> «trasparente» sui clienti per misurare la loro «</a:t>
            </a:r>
            <a:r>
              <a:rPr lang="it-IT" b="1" i="1" dirty="0" err="1">
                <a:solidFill>
                  <a:srgbClr val="0070C0"/>
                </a:solidFill>
                <a:latin typeface="Arial" panose="020B0604020202020204" pitchFamily="34" charset="0"/>
                <a:cs typeface="Arial" panose="020B0604020202020204" pitchFamily="34" charset="0"/>
              </a:rPr>
              <a:t>Customer</a:t>
            </a:r>
            <a:r>
              <a:rPr lang="it-IT" b="1" i="1" dirty="0">
                <a:solidFill>
                  <a:srgbClr val="0070C0"/>
                </a:solidFill>
                <a:latin typeface="Arial" panose="020B0604020202020204" pitchFamily="34" charset="0"/>
                <a:cs typeface="Arial" panose="020B0604020202020204" pitchFamily="34" charset="0"/>
              </a:rPr>
              <a:t> </a:t>
            </a:r>
            <a:r>
              <a:rPr lang="it-IT" b="1" i="1" dirty="0" err="1">
                <a:solidFill>
                  <a:srgbClr val="0070C0"/>
                </a:solidFill>
                <a:latin typeface="Arial" panose="020B0604020202020204" pitchFamily="34" charset="0"/>
                <a:cs typeface="Arial" panose="020B0604020202020204" pitchFamily="34" charset="0"/>
              </a:rPr>
              <a:t>Satisfaction</a:t>
            </a:r>
            <a:r>
              <a:rPr lang="it-IT" b="1" i="1" dirty="0">
                <a:solidFill>
                  <a:srgbClr val="0070C0"/>
                </a:solidFill>
                <a:latin typeface="Arial" panose="020B0604020202020204" pitchFamily="34" charset="0"/>
                <a:cs typeface="Arial" panose="020B0604020202020204" pitchFamily="34" charset="0"/>
              </a:rPr>
              <a:t>» verso Banca XXX;</a:t>
            </a:r>
          </a:p>
          <a:p>
            <a:pPr marL="342900" indent="-342900">
              <a:buAutoNum type="arabicPeriod"/>
            </a:pPr>
            <a:r>
              <a:rPr lang="it-IT" b="1" i="1" dirty="0" err="1">
                <a:solidFill>
                  <a:srgbClr val="0070C0"/>
                </a:solidFill>
                <a:latin typeface="Arial" panose="020B0604020202020204" pitchFamily="34" charset="0"/>
                <a:cs typeface="Arial" panose="020B0604020202020204" pitchFamily="34" charset="0"/>
              </a:rPr>
              <a:t>Survey</a:t>
            </a:r>
            <a:r>
              <a:rPr lang="it-IT" b="1" i="1" dirty="0">
                <a:solidFill>
                  <a:srgbClr val="0070C0"/>
                </a:solidFill>
                <a:latin typeface="Arial" panose="020B0604020202020204" pitchFamily="34" charset="0"/>
                <a:cs typeface="Arial" panose="020B0604020202020204" pitchFamily="34" charset="0"/>
              </a:rPr>
              <a:t> «opaca» sui non clienti per misurare il potenziale di attrazione della Banca XXX.</a:t>
            </a:r>
          </a:p>
          <a:p>
            <a:endParaRPr lang="it-IT" b="1" i="1" dirty="0">
              <a:solidFill>
                <a:srgbClr val="0070C0"/>
              </a:solidFill>
              <a:latin typeface="Arial" panose="020B0604020202020204" pitchFamily="34" charset="0"/>
              <a:cs typeface="Arial" panose="020B0604020202020204" pitchFamily="34" charset="0"/>
            </a:endParaRPr>
          </a:p>
          <a:p>
            <a:endParaRPr lang="it-IT"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972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37</a:t>
            </a:fld>
            <a:endParaRPr lang="en-US" dirty="0"/>
          </a:p>
        </p:txBody>
      </p:sp>
      <p:sp>
        <p:nvSpPr>
          <p:cNvPr id="10" name="CasellaDiTesto 9"/>
          <p:cNvSpPr txBox="1"/>
          <p:nvPr/>
        </p:nvSpPr>
        <p:spPr>
          <a:xfrm>
            <a:off x="2400044" y="270614"/>
            <a:ext cx="7300686" cy="523220"/>
          </a:xfrm>
          <a:prstGeom prst="rect">
            <a:avLst/>
          </a:prstGeom>
          <a:solidFill>
            <a:srgbClr val="7030A0"/>
          </a:solidFill>
        </p:spPr>
        <p:txBody>
          <a:bodyPr wrap="square" rtlCol="0">
            <a:spAutoFit/>
          </a:bodyPr>
          <a:lstStyle/>
          <a:p>
            <a:pPr lvl="1" algn="ctr">
              <a:buFontTx/>
              <a:buNone/>
            </a:pPr>
            <a:r>
              <a:rPr lang="it-IT" sz="2800" b="1" dirty="0">
                <a:solidFill>
                  <a:schemeClr val="bg1"/>
                </a:solidFill>
                <a:latin typeface="Arial" panose="020B0604020202020204" pitchFamily="34" charset="0"/>
                <a:cs typeface="Arial" panose="020B0604020202020204" pitchFamily="34" charset="0"/>
              </a:rPr>
              <a:t>Scheda metodologica generale</a:t>
            </a:r>
            <a:endParaRPr lang="it-IT" sz="28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305" y="1419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9" name="Rettangolo 8"/>
          <p:cNvSpPr/>
          <p:nvPr/>
        </p:nvSpPr>
        <p:spPr>
          <a:xfrm>
            <a:off x="0" y="0"/>
            <a:ext cx="746975" cy="6858000"/>
          </a:xfrm>
          <a:prstGeom prst="rect">
            <a:avLst/>
          </a:prstGeom>
          <a:solidFill>
            <a:srgbClr val="7030A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MMB</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NOTA</a:t>
            </a:r>
          </a:p>
          <a:p>
            <a:pPr algn="ctr">
              <a:defRPr/>
            </a:pPr>
            <a:r>
              <a:rPr lang="it-IT" sz="1100" b="1" kern="0" dirty="0">
                <a:solidFill>
                  <a:srgbClr val="FFFF00"/>
                </a:solidFill>
                <a:latin typeface="Arial" panose="020B0604020202020204" pitchFamily="34" charset="0"/>
                <a:cs typeface="Arial" panose="020B0604020202020204" pitchFamily="34" charset="0"/>
              </a:rPr>
              <a:t>INTRO</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graphicFrame>
        <p:nvGraphicFramePr>
          <p:cNvPr id="12" name="Segnaposto contenuto 3"/>
          <p:cNvGraphicFramePr>
            <a:graphicFrameLocks/>
          </p:cNvGraphicFramePr>
          <p:nvPr>
            <p:extLst>
              <p:ext uri="{D42A27DB-BD31-4B8C-83A1-F6EECF244321}">
                <p14:modId xmlns:p14="http://schemas.microsoft.com/office/powerpoint/2010/main" val="154801287"/>
              </p:ext>
            </p:extLst>
          </p:nvPr>
        </p:nvGraphicFramePr>
        <p:xfrm>
          <a:off x="1321536" y="943626"/>
          <a:ext cx="10460155" cy="5041339"/>
        </p:xfrm>
        <a:graphic>
          <a:graphicData uri="http://schemas.openxmlformats.org/drawingml/2006/table">
            <a:tbl>
              <a:tblPr firstRow="1" bandRow="1">
                <a:tableStyleId>{5C22544A-7EE6-4342-B048-85BDC9FD1C3A}</a:tableStyleId>
              </a:tblPr>
              <a:tblGrid>
                <a:gridCol w="2530824">
                  <a:extLst>
                    <a:ext uri="{9D8B030D-6E8A-4147-A177-3AD203B41FA5}">
                      <a16:colId xmlns:a16="http://schemas.microsoft.com/office/drawing/2014/main" val="1945899415"/>
                    </a:ext>
                  </a:extLst>
                </a:gridCol>
                <a:gridCol w="7929331">
                  <a:extLst>
                    <a:ext uri="{9D8B030D-6E8A-4147-A177-3AD203B41FA5}">
                      <a16:colId xmlns:a16="http://schemas.microsoft.com/office/drawing/2014/main" val="361579042"/>
                    </a:ext>
                  </a:extLst>
                </a:gridCol>
              </a:tblGrid>
              <a:tr h="457200">
                <a:tc>
                  <a:txBody>
                    <a:bodyPr/>
                    <a:lstStyle/>
                    <a:p>
                      <a:pPr algn="ctr"/>
                      <a:r>
                        <a:rPr lang="it-IT" sz="1200" b="1" dirty="0">
                          <a:solidFill>
                            <a:schemeClr val="bg1"/>
                          </a:solidFill>
                          <a:latin typeface="Arial" panose="020B0604020202020204" pitchFamily="34" charset="0"/>
                          <a:cs typeface="Arial" panose="020B0604020202020204" pitchFamily="34" charset="0"/>
                        </a:rPr>
                        <a:t>PARAMETRI DELLA</a:t>
                      </a:r>
                    </a:p>
                    <a:p>
                      <a:pPr algn="ctr"/>
                      <a:r>
                        <a:rPr lang="it-IT" sz="1200" b="1" dirty="0">
                          <a:solidFill>
                            <a:schemeClr val="bg1"/>
                          </a:solidFill>
                          <a:latin typeface="Arial" panose="020B0604020202020204" pitchFamily="34" charset="0"/>
                          <a:cs typeface="Arial" panose="020B0604020202020204" pitchFamily="34" charset="0"/>
                        </a:rPr>
                        <a:t>FASE</a:t>
                      </a:r>
                      <a:r>
                        <a:rPr lang="it-IT" sz="1200" b="1" baseline="0" dirty="0">
                          <a:solidFill>
                            <a:schemeClr val="bg1"/>
                          </a:solidFill>
                          <a:latin typeface="Arial" panose="020B0604020202020204" pitchFamily="34" charset="0"/>
                          <a:cs typeface="Arial" panose="020B0604020202020204" pitchFamily="34" charset="0"/>
                        </a:rPr>
                        <a:t> QUANTITATIVA</a:t>
                      </a:r>
                      <a:endParaRPr lang="it-IT" sz="1200" b="1" dirty="0">
                        <a:solidFill>
                          <a:schemeClr val="bg1"/>
                        </a:solidFill>
                        <a:latin typeface="Arial" panose="020B0604020202020204" pitchFamily="34" charset="0"/>
                        <a:cs typeface="Arial" panose="020B0604020202020204" pitchFamily="34" charset="0"/>
                      </a:endParaRPr>
                    </a:p>
                  </a:txBody>
                  <a:tcPr>
                    <a:solidFill>
                      <a:srgbClr val="FFC000"/>
                    </a:solidFill>
                  </a:tcPr>
                </a:tc>
                <a:tc>
                  <a:txBody>
                    <a:bodyPr/>
                    <a:lstStyle/>
                    <a:p>
                      <a:pPr algn="ctr"/>
                      <a:r>
                        <a:rPr lang="it-IT" sz="1200" b="1" dirty="0">
                          <a:solidFill>
                            <a:schemeClr val="bg1"/>
                          </a:solidFill>
                          <a:latin typeface="Arial" panose="020B0604020202020204" pitchFamily="34" charset="0"/>
                          <a:cs typeface="Arial" panose="020B0604020202020204" pitchFamily="34" charset="0"/>
                        </a:rPr>
                        <a:t>DESCRIZIONE</a:t>
                      </a:r>
                    </a:p>
                  </a:txBody>
                  <a:tcPr>
                    <a:solidFill>
                      <a:srgbClr val="FFC000"/>
                    </a:solidFill>
                  </a:tcPr>
                </a:tc>
                <a:extLst>
                  <a:ext uri="{0D108BD9-81ED-4DB2-BD59-A6C34878D82A}">
                    <a16:rowId xmlns:a16="http://schemas.microsoft.com/office/drawing/2014/main" val="835402940"/>
                  </a:ext>
                </a:extLst>
              </a:tr>
              <a:tr h="375285">
                <a:tc>
                  <a:txBody>
                    <a:bodyPr/>
                    <a:lstStyle/>
                    <a:p>
                      <a:pPr algn="l" rtl="0" fontAlgn="ctr"/>
                      <a:r>
                        <a:rPr lang="it-IT" sz="1200" b="1" i="0" u="none" strike="noStrike" dirty="0">
                          <a:solidFill>
                            <a:srgbClr val="000000"/>
                          </a:solidFill>
                          <a:effectLst/>
                          <a:latin typeface="Arial" panose="020B0604020202020204" pitchFamily="34" charset="0"/>
                          <a:cs typeface="Arial" panose="020B0604020202020204" pitchFamily="34" charset="0"/>
                        </a:rPr>
                        <a:t>Obiettivi</a:t>
                      </a:r>
                      <a:r>
                        <a:rPr lang="it-IT" sz="1200" b="1" i="0" u="none" strike="noStrike" baseline="0" dirty="0">
                          <a:solidFill>
                            <a:srgbClr val="000000"/>
                          </a:solidFill>
                          <a:effectLst/>
                          <a:latin typeface="Arial" panose="020B0604020202020204" pitchFamily="34" charset="0"/>
                          <a:cs typeface="Arial" panose="020B0604020202020204" pitchFamily="34" charset="0"/>
                        </a:rPr>
                        <a:t> conoscitivi</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Misurare</a:t>
                      </a:r>
                      <a:r>
                        <a:rPr lang="it-IT" sz="1200" b="1" i="0" u="none" strike="noStrike" baseline="0" dirty="0">
                          <a:solidFill>
                            <a:schemeClr val="tx1"/>
                          </a:solidFill>
                          <a:effectLst/>
                          <a:latin typeface="Arial" panose="020B0604020202020204" pitchFamily="34" charset="0"/>
                          <a:cs typeface="Arial" panose="020B0604020202020204" pitchFamily="34" charset="0"/>
                        </a:rPr>
                        <a:t>, monitorare ed analizzare i 30 KPI fondamentali della </a:t>
                      </a:r>
                      <a:r>
                        <a:rPr lang="it-IT" sz="1200" b="1" i="0" u="none" strike="noStrike" baseline="0" dirty="0" err="1">
                          <a:solidFill>
                            <a:schemeClr val="tx1"/>
                          </a:solidFill>
                          <a:effectLst/>
                          <a:latin typeface="Arial" panose="020B0604020202020204" pitchFamily="34" charset="0"/>
                          <a:cs typeface="Arial" panose="020B0604020202020204" pitchFamily="34" charset="0"/>
                        </a:rPr>
                        <a:t>Customer</a:t>
                      </a:r>
                      <a:r>
                        <a:rPr lang="it-IT" sz="1200" b="1" i="0" u="none" strike="noStrike" baseline="0" dirty="0">
                          <a:solidFill>
                            <a:schemeClr val="tx1"/>
                          </a:solidFill>
                          <a:effectLst/>
                          <a:latin typeface="Arial" panose="020B0604020202020204" pitchFamily="34" charset="0"/>
                          <a:cs typeface="Arial" panose="020B0604020202020204" pitchFamily="34" charset="0"/>
                        </a:rPr>
                        <a:t> </a:t>
                      </a:r>
                      <a:r>
                        <a:rPr lang="it-IT" sz="1200" b="1" i="0" u="none" strike="noStrike" baseline="0" dirty="0" err="1">
                          <a:solidFill>
                            <a:schemeClr val="tx1"/>
                          </a:solidFill>
                          <a:effectLst/>
                          <a:latin typeface="Arial" panose="020B0604020202020204" pitchFamily="34" charset="0"/>
                          <a:cs typeface="Arial" panose="020B0604020202020204" pitchFamily="34" charset="0"/>
                        </a:rPr>
                        <a:t>Retention</a:t>
                      </a:r>
                      <a:r>
                        <a:rPr lang="it-IT" sz="1200" b="1" i="0" u="none" strike="noStrike" baseline="0" dirty="0">
                          <a:solidFill>
                            <a:schemeClr val="tx1"/>
                          </a:solidFill>
                          <a:effectLst/>
                          <a:latin typeface="Arial" panose="020B0604020202020204" pitchFamily="34" charset="0"/>
                          <a:cs typeface="Arial" panose="020B0604020202020204" pitchFamily="34" charset="0"/>
                        </a:rPr>
                        <a:t> e della </a:t>
                      </a:r>
                      <a:r>
                        <a:rPr lang="it-IT" sz="1200" b="1" i="0" u="none" strike="noStrike" baseline="0" dirty="0" err="1">
                          <a:solidFill>
                            <a:schemeClr val="tx1"/>
                          </a:solidFill>
                          <a:effectLst/>
                          <a:latin typeface="Arial" panose="020B0604020202020204" pitchFamily="34" charset="0"/>
                          <a:cs typeface="Arial" panose="020B0604020202020204" pitchFamily="34" charset="0"/>
                        </a:rPr>
                        <a:t>Customer</a:t>
                      </a:r>
                      <a:r>
                        <a:rPr lang="it-IT" sz="1200" b="1" i="0" u="none" strike="noStrike" baseline="0" dirty="0">
                          <a:solidFill>
                            <a:schemeClr val="tx1"/>
                          </a:solidFill>
                          <a:effectLst/>
                          <a:latin typeface="Arial" panose="020B0604020202020204" pitchFamily="34" charset="0"/>
                          <a:cs typeface="Arial" panose="020B0604020202020204" pitchFamily="34" charset="0"/>
                        </a:rPr>
                        <a:t> </a:t>
                      </a:r>
                      <a:r>
                        <a:rPr lang="it-IT" sz="1200" b="1" i="0" u="none" strike="noStrike" baseline="0" dirty="0" err="1">
                          <a:solidFill>
                            <a:schemeClr val="tx1"/>
                          </a:solidFill>
                          <a:effectLst/>
                          <a:latin typeface="Arial" panose="020B0604020202020204" pitchFamily="34" charset="0"/>
                          <a:cs typeface="Arial" panose="020B0604020202020204" pitchFamily="34" charset="0"/>
                        </a:rPr>
                        <a:t>Acquisition</a:t>
                      </a:r>
                      <a:r>
                        <a:rPr lang="it-IT" sz="1200" b="1" i="0" u="none" strike="noStrike" baseline="0" dirty="0">
                          <a:solidFill>
                            <a:schemeClr val="tx1"/>
                          </a:solidFill>
                          <a:effectLst/>
                          <a:latin typeface="Arial" panose="020B0604020202020204" pitchFamily="34" charset="0"/>
                          <a:cs typeface="Arial" panose="020B0604020202020204" pitchFamily="34" charset="0"/>
                        </a:rPr>
                        <a:t> della Banca XXX</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614145"/>
                  </a:ext>
                </a:extLst>
              </a:tr>
              <a:tr h="558165">
                <a:tc>
                  <a:txBody>
                    <a:bodyPr/>
                    <a:lstStyle/>
                    <a:p>
                      <a:pPr algn="l" rtl="0" fontAlgn="ctr"/>
                      <a:r>
                        <a:rPr lang="it-IT" sz="1200" b="1" i="0" u="none" strike="noStrike" dirty="0">
                          <a:solidFill>
                            <a:srgbClr val="000000"/>
                          </a:solidFill>
                          <a:effectLst/>
                          <a:latin typeface="Arial" panose="020B0604020202020204" pitchFamily="34" charset="0"/>
                          <a:cs typeface="Arial" panose="020B0604020202020204" pitchFamily="34" charset="0"/>
                        </a:rPr>
                        <a:t>Macro-variabili monitorate</a:t>
                      </a:r>
                    </a:p>
                  </a:txBody>
                  <a:tcPr marL="9525" marR="9525" marT="9525" marB="0" anchor="ctr"/>
                </a:tc>
                <a:tc>
                  <a:txBody>
                    <a:bodyPr/>
                    <a:lstStyle/>
                    <a:p>
                      <a:pPr marL="228600" indent="-228600" algn="l" rtl="0" fontAlgn="ctr">
                        <a:buAutoNum type="arabicParenR"/>
                      </a:pPr>
                      <a:r>
                        <a:rPr lang="it-IT" sz="1200" b="1" i="0" u="none" strike="noStrike" dirty="0">
                          <a:solidFill>
                            <a:schemeClr val="tx1"/>
                          </a:solidFill>
                          <a:effectLst/>
                          <a:latin typeface="Arial" panose="020B0604020202020204" pitchFamily="34" charset="0"/>
                          <a:cs typeface="Arial" panose="020B0604020202020204" pitchFamily="34" charset="0"/>
                        </a:rPr>
                        <a:t>Forza del legame dei clienti verso la Banca</a:t>
                      </a:r>
                      <a:r>
                        <a:rPr lang="it-IT" sz="1200" b="1" i="0" u="none" strike="noStrike" baseline="0" dirty="0">
                          <a:solidFill>
                            <a:schemeClr val="tx1"/>
                          </a:solidFill>
                          <a:effectLst/>
                          <a:latin typeface="Arial" panose="020B0604020202020204" pitchFamily="34" charset="0"/>
                          <a:cs typeface="Arial" panose="020B0604020202020204" pitchFamily="34" charset="0"/>
                        </a:rPr>
                        <a:t> XXX</a:t>
                      </a:r>
                    </a:p>
                    <a:p>
                      <a:pPr marL="228600" indent="-228600" algn="l" rtl="0" fontAlgn="ctr">
                        <a:buAutoNum type="arabicParenR"/>
                      </a:pPr>
                      <a:r>
                        <a:rPr lang="it-IT" sz="1200" b="1" i="0" u="none" strike="noStrike" baseline="0" dirty="0">
                          <a:solidFill>
                            <a:schemeClr val="tx1"/>
                          </a:solidFill>
                          <a:effectLst/>
                          <a:latin typeface="Arial" panose="020B0604020202020204" pitchFamily="34" charset="0"/>
                          <a:cs typeface="Arial" panose="020B0604020202020204" pitchFamily="34" charset="0"/>
                        </a:rPr>
                        <a:t>Soddisfazione dei clienti della Banca XXX per la qualità del </a:t>
                      </a:r>
                      <a:r>
                        <a:rPr lang="it-IT" sz="1200" b="1" i="0" u="none" strike="noStrike" baseline="0" dirty="0" err="1">
                          <a:solidFill>
                            <a:schemeClr val="tx1"/>
                          </a:solidFill>
                          <a:effectLst/>
                          <a:latin typeface="Arial" panose="020B0604020202020204" pitchFamily="34" charset="0"/>
                          <a:cs typeface="Arial" panose="020B0604020202020204" pitchFamily="34" charset="0"/>
                        </a:rPr>
                        <a:t>servzio</a:t>
                      </a:r>
                      <a:endParaRPr lang="it-IT" sz="1200" b="1" i="0" u="none" strike="noStrike" baseline="0" dirty="0">
                        <a:solidFill>
                          <a:schemeClr val="tx1"/>
                        </a:solidFill>
                        <a:effectLst/>
                        <a:latin typeface="Arial" panose="020B0604020202020204" pitchFamily="34" charset="0"/>
                        <a:cs typeface="Arial" panose="020B0604020202020204" pitchFamily="34" charset="0"/>
                      </a:endParaRPr>
                    </a:p>
                    <a:p>
                      <a:pPr marL="228600" indent="-228600" algn="l" rtl="0" fontAlgn="ctr">
                        <a:buAutoNum type="arabicParenR"/>
                      </a:pPr>
                      <a:r>
                        <a:rPr lang="it-IT" sz="1200" b="1" i="0" u="none" strike="noStrike" baseline="0" dirty="0">
                          <a:solidFill>
                            <a:schemeClr val="tx1"/>
                          </a:solidFill>
                          <a:effectLst/>
                          <a:latin typeface="Arial" panose="020B0604020202020204" pitchFamily="34" charset="0"/>
                          <a:cs typeface="Arial" panose="020B0604020202020204" pitchFamily="34" charset="0"/>
                        </a:rPr>
                        <a:t>Potenziale di attrazione e di acquisizione della Banca XXX verso i non clienti</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150781319"/>
                  </a:ext>
                </a:extLst>
              </a:tr>
              <a:tr h="218469">
                <a:tc>
                  <a:txBody>
                    <a:bodyPr/>
                    <a:lstStyle/>
                    <a:p>
                      <a:pPr algn="l" rtl="0" fontAlgn="ctr"/>
                      <a:r>
                        <a:rPr lang="it-IT" sz="1200" b="1" i="0" u="none" strike="noStrike" dirty="0">
                          <a:solidFill>
                            <a:srgbClr val="000000"/>
                          </a:solidFill>
                          <a:effectLst/>
                          <a:latin typeface="Arial" panose="020B0604020202020204" pitchFamily="34" charset="0"/>
                          <a:cs typeface="Arial" panose="020B0604020202020204" pitchFamily="34" charset="0"/>
                        </a:rPr>
                        <a:t>Universo di riferimento</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Clienti Retail</a:t>
                      </a:r>
                      <a:r>
                        <a:rPr lang="it-IT" sz="1200" b="1" i="0" u="none" strike="noStrike" baseline="0" dirty="0">
                          <a:solidFill>
                            <a:schemeClr val="tx1"/>
                          </a:solidFill>
                          <a:effectLst/>
                          <a:latin typeface="Arial" panose="020B0604020202020204" pitchFamily="34" charset="0"/>
                          <a:cs typeface="Arial" panose="020B0604020202020204" pitchFamily="34" charset="0"/>
                        </a:rPr>
                        <a:t> reali e potenziali di Banca XXX</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27862761"/>
                  </a:ext>
                </a:extLst>
              </a:tr>
              <a:tr h="2985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Metodologia</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Inchiesta</a:t>
                      </a:r>
                      <a:r>
                        <a:rPr lang="it-IT" sz="1200" b="1" i="0" u="none" strike="noStrike" baseline="0" dirty="0">
                          <a:solidFill>
                            <a:schemeClr val="tx1"/>
                          </a:solidFill>
                          <a:effectLst/>
                          <a:latin typeface="Arial" panose="020B0604020202020204" pitchFamily="34" charset="0"/>
                          <a:cs typeface="Arial" panose="020B0604020202020204" pitchFamily="34" charset="0"/>
                        </a:rPr>
                        <a:t> campionaria</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41283259"/>
                  </a:ext>
                </a:extLst>
              </a:tr>
              <a:tr h="1924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Tecnica raccolta</a:t>
                      </a:r>
                      <a:r>
                        <a:rPr lang="it-IT" sz="1200" b="1" i="0" u="none" strike="noStrike" baseline="0" dirty="0">
                          <a:solidFill>
                            <a:srgbClr val="000000"/>
                          </a:solidFill>
                          <a:effectLst/>
                          <a:latin typeface="Arial" panose="020B0604020202020204" pitchFamily="34" charset="0"/>
                          <a:cs typeface="Arial" panose="020B0604020202020204" pitchFamily="34" charset="0"/>
                        </a:rPr>
                        <a:t> dati</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chemeClr val="tx1"/>
                          </a:solidFill>
                          <a:effectLst/>
                          <a:latin typeface="Arial" panose="020B0604020202020204" pitchFamily="34" charset="0"/>
                          <a:cs typeface="Arial" panose="020B0604020202020204" pitchFamily="34" charset="0"/>
                        </a:rPr>
                        <a:t>Interviste</a:t>
                      </a:r>
                      <a:r>
                        <a:rPr lang="it-IT" sz="1200" b="1" i="0" u="none" strike="noStrike" baseline="0" dirty="0">
                          <a:solidFill>
                            <a:schemeClr val="tx1"/>
                          </a:solidFill>
                          <a:effectLst/>
                          <a:latin typeface="Arial" panose="020B0604020202020204" pitchFamily="34" charset="0"/>
                          <a:cs typeface="Arial" panose="020B0604020202020204" pitchFamily="34" charset="0"/>
                        </a:rPr>
                        <a:t> telefoniche CATI e/o CAWI</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73555841"/>
                  </a:ext>
                </a:extLst>
              </a:tr>
              <a:tr h="299161">
                <a:tc>
                  <a:txBody>
                    <a:bodyPr/>
                    <a:lstStyle/>
                    <a:p>
                      <a:pPr algn="l" rtl="0" fontAlgn="ctr"/>
                      <a:r>
                        <a:rPr lang="it-IT" sz="1200" b="1" i="0" u="none" strike="noStrike" dirty="0">
                          <a:solidFill>
                            <a:srgbClr val="000000"/>
                          </a:solidFill>
                          <a:effectLst/>
                          <a:latin typeface="Arial" panose="020B0604020202020204" pitchFamily="34" charset="0"/>
                          <a:cs typeface="Arial" panose="020B0604020202020204" pitchFamily="34" charset="0"/>
                        </a:rPr>
                        <a:t>Approccio/presentazione</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«Opaco» per</a:t>
                      </a:r>
                      <a:r>
                        <a:rPr lang="it-IT" sz="1200" b="1" i="0" u="none" strike="noStrike" baseline="0" dirty="0">
                          <a:solidFill>
                            <a:schemeClr val="tx1"/>
                          </a:solidFill>
                          <a:effectLst/>
                          <a:latin typeface="Arial" panose="020B0604020202020204" pitchFamily="34" charset="0"/>
                          <a:cs typeface="Arial" panose="020B0604020202020204" pitchFamily="34" charset="0"/>
                        </a:rPr>
                        <a:t> le </a:t>
                      </a:r>
                      <a:r>
                        <a:rPr lang="it-IT" sz="1200" b="1" i="0" u="none" strike="noStrike" baseline="0" dirty="0" err="1">
                          <a:solidFill>
                            <a:schemeClr val="tx1"/>
                          </a:solidFill>
                          <a:effectLst/>
                          <a:latin typeface="Arial" panose="020B0604020202020204" pitchFamily="34" charset="0"/>
                          <a:cs typeface="Arial" panose="020B0604020202020204" pitchFamily="34" charset="0"/>
                        </a:rPr>
                        <a:t>Survey</a:t>
                      </a:r>
                      <a:r>
                        <a:rPr lang="it-IT" sz="1200" b="1" i="0" u="none" strike="noStrike" baseline="0" dirty="0">
                          <a:solidFill>
                            <a:schemeClr val="tx1"/>
                          </a:solidFill>
                          <a:effectLst/>
                          <a:latin typeface="Arial" panose="020B0604020202020204" pitchFamily="34" charset="0"/>
                          <a:cs typeface="Arial" panose="020B0604020202020204" pitchFamily="34" charset="0"/>
                        </a:rPr>
                        <a:t> 1 (clienti) e 3 (non-clienti) e «Trasparente» per la </a:t>
                      </a:r>
                      <a:r>
                        <a:rPr lang="it-IT" sz="1200" b="1" i="0" u="none" strike="noStrike" baseline="0" dirty="0" err="1">
                          <a:solidFill>
                            <a:schemeClr val="tx1"/>
                          </a:solidFill>
                          <a:effectLst/>
                          <a:latin typeface="Arial" panose="020B0604020202020204" pitchFamily="34" charset="0"/>
                          <a:cs typeface="Arial" panose="020B0604020202020204" pitchFamily="34" charset="0"/>
                        </a:rPr>
                        <a:t>Survey</a:t>
                      </a:r>
                      <a:r>
                        <a:rPr lang="it-IT" sz="1200" b="1" i="0" u="none" strike="noStrike" baseline="0" dirty="0">
                          <a:solidFill>
                            <a:schemeClr val="tx1"/>
                          </a:solidFill>
                          <a:effectLst/>
                          <a:latin typeface="Arial" panose="020B0604020202020204" pitchFamily="34" charset="0"/>
                          <a:cs typeface="Arial" panose="020B0604020202020204" pitchFamily="34" charset="0"/>
                        </a:rPr>
                        <a:t> 2 (</a:t>
                      </a:r>
                      <a:r>
                        <a:rPr lang="it-IT" sz="1200" b="1" i="0" u="none" strike="noStrike" baseline="0" dirty="0" err="1">
                          <a:solidFill>
                            <a:schemeClr val="tx1"/>
                          </a:solidFill>
                          <a:effectLst/>
                          <a:latin typeface="Arial" panose="020B0604020202020204" pitchFamily="34" charset="0"/>
                          <a:cs typeface="Arial" panose="020B0604020202020204" pitchFamily="34" charset="0"/>
                        </a:rPr>
                        <a:t>customer</a:t>
                      </a:r>
                      <a:r>
                        <a:rPr lang="it-IT" sz="1200" b="1" i="0" u="none" strike="noStrike" baseline="0" dirty="0">
                          <a:solidFill>
                            <a:schemeClr val="tx1"/>
                          </a:solidFill>
                          <a:effectLst/>
                          <a:latin typeface="Arial" panose="020B0604020202020204" pitchFamily="34" charset="0"/>
                          <a:cs typeface="Arial" panose="020B0604020202020204" pitchFamily="34" charset="0"/>
                        </a:rPr>
                        <a:t> </a:t>
                      </a:r>
                      <a:r>
                        <a:rPr lang="it-IT" sz="1200" b="1" i="0" u="none" strike="noStrike" baseline="0" dirty="0" err="1">
                          <a:solidFill>
                            <a:schemeClr val="tx1"/>
                          </a:solidFill>
                          <a:effectLst/>
                          <a:latin typeface="Arial" panose="020B0604020202020204" pitchFamily="34" charset="0"/>
                          <a:cs typeface="Arial" panose="020B0604020202020204" pitchFamily="34" charset="0"/>
                        </a:rPr>
                        <a:t>satistaction</a:t>
                      </a:r>
                      <a:r>
                        <a:rPr lang="it-IT" sz="1200" b="1" i="0" u="none" strike="noStrike" baseline="0" dirty="0">
                          <a:solidFill>
                            <a:schemeClr val="tx1"/>
                          </a:solidFill>
                          <a:effectLst/>
                          <a:latin typeface="Arial" panose="020B0604020202020204" pitchFamily="34" charset="0"/>
                          <a:cs typeface="Arial" panose="020B0604020202020204" pitchFamily="34" charset="0"/>
                        </a:rPr>
                        <a:t>)</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9221612"/>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Contenuto</a:t>
                      </a:r>
                      <a:r>
                        <a:rPr lang="it-IT" sz="1200" b="1" i="0" u="none" strike="noStrike" baseline="0" dirty="0">
                          <a:solidFill>
                            <a:srgbClr val="000000"/>
                          </a:solidFill>
                          <a:effectLst/>
                          <a:latin typeface="Arial" panose="020B0604020202020204" pitchFamily="34" charset="0"/>
                          <a:cs typeface="Arial" panose="020B0604020202020204" pitchFamily="34" charset="0"/>
                        </a:rPr>
                        <a:t> tematico</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chemeClr val="tx1"/>
                          </a:solidFill>
                          <a:effectLst/>
                          <a:latin typeface="Arial" panose="020B0604020202020204" pitchFamily="34" charset="0"/>
                          <a:cs typeface="Arial" panose="020B0604020202020204" pitchFamily="34" charset="0"/>
                        </a:rPr>
                        <a:t>Coerente</a:t>
                      </a:r>
                      <a:r>
                        <a:rPr lang="it-IT" sz="1200" b="1" i="0" u="none" strike="noStrike" baseline="0" dirty="0">
                          <a:solidFill>
                            <a:schemeClr val="tx1"/>
                          </a:solidFill>
                          <a:effectLst/>
                          <a:latin typeface="Arial" panose="020B0604020202020204" pitchFamily="34" charset="0"/>
                          <a:cs typeface="Arial" panose="020B0604020202020204" pitchFamily="34" charset="0"/>
                        </a:rPr>
                        <a:t> con gli obiettivi conoscitivi della ricerca</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99293350"/>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Numerosità campionaria</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Vedi</a:t>
                      </a:r>
                      <a:r>
                        <a:rPr lang="it-IT" sz="1200" b="1" i="0" u="none" strike="noStrike" baseline="0" dirty="0">
                          <a:solidFill>
                            <a:schemeClr val="tx1"/>
                          </a:solidFill>
                          <a:effectLst/>
                          <a:latin typeface="Arial" panose="020B0604020202020204" pitchFamily="34" charset="0"/>
                          <a:cs typeface="Arial" panose="020B0604020202020204" pitchFamily="34" charset="0"/>
                        </a:rPr>
                        <a:t> alla slide successiva alla presente</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48993883"/>
                  </a:ext>
                </a:extLst>
              </a:tr>
              <a:tr h="3752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Output</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Misurazioni</a:t>
                      </a:r>
                      <a:r>
                        <a:rPr lang="it-IT" sz="1200" b="1" i="0" u="none" strike="noStrike" baseline="0" dirty="0">
                          <a:solidFill>
                            <a:schemeClr val="tx1"/>
                          </a:solidFill>
                          <a:effectLst/>
                          <a:latin typeface="Arial" panose="020B0604020202020204" pitchFamily="34" charset="0"/>
                          <a:cs typeface="Arial" panose="020B0604020202020204" pitchFamily="34" charset="0"/>
                        </a:rPr>
                        <a:t> accurate delle tre classi di KPI con le relative strutture causali e le conseguenti indicazioni di intervento</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76141430"/>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Elaborazioni</a:t>
                      </a:r>
                      <a:r>
                        <a:rPr lang="it-IT" sz="1200" b="1" i="0" u="none" strike="noStrike" baseline="0" dirty="0">
                          <a:solidFill>
                            <a:srgbClr val="000000"/>
                          </a:solidFill>
                          <a:effectLst/>
                          <a:latin typeface="Arial" panose="020B0604020202020204" pitchFamily="34" charset="0"/>
                          <a:cs typeface="Arial" panose="020B0604020202020204" pitchFamily="34" charset="0"/>
                        </a:rPr>
                        <a:t> statistiche</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Multi-variate con SPSS</a:t>
                      </a:r>
                    </a:p>
                  </a:txBody>
                  <a:tcPr marL="9525" marR="9525" marT="9525" marB="0" anchor="ctr"/>
                </a:tc>
                <a:extLst>
                  <a:ext uri="{0D108BD9-81ED-4DB2-BD59-A6C34878D82A}">
                    <a16:rowId xmlns:a16="http://schemas.microsoft.com/office/drawing/2014/main" val="241968672"/>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Persona da intervistare</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Responsabile dei rapporti con le banche</a:t>
                      </a:r>
                    </a:p>
                  </a:txBody>
                  <a:tcPr marL="9525" marR="9525" marT="9525" marB="0" anchor="ctr"/>
                </a:tc>
                <a:extLst>
                  <a:ext uri="{0D108BD9-81ED-4DB2-BD59-A6C34878D82A}">
                    <a16:rowId xmlns:a16="http://schemas.microsoft.com/office/drawing/2014/main" val="4060488775"/>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Piano</a:t>
                      </a:r>
                      <a:r>
                        <a:rPr lang="it-IT" sz="1200" b="1" i="0" u="none" strike="noStrike" baseline="0" dirty="0">
                          <a:solidFill>
                            <a:srgbClr val="000000"/>
                          </a:solidFill>
                          <a:effectLst/>
                          <a:latin typeface="Arial" panose="020B0604020202020204" pitchFamily="34" charset="0"/>
                          <a:cs typeface="Arial" panose="020B0604020202020204" pitchFamily="34" charset="0"/>
                        </a:rPr>
                        <a:t> di campionamento</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A cura di </a:t>
                      </a:r>
                      <a:r>
                        <a:rPr lang="it-IT" sz="1200" b="1" i="0" u="none" strike="noStrike" dirty="0" err="1">
                          <a:solidFill>
                            <a:schemeClr val="tx1"/>
                          </a:solidFill>
                          <a:effectLst/>
                          <a:latin typeface="Arial" panose="020B0604020202020204" pitchFamily="34" charset="0"/>
                          <a:cs typeface="Arial" panose="020B0604020202020204" pitchFamily="34" charset="0"/>
                        </a:rPr>
                        <a:t>Nomesis</a:t>
                      </a:r>
                      <a:r>
                        <a:rPr lang="it-IT" sz="1200" b="1" i="0" u="none" strike="noStrike" dirty="0">
                          <a:solidFill>
                            <a:schemeClr val="tx1"/>
                          </a:solidFill>
                          <a:effectLst/>
                          <a:latin typeface="Arial" panose="020B0604020202020204" pitchFamily="34" charset="0"/>
                          <a:cs typeface="Arial" panose="020B0604020202020204" pitchFamily="34" charset="0"/>
                        </a:rPr>
                        <a:t> su indicazioni di</a:t>
                      </a:r>
                      <a:r>
                        <a:rPr lang="it-IT" sz="1200" b="1" i="0" u="none" strike="noStrike" baseline="0" dirty="0">
                          <a:solidFill>
                            <a:schemeClr val="tx1"/>
                          </a:solidFill>
                          <a:effectLst/>
                          <a:latin typeface="Arial" panose="020B0604020202020204" pitchFamily="34" charset="0"/>
                          <a:cs typeface="Arial" panose="020B0604020202020204" pitchFamily="34" charset="0"/>
                        </a:rPr>
                        <a:t> Banca XXX</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93611"/>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Fornitore delle liste</a:t>
                      </a: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A cura di Banca</a:t>
                      </a:r>
                      <a:r>
                        <a:rPr lang="it-IT" sz="1200" b="1" i="0" u="none" strike="noStrike" baseline="0" dirty="0">
                          <a:solidFill>
                            <a:schemeClr val="tx1"/>
                          </a:solidFill>
                          <a:effectLst/>
                          <a:latin typeface="Arial" panose="020B0604020202020204" pitchFamily="34" charset="0"/>
                          <a:cs typeface="Arial" panose="020B0604020202020204" pitchFamily="34" charset="0"/>
                        </a:rPr>
                        <a:t> XXX per la parte «clienti» e a cura di </a:t>
                      </a:r>
                      <a:r>
                        <a:rPr lang="it-IT" sz="1200" b="1" i="0" u="none" strike="noStrike" baseline="0" dirty="0" err="1">
                          <a:solidFill>
                            <a:schemeClr val="tx1"/>
                          </a:solidFill>
                          <a:effectLst/>
                          <a:latin typeface="Arial" panose="020B0604020202020204" pitchFamily="34" charset="0"/>
                          <a:cs typeface="Arial" panose="020B0604020202020204" pitchFamily="34" charset="0"/>
                        </a:rPr>
                        <a:t>Nomesis</a:t>
                      </a:r>
                      <a:r>
                        <a:rPr lang="it-IT" sz="1200" b="1" i="0" u="none" strike="noStrike" baseline="0" dirty="0">
                          <a:solidFill>
                            <a:schemeClr val="tx1"/>
                          </a:solidFill>
                          <a:effectLst/>
                          <a:latin typeface="Arial" panose="020B0604020202020204" pitchFamily="34" charset="0"/>
                          <a:cs typeface="Arial" panose="020B0604020202020204" pitchFamily="34" charset="0"/>
                        </a:rPr>
                        <a:t> per la parte «non-clienti»</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55378035"/>
                  </a:ext>
                </a:extLst>
              </a:tr>
              <a:tr h="2991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Livello di confidenza statistica</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chemeClr val="tx1"/>
                          </a:solidFill>
                          <a:effectLst/>
                          <a:latin typeface="Arial" panose="020B0604020202020204" pitchFamily="34" charset="0"/>
                          <a:cs typeface="Arial" panose="020B0604020202020204" pitchFamily="34" charset="0"/>
                        </a:rPr>
                        <a:t>95%</a:t>
                      </a:r>
                    </a:p>
                  </a:txBody>
                  <a:tcPr marL="9525" marR="9525" marT="9525" marB="0" anchor="ctr"/>
                </a:tc>
                <a:extLst>
                  <a:ext uri="{0D108BD9-81ED-4DB2-BD59-A6C34878D82A}">
                    <a16:rowId xmlns:a16="http://schemas.microsoft.com/office/drawing/2014/main" val="3861462864"/>
                  </a:ext>
                </a:extLst>
              </a:tr>
              <a:tr h="19254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Intervallo di precisione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chemeClr val="tx1"/>
                          </a:solidFill>
                          <a:effectLst/>
                          <a:latin typeface="Arial" panose="020B0604020202020204" pitchFamily="34" charset="0"/>
                          <a:cs typeface="Arial" panose="020B0604020202020204" pitchFamily="34" charset="0"/>
                        </a:rPr>
                        <a:t>+/-</a:t>
                      </a:r>
                      <a:r>
                        <a:rPr lang="it-IT" sz="1200" b="1" i="0" u="none" strike="noStrike" baseline="0" dirty="0">
                          <a:solidFill>
                            <a:schemeClr val="tx1"/>
                          </a:solidFill>
                          <a:effectLst/>
                          <a:latin typeface="Arial" panose="020B0604020202020204" pitchFamily="34" charset="0"/>
                          <a:cs typeface="Arial" panose="020B0604020202020204" pitchFamily="34" charset="0"/>
                        </a:rPr>
                        <a:t> 2,5% medio</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99563789"/>
                  </a:ext>
                </a:extLst>
              </a:tr>
              <a:tr h="2458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Durata</a:t>
                      </a:r>
                      <a:r>
                        <a:rPr lang="it-IT" sz="1200" b="1" i="0" u="none" strike="noStrike" baseline="0" dirty="0">
                          <a:solidFill>
                            <a:srgbClr val="000000"/>
                          </a:solidFill>
                          <a:effectLst/>
                          <a:latin typeface="Arial" panose="020B0604020202020204" pitchFamily="34" charset="0"/>
                          <a:cs typeface="Arial" panose="020B0604020202020204" pitchFamily="34" charset="0"/>
                        </a:rPr>
                        <a:t> interviste</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18 minuti</a:t>
                      </a:r>
                      <a:r>
                        <a:rPr lang="it-IT" sz="1200" b="1" i="0" u="none" strike="noStrike" baseline="0" dirty="0">
                          <a:solidFill>
                            <a:schemeClr val="tx1"/>
                          </a:solidFill>
                          <a:effectLst/>
                          <a:latin typeface="Arial" panose="020B0604020202020204" pitchFamily="34" charset="0"/>
                          <a:cs typeface="Arial" panose="020B0604020202020204" pitchFamily="34" charset="0"/>
                        </a:rPr>
                        <a:t> in media</a:t>
                      </a:r>
                      <a:endParaRPr lang="it-IT"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57926548"/>
                  </a:ext>
                </a:extLst>
              </a:tr>
              <a:tr h="2184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effectLst/>
                          <a:latin typeface="Arial" panose="020B0604020202020204" pitchFamily="34" charset="0"/>
                          <a:cs typeface="Arial" panose="020B0604020202020204" pitchFamily="34" charset="0"/>
                        </a:rPr>
                        <a:t>Periodo di</a:t>
                      </a:r>
                      <a:r>
                        <a:rPr lang="it-IT" sz="1200" b="1" i="0" u="none" strike="noStrike" baseline="0" dirty="0">
                          <a:solidFill>
                            <a:srgbClr val="000000"/>
                          </a:solidFill>
                          <a:effectLst/>
                          <a:latin typeface="Arial" panose="020B0604020202020204" pitchFamily="34" charset="0"/>
                          <a:cs typeface="Arial" panose="020B0604020202020204" pitchFamily="34" charset="0"/>
                        </a:rPr>
                        <a:t> rilevazione</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it-IT" sz="1200" b="1" i="0" u="none" strike="noStrike" dirty="0">
                          <a:solidFill>
                            <a:schemeClr val="tx1"/>
                          </a:solidFill>
                          <a:effectLst/>
                          <a:latin typeface="Arial" panose="020B0604020202020204" pitchFamily="34" charset="0"/>
                          <a:cs typeface="Arial" panose="020B0604020202020204" pitchFamily="34" charset="0"/>
                        </a:rPr>
                        <a:t>Marzo-aprile 2013</a:t>
                      </a:r>
                    </a:p>
                  </a:txBody>
                  <a:tcPr marL="9525" marR="9525" marT="9525" marB="0" anchor="ctr"/>
                </a:tc>
                <a:extLst>
                  <a:ext uri="{0D108BD9-81ED-4DB2-BD59-A6C34878D82A}">
                    <a16:rowId xmlns:a16="http://schemas.microsoft.com/office/drawing/2014/main" val="1204020830"/>
                  </a:ext>
                </a:extLst>
              </a:tr>
            </a:tbl>
          </a:graphicData>
        </a:graphic>
      </p:graphicFrame>
    </p:spTree>
    <p:extLst>
      <p:ext uri="{BB962C8B-B14F-4D97-AF65-F5344CB8AC3E}">
        <p14:creationId xmlns:p14="http://schemas.microsoft.com/office/powerpoint/2010/main" val="164432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38</a:t>
            </a:fld>
            <a:endParaRPr lang="en-US" dirty="0"/>
          </a:p>
        </p:txBody>
      </p:sp>
      <p:sp>
        <p:nvSpPr>
          <p:cNvPr id="10" name="CasellaDiTesto 9"/>
          <p:cNvSpPr txBox="1"/>
          <p:nvPr/>
        </p:nvSpPr>
        <p:spPr>
          <a:xfrm>
            <a:off x="2401532" y="506187"/>
            <a:ext cx="7300686" cy="523220"/>
          </a:xfrm>
          <a:prstGeom prst="rect">
            <a:avLst/>
          </a:prstGeom>
          <a:solidFill>
            <a:srgbClr val="7030A0"/>
          </a:solidFill>
        </p:spPr>
        <p:txBody>
          <a:bodyPr wrap="square" rtlCol="0">
            <a:spAutoFit/>
          </a:bodyPr>
          <a:lstStyle/>
          <a:p>
            <a:pPr lvl="1" algn="ctr">
              <a:buFontTx/>
              <a:buNone/>
            </a:pPr>
            <a:r>
              <a:rPr lang="it-IT" sz="2800" b="1" dirty="0">
                <a:solidFill>
                  <a:schemeClr val="bg1"/>
                </a:solidFill>
                <a:latin typeface="Arial" panose="020B0604020202020204" pitchFamily="34" charset="0"/>
                <a:cs typeface="Arial" panose="020B0604020202020204" pitchFamily="34" charset="0"/>
              </a:rPr>
              <a:t>Distribuzione geografica dei campioni</a:t>
            </a:r>
            <a:endParaRPr lang="it-IT" sz="28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305" y="1419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9" name="Rettangolo 8"/>
          <p:cNvSpPr/>
          <p:nvPr/>
        </p:nvSpPr>
        <p:spPr>
          <a:xfrm>
            <a:off x="0" y="0"/>
            <a:ext cx="746975" cy="6858000"/>
          </a:xfrm>
          <a:prstGeom prst="rect">
            <a:avLst/>
          </a:prstGeom>
          <a:solidFill>
            <a:srgbClr val="7030A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MMB</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NOTA</a:t>
            </a:r>
          </a:p>
          <a:p>
            <a:pPr algn="ctr">
              <a:defRPr/>
            </a:pPr>
            <a:r>
              <a:rPr lang="it-IT" sz="1100" b="1" kern="0" dirty="0">
                <a:solidFill>
                  <a:srgbClr val="FFFF00"/>
                </a:solidFill>
                <a:latin typeface="Arial" panose="020B0604020202020204" pitchFamily="34" charset="0"/>
                <a:cs typeface="Arial" panose="020B0604020202020204" pitchFamily="34" charset="0"/>
              </a:rPr>
              <a:t>INTRO</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4"/>
          <a:stretch>
            <a:fillRect/>
          </a:stretch>
        </p:blipFill>
        <p:spPr>
          <a:xfrm>
            <a:off x="7499887" y="1849716"/>
            <a:ext cx="4144257" cy="2563022"/>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2367982813"/>
              </p:ext>
            </p:extLst>
          </p:nvPr>
        </p:nvGraphicFramePr>
        <p:xfrm>
          <a:off x="1253671" y="1789472"/>
          <a:ext cx="5708820" cy="3315714"/>
        </p:xfrm>
        <a:graphic>
          <a:graphicData uri="http://schemas.openxmlformats.org/drawingml/2006/table">
            <a:tbl>
              <a:tblPr firstRow="1" bandRow="1">
                <a:tableStyleId>{5C22544A-7EE6-4342-B048-85BDC9FD1C3A}</a:tableStyleId>
              </a:tblPr>
              <a:tblGrid>
                <a:gridCol w="1427205">
                  <a:extLst>
                    <a:ext uri="{9D8B030D-6E8A-4147-A177-3AD203B41FA5}">
                      <a16:colId xmlns:a16="http://schemas.microsoft.com/office/drawing/2014/main" val="3965151942"/>
                    </a:ext>
                  </a:extLst>
                </a:gridCol>
                <a:gridCol w="1427205">
                  <a:extLst>
                    <a:ext uri="{9D8B030D-6E8A-4147-A177-3AD203B41FA5}">
                      <a16:colId xmlns:a16="http://schemas.microsoft.com/office/drawing/2014/main" val="1850554352"/>
                    </a:ext>
                  </a:extLst>
                </a:gridCol>
                <a:gridCol w="1427205">
                  <a:extLst>
                    <a:ext uri="{9D8B030D-6E8A-4147-A177-3AD203B41FA5}">
                      <a16:colId xmlns:a16="http://schemas.microsoft.com/office/drawing/2014/main" val="965166425"/>
                    </a:ext>
                  </a:extLst>
                </a:gridCol>
                <a:gridCol w="1427205">
                  <a:extLst>
                    <a:ext uri="{9D8B030D-6E8A-4147-A177-3AD203B41FA5}">
                      <a16:colId xmlns:a16="http://schemas.microsoft.com/office/drawing/2014/main" val="2229421944"/>
                    </a:ext>
                  </a:extLst>
                </a:gridCol>
              </a:tblGrid>
              <a:tr h="471814">
                <a:tc rowSpan="2">
                  <a:txBody>
                    <a:bodyPr/>
                    <a:lstStyle/>
                    <a:p>
                      <a:pPr algn="ctr"/>
                      <a:r>
                        <a:rPr lang="it-IT" sz="1400" b="1" dirty="0">
                          <a:solidFill>
                            <a:schemeClr val="bg1"/>
                          </a:solidFill>
                          <a:latin typeface="Arial" panose="020B0604020202020204" pitchFamily="34" charset="0"/>
                          <a:cs typeface="Arial" panose="020B0604020202020204" pitchFamily="34" charset="0"/>
                        </a:rPr>
                        <a:t>REGIONE</a:t>
                      </a:r>
                    </a:p>
                  </a:txBody>
                  <a:tcPr>
                    <a:solidFill>
                      <a:srgbClr val="002060"/>
                    </a:solidFill>
                  </a:tcPr>
                </a:tc>
                <a:tc gridSpan="3">
                  <a:txBody>
                    <a:bodyPr/>
                    <a:lstStyle/>
                    <a:p>
                      <a:pPr algn="ctr"/>
                      <a:r>
                        <a:rPr lang="it-IT" sz="1400" b="1" dirty="0">
                          <a:latin typeface="Arial" panose="020B0604020202020204" pitchFamily="34" charset="0"/>
                          <a:cs typeface="Arial" panose="020B0604020202020204" pitchFamily="34" charset="0"/>
                        </a:rPr>
                        <a:t>NUMERO DI INTERVISTE COMPLETE</a:t>
                      </a:r>
                    </a:p>
                  </a:txBody>
                  <a:tcPr>
                    <a:solidFill>
                      <a:srgbClr val="002060"/>
                    </a:solidFil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218482651"/>
                  </a:ext>
                </a:extLst>
              </a:tr>
              <a:tr h="618860">
                <a:tc vMerge="1">
                  <a:txBody>
                    <a:bodyPr/>
                    <a:lstStyle/>
                    <a:p>
                      <a:endParaRPr lang="it-IT"/>
                    </a:p>
                  </a:txBody>
                  <a:tcPr/>
                </a:tc>
                <a:tc>
                  <a:txBody>
                    <a:bodyPr/>
                    <a:lstStyle/>
                    <a:p>
                      <a:pPr algn="ctr"/>
                      <a:r>
                        <a:rPr lang="it-IT" sz="1100" b="1" dirty="0">
                          <a:solidFill>
                            <a:schemeClr val="bg1"/>
                          </a:solidFill>
                          <a:latin typeface="Arial" panose="020B0604020202020204" pitchFamily="34" charset="0"/>
                          <a:cs typeface="Arial" panose="020B0604020202020204" pitchFamily="34" charset="0"/>
                        </a:rPr>
                        <a:t>RICERCA 1</a:t>
                      </a:r>
                    </a:p>
                    <a:p>
                      <a:pPr algn="ctr"/>
                      <a:r>
                        <a:rPr lang="it-IT" sz="1100" b="1" dirty="0">
                          <a:solidFill>
                            <a:schemeClr val="bg1"/>
                          </a:solidFill>
                          <a:latin typeface="Arial" panose="020B0604020202020204" pitchFamily="34" charset="0"/>
                          <a:cs typeface="Arial" panose="020B0604020202020204" pitchFamily="34" charset="0"/>
                        </a:rPr>
                        <a:t>CLIENTI</a:t>
                      </a:r>
                    </a:p>
                    <a:p>
                      <a:pPr algn="ctr"/>
                      <a:r>
                        <a:rPr lang="it-IT" sz="1100" b="1" dirty="0">
                          <a:solidFill>
                            <a:schemeClr val="bg1"/>
                          </a:solidFill>
                          <a:latin typeface="Arial" panose="020B0604020202020204" pitchFamily="34" charset="0"/>
                          <a:cs typeface="Arial" panose="020B0604020202020204" pitchFamily="34" charset="0"/>
                        </a:rPr>
                        <a:t>«OPACA»</a:t>
                      </a:r>
                    </a:p>
                  </a:txBody>
                  <a:tcPr>
                    <a:solidFill>
                      <a:srgbClr val="002060"/>
                    </a:solidFill>
                  </a:tcPr>
                </a:tc>
                <a:tc>
                  <a:txBody>
                    <a:bodyPr/>
                    <a:lstStyle/>
                    <a:p>
                      <a:pPr algn="ctr"/>
                      <a:r>
                        <a:rPr lang="it-IT" sz="1100" b="1" dirty="0">
                          <a:solidFill>
                            <a:schemeClr val="bg1"/>
                          </a:solidFill>
                          <a:latin typeface="Arial" panose="020B0604020202020204" pitchFamily="34" charset="0"/>
                          <a:cs typeface="Arial" panose="020B0604020202020204" pitchFamily="34" charset="0"/>
                        </a:rPr>
                        <a:t>RICERCA 2</a:t>
                      </a:r>
                    </a:p>
                    <a:p>
                      <a:pPr algn="ctr"/>
                      <a:r>
                        <a:rPr lang="it-IT" sz="1100" b="1" dirty="0">
                          <a:solidFill>
                            <a:schemeClr val="bg1"/>
                          </a:solidFill>
                          <a:latin typeface="Arial" panose="020B0604020202020204" pitchFamily="34" charset="0"/>
                          <a:cs typeface="Arial" panose="020B0604020202020204" pitchFamily="34" charset="0"/>
                        </a:rPr>
                        <a:t>CLIENTI</a:t>
                      </a:r>
                    </a:p>
                    <a:p>
                      <a:pPr algn="ctr"/>
                      <a:r>
                        <a:rPr lang="it-IT" sz="1100" b="1" dirty="0">
                          <a:solidFill>
                            <a:schemeClr val="bg1"/>
                          </a:solidFill>
                          <a:latin typeface="Arial" panose="020B0604020202020204" pitchFamily="34" charset="0"/>
                          <a:cs typeface="Arial" panose="020B0604020202020204" pitchFamily="34" charset="0"/>
                        </a:rPr>
                        <a:t>«TRASPAR.»</a:t>
                      </a:r>
                    </a:p>
                  </a:txBody>
                  <a:tcPr>
                    <a:solidFill>
                      <a:srgbClr val="002060"/>
                    </a:solidFill>
                  </a:tcPr>
                </a:tc>
                <a:tc>
                  <a:txBody>
                    <a:bodyPr/>
                    <a:lstStyle/>
                    <a:p>
                      <a:pPr algn="ctr"/>
                      <a:r>
                        <a:rPr lang="it-IT" sz="1100" b="1" dirty="0">
                          <a:solidFill>
                            <a:schemeClr val="bg1"/>
                          </a:solidFill>
                          <a:latin typeface="Arial" panose="020B0604020202020204" pitchFamily="34" charset="0"/>
                          <a:cs typeface="Arial" panose="020B0604020202020204" pitchFamily="34" charset="0"/>
                        </a:rPr>
                        <a:t>RICERCA 3</a:t>
                      </a:r>
                    </a:p>
                    <a:p>
                      <a:pPr algn="ctr"/>
                      <a:r>
                        <a:rPr lang="it-IT" sz="1100" b="1" dirty="0">
                          <a:solidFill>
                            <a:schemeClr val="bg1"/>
                          </a:solidFill>
                          <a:latin typeface="Arial" panose="020B0604020202020204" pitchFamily="34" charset="0"/>
                          <a:cs typeface="Arial" panose="020B0604020202020204" pitchFamily="34" charset="0"/>
                        </a:rPr>
                        <a:t>NON CLIENTI</a:t>
                      </a:r>
                    </a:p>
                    <a:p>
                      <a:pPr algn="ctr"/>
                      <a:r>
                        <a:rPr lang="it-IT" sz="1100" b="1" dirty="0">
                          <a:solidFill>
                            <a:schemeClr val="bg1"/>
                          </a:solidFill>
                          <a:latin typeface="Arial" panose="020B0604020202020204" pitchFamily="34" charset="0"/>
                          <a:cs typeface="Arial" panose="020B0604020202020204" pitchFamily="34" charset="0"/>
                        </a:rPr>
                        <a:t>«OPACA»</a:t>
                      </a:r>
                    </a:p>
                  </a:txBody>
                  <a:tcPr>
                    <a:solidFill>
                      <a:srgbClr val="002060"/>
                    </a:solidFill>
                  </a:tcPr>
                </a:tc>
                <a:extLst>
                  <a:ext uri="{0D108BD9-81ED-4DB2-BD59-A6C34878D82A}">
                    <a16:rowId xmlns:a16="http://schemas.microsoft.com/office/drawing/2014/main" val="2851196457"/>
                  </a:ext>
                </a:extLst>
              </a:tr>
              <a:tr h="370840">
                <a:tc>
                  <a:txBody>
                    <a:bodyPr/>
                    <a:lstStyle/>
                    <a:p>
                      <a:r>
                        <a:rPr lang="it-IT" sz="1400" b="1" dirty="0">
                          <a:latin typeface="Arial" panose="020B0604020202020204" pitchFamily="34" charset="0"/>
                          <a:cs typeface="Arial" panose="020B0604020202020204" pitchFamily="34" charset="0"/>
                        </a:rPr>
                        <a:t>Lombardia</a:t>
                      </a:r>
                    </a:p>
                  </a:txBody>
                  <a:tcPr/>
                </a:tc>
                <a:tc>
                  <a:txBody>
                    <a:bodyPr/>
                    <a:lstStyle/>
                    <a:p>
                      <a:pPr algn="ctr"/>
                      <a:r>
                        <a:rPr lang="it-IT" sz="1400" b="1" dirty="0">
                          <a:latin typeface="Arial" panose="020B0604020202020204" pitchFamily="34" charset="0"/>
                          <a:cs typeface="Arial" panose="020B0604020202020204" pitchFamily="34" charset="0"/>
                        </a:rPr>
                        <a:t>4.000</a:t>
                      </a:r>
                    </a:p>
                  </a:txBody>
                  <a:tcPr/>
                </a:tc>
                <a:tc>
                  <a:txBody>
                    <a:bodyPr/>
                    <a:lstStyle/>
                    <a:p>
                      <a:pPr algn="ctr"/>
                      <a:r>
                        <a:rPr lang="it-IT" sz="1400" b="1" dirty="0">
                          <a:latin typeface="Arial" panose="020B0604020202020204" pitchFamily="34" charset="0"/>
                          <a:cs typeface="Arial" panose="020B0604020202020204" pitchFamily="34" charset="0"/>
                        </a:rPr>
                        <a:t>6.000</a:t>
                      </a:r>
                    </a:p>
                  </a:txBody>
                  <a:tcPr/>
                </a:tc>
                <a:tc>
                  <a:txBody>
                    <a:bodyPr/>
                    <a:lstStyle/>
                    <a:p>
                      <a:pPr algn="ctr"/>
                      <a:r>
                        <a:rPr lang="it-IT" sz="1400" b="1"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439064666"/>
                  </a:ext>
                </a:extLst>
              </a:tr>
              <a:tr h="370840">
                <a:tc>
                  <a:txBody>
                    <a:bodyPr/>
                    <a:lstStyle/>
                    <a:p>
                      <a:r>
                        <a:rPr lang="it-IT" sz="1400" b="1" dirty="0">
                          <a:latin typeface="Arial" panose="020B0604020202020204" pitchFamily="34" charset="0"/>
                          <a:cs typeface="Arial" panose="020B0604020202020204" pitchFamily="34" charset="0"/>
                        </a:rPr>
                        <a:t>Piemonte</a:t>
                      </a:r>
                    </a:p>
                  </a:txBody>
                  <a:tcPr/>
                </a:tc>
                <a:tc>
                  <a:txBody>
                    <a:bodyPr/>
                    <a:lstStyle/>
                    <a:p>
                      <a:pPr algn="ctr"/>
                      <a:r>
                        <a:rPr lang="it-IT" sz="1400" b="1" dirty="0">
                          <a:latin typeface="Arial" panose="020B0604020202020204" pitchFamily="34" charset="0"/>
                          <a:cs typeface="Arial" panose="020B0604020202020204" pitchFamily="34" charset="0"/>
                        </a:rPr>
                        <a:t>2.000</a:t>
                      </a:r>
                    </a:p>
                  </a:txBody>
                  <a:tcPr/>
                </a:tc>
                <a:tc>
                  <a:txBody>
                    <a:bodyPr/>
                    <a:lstStyle/>
                    <a:p>
                      <a:pPr algn="ctr"/>
                      <a:r>
                        <a:rPr lang="it-IT" sz="1400" b="1" dirty="0">
                          <a:latin typeface="Arial" panose="020B0604020202020204" pitchFamily="34" charset="0"/>
                          <a:cs typeface="Arial" panose="020B0604020202020204" pitchFamily="34" charset="0"/>
                        </a:rPr>
                        <a:t>3.000</a:t>
                      </a:r>
                    </a:p>
                  </a:txBody>
                  <a:tcPr/>
                </a:tc>
                <a:tc>
                  <a:txBody>
                    <a:bodyPr/>
                    <a:lstStyle/>
                    <a:p>
                      <a:pPr algn="ctr"/>
                      <a:r>
                        <a:rPr lang="it-IT" sz="1400" b="1" dirty="0">
                          <a:latin typeface="Arial" panose="020B0604020202020204" pitchFamily="34" charset="0"/>
                          <a:cs typeface="Arial" panose="020B0604020202020204" pitchFamily="34" charset="0"/>
                        </a:rPr>
                        <a:t>2.500</a:t>
                      </a:r>
                    </a:p>
                  </a:txBody>
                  <a:tcPr/>
                </a:tc>
                <a:extLst>
                  <a:ext uri="{0D108BD9-81ED-4DB2-BD59-A6C34878D82A}">
                    <a16:rowId xmlns:a16="http://schemas.microsoft.com/office/drawing/2014/main" val="1452701733"/>
                  </a:ext>
                </a:extLst>
              </a:tr>
              <a:tr h="370840">
                <a:tc>
                  <a:txBody>
                    <a:bodyPr/>
                    <a:lstStyle/>
                    <a:p>
                      <a:r>
                        <a:rPr lang="it-IT" sz="1400" b="1" dirty="0">
                          <a:latin typeface="Arial" panose="020B0604020202020204" pitchFamily="34" charset="0"/>
                          <a:cs typeface="Arial" panose="020B0604020202020204" pitchFamily="34" charset="0"/>
                        </a:rPr>
                        <a:t>Veneto</a:t>
                      </a:r>
                    </a:p>
                  </a:txBody>
                  <a:tcPr/>
                </a:tc>
                <a:tc>
                  <a:txBody>
                    <a:bodyPr/>
                    <a:lstStyle/>
                    <a:p>
                      <a:pPr algn="ctr"/>
                      <a:r>
                        <a:rPr lang="it-IT" sz="1400" b="1" dirty="0">
                          <a:latin typeface="Arial" panose="020B0604020202020204" pitchFamily="34" charset="0"/>
                          <a:cs typeface="Arial" panose="020B0604020202020204" pitchFamily="34" charset="0"/>
                        </a:rPr>
                        <a:t>2.000</a:t>
                      </a:r>
                    </a:p>
                  </a:txBody>
                  <a:tcPr/>
                </a:tc>
                <a:tc>
                  <a:txBody>
                    <a:bodyPr/>
                    <a:lstStyle/>
                    <a:p>
                      <a:pPr algn="ctr"/>
                      <a:r>
                        <a:rPr lang="it-IT" sz="1400" b="1" dirty="0">
                          <a:latin typeface="Arial" panose="020B0604020202020204" pitchFamily="34" charset="0"/>
                          <a:cs typeface="Arial" panose="020B0604020202020204" pitchFamily="34" charset="0"/>
                        </a:rPr>
                        <a:t>3.000</a:t>
                      </a:r>
                    </a:p>
                  </a:txBody>
                  <a:tcPr/>
                </a:tc>
                <a:tc>
                  <a:txBody>
                    <a:bodyPr/>
                    <a:lstStyle/>
                    <a:p>
                      <a:pPr algn="ctr"/>
                      <a:r>
                        <a:rPr lang="it-IT" sz="1400" b="1" dirty="0">
                          <a:latin typeface="Arial" panose="020B0604020202020204" pitchFamily="34" charset="0"/>
                          <a:cs typeface="Arial" panose="020B0604020202020204" pitchFamily="34" charset="0"/>
                        </a:rPr>
                        <a:t>2.500</a:t>
                      </a:r>
                    </a:p>
                  </a:txBody>
                  <a:tcPr/>
                </a:tc>
                <a:extLst>
                  <a:ext uri="{0D108BD9-81ED-4DB2-BD59-A6C34878D82A}">
                    <a16:rowId xmlns:a16="http://schemas.microsoft.com/office/drawing/2014/main" val="3747616455"/>
                  </a:ext>
                </a:extLst>
              </a:tr>
              <a:tr h="370840">
                <a:tc>
                  <a:txBody>
                    <a:bodyPr/>
                    <a:lstStyle/>
                    <a:p>
                      <a:r>
                        <a:rPr lang="it-IT" sz="1400" b="1" dirty="0">
                          <a:latin typeface="Arial" panose="020B0604020202020204" pitchFamily="34" charset="0"/>
                          <a:cs typeface="Arial" panose="020B0604020202020204" pitchFamily="34" charset="0"/>
                        </a:rPr>
                        <a:t>Emilia</a:t>
                      </a:r>
                      <a:r>
                        <a:rPr lang="it-IT" sz="1400" b="1" baseline="0" dirty="0">
                          <a:latin typeface="Arial" panose="020B0604020202020204" pitchFamily="34" charset="0"/>
                          <a:cs typeface="Arial" panose="020B0604020202020204" pitchFamily="34" charset="0"/>
                        </a:rPr>
                        <a:t> R.</a:t>
                      </a:r>
                      <a:endParaRPr lang="it-IT" sz="1400" b="1" dirty="0">
                        <a:latin typeface="Arial" panose="020B0604020202020204" pitchFamily="34" charset="0"/>
                        <a:cs typeface="Arial" panose="020B0604020202020204" pitchFamily="34" charset="0"/>
                      </a:endParaRPr>
                    </a:p>
                  </a:txBody>
                  <a:tcPr/>
                </a:tc>
                <a:tc>
                  <a:txBody>
                    <a:bodyPr/>
                    <a:lstStyle/>
                    <a:p>
                      <a:pPr algn="ctr"/>
                      <a:r>
                        <a:rPr lang="it-IT" sz="1400" b="1" dirty="0">
                          <a:latin typeface="Arial" panose="020B0604020202020204" pitchFamily="34" charset="0"/>
                          <a:cs typeface="Arial" panose="020B0604020202020204" pitchFamily="34" charset="0"/>
                        </a:rPr>
                        <a:t>2.000</a:t>
                      </a:r>
                    </a:p>
                  </a:txBody>
                  <a:tcPr/>
                </a:tc>
                <a:tc>
                  <a:txBody>
                    <a:bodyPr/>
                    <a:lstStyle/>
                    <a:p>
                      <a:pPr algn="ctr"/>
                      <a:r>
                        <a:rPr lang="it-IT" sz="1400" b="1" dirty="0">
                          <a:latin typeface="Arial" panose="020B0604020202020204" pitchFamily="34" charset="0"/>
                          <a:cs typeface="Arial" panose="020B0604020202020204" pitchFamily="34" charset="0"/>
                        </a:rPr>
                        <a:t>3.000</a:t>
                      </a:r>
                    </a:p>
                  </a:txBody>
                  <a:tcPr/>
                </a:tc>
                <a:tc>
                  <a:txBody>
                    <a:bodyPr/>
                    <a:lstStyle/>
                    <a:p>
                      <a:pPr algn="ctr"/>
                      <a:r>
                        <a:rPr lang="it-IT" sz="1400" b="1" dirty="0">
                          <a:latin typeface="Arial" panose="020B0604020202020204" pitchFamily="34" charset="0"/>
                          <a:cs typeface="Arial" panose="020B0604020202020204" pitchFamily="34" charset="0"/>
                        </a:rPr>
                        <a:t>2.500</a:t>
                      </a:r>
                    </a:p>
                  </a:txBody>
                  <a:tcPr/>
                </a:tc>
                <a:extLst>
                  <a:ext uri="{0D108BD9-81ED-4DB2-BD59-A6C34878D82A}">
                    <a16:rowId xmlns:a16="http://schemas.microsoft.com/office/drawing/2014/main" val="3542980000"/>
                  </a:ext>
                </a:extLst>
              </a:tr>
              <a:tr h="370840">
                <a:tc>
                  <a:txBody>
                    <a:bodyPr/>
                    <a:lstStyle/>
                    <a:p>
                      <a:r>
                        <a:rPr lang="it-IT" sz="1400" b="1" dirty="0">
                          <a:latin typeface="Arial" panose="020B0604020202020204" pitchFamily="34" charset="0"/>
                          <a:cs typeface="Arial" panose="020B0604020202020204" pitchFamily="34" charset="0"/>
                        </a:rPr>
                        <a:t>Liguria</a:t>
                      </a:r>
                    </a:p>
                  </a:txBody>
                  <a:tcPr/>
                </a:tc>
                <a:tc>
                  <a:txBody>
                    <a:bodyPr/>
                    <a:lstStyle/>
                    <a:p>
                      <a:pPr algn="ctr"/>
                      <a:r>
                        <a:rPr lang="it-IT" sz="1400" b="1" dirty="0">
                          <a:latin typeface="Arial" panose="020B0604020202020204" pitchFamily="34" charset="0"/>
                          <a:cs typeface="Arial" panose="020B0604020202020204" pitchFamily="34" charset="0"/>
                        </a:rPr>
                        <a:t>1.000</a:t>
                      </a:r>
                    </a:p>
                  </a:txBody>
                  <a:tcPr/>
                </a:tc>
                <a:tc>
                  <a:txBody>
                    <a:bodyPr/>
                    <a:lstStyle/>
                    <a:p>
                      <a:pPr algn="ctr"/>
                      <a:r>
                        <a:rPr lang="it-IT" sz="1400" b="1" dirty="0">
                          <a:latin typeface="Arial" panose="020B0604020202020204" pitchFamily="34" charset="0"/>
                          <a:cs typeface="Arial" panose="020B0604020202020204" pitchFamily="34" charset="0"/>
                        </a:rPr>
                        <a:t>1.500</a:t>
                      </a:r>
                    </a:p>
                  </a:txBody>
                  <a:tcPr/>
                </a:tc>
                <a:tc>
                  <a:txBody>
                    <a:bodyPr/>
                    <a:lstStyle/>
                    <a:p>
                      <a:pPr algn="ctr"/>
                      <a:r>
                        <a:rPr lang="it-IT" sz="1400" b="1" dirty="0">
                          <a:latin typeface="Arial" panose="020B0604020202020204" pitchFamily="34" charset="0"/>
                          <a:cs typeface="Arial" panose="020B0604020202020204" pitchFamily="34" charset="0"/>
                        </a:rPr>
                        <a:t>1.250</a:t>
                      </a:r>
                    </a:p>
                  </a:txBody>
                  <a:tcPr/>
                </a:tc>
                <a:extLst>
                  <a:ext uri="{0D108BD9-81ED-4DB2-BD59-A6C34878D82A}">
                    <a16:rowId xmlns:a16="http://schemas.microsoft.com/office/drawing/2014/main" val="2655729857"/>
                  </a:ext>
                </a:extLst>
              </a:tr>
              <a:tr h="370840">
                <a:tc>
                  <a:txBody>
                    <a:bodyPr/>
                    <a:lstStyle/>
                    <a:p>
                      <a:r>
                        <a:rPr lang="it-IT" sz="1400" b="1" dirty="0">
                          <a:solidFill>
                            <a:schemeClr val="bg1"/>
                          </a:solidFill>
                          <a:latin typeface="Arial" panose="020B0604020202020204" pitchFamily="34" charset="0"/>
                          <a:cs typeface="Arial" panose="020B0604020202020204" pitchFamily="34" charset="0"/>
                        </a:rPr>
                        <a:t>TOTALE</a:t>
                      </a:r>
                    </a:p>
                  </a:txBody>
                  <a:tcPr>
                    <a:solidFill>
                      <a:srgbClr val="002060"/>
                    </a:solidFill>
                  </a:tcPr>
                </a:tc>
                <a:tc>
                  <a:txBody>
                    <a:bodyPr/>
                    <a:lstStyle/>
                    <a:p>
                      <a:pPr algn="ctr"/>
                      <a:r>
                        <a:rPr lang="it-IT" sz="1400" b="1" dirty="0">
                          <a:solidFill>
                            <a:schemeClr val="bg1"/>
                          </a:solidFill>
                          <a:latin typeface="Arial" panose="020B0604020202020204" pitchFamily="34" charset="0"/>
                          <a:cs typeface="Arial" panose="020B0604020202020204" pitchFamily="34" charset="0"/>
                        </a:rPr>
                        <a:t>11.000</a:t>
                      </a:r>
                    </a:p>
                  </a:txBody>
                  <a:tcPr>
                    <a:solidFill>
                      <a:srgbClr val="002060"/>
                    </a:solidFill>
                  </a:tcPr>
                </a:tc>
                <a:tc>
                  <a:txBody>
                    <a:bodyPr/>
                    <a:lstStyle/>
                    <a:p>
                      <a:pPr algn="ctr"/>
                      <a:r>
                        <a:rPr lang="it-IT" sz="1400" b="1" dirty="0">
                          <a:solidFill>
                            <a:schemeClr val="bg1"/>
                          </a:solidFill>
                          <a:latin typeface="Arial" panose="020B0604020202020204" pitchFamily="34" charset="0"/>
                          <a:cs typeface="Arial" panose="020B0604020202020204" pitchFamily="34" charset="0"/>
                        </a:rPr>
                        <a:t>16.500</a:t>
                      </a:r>
                    </a:p>
                  </a:txBody>
                  <a:tcPr>
                    <a:solidFill>
                      <a:srgbClr val="002060"/>
                    </a:solidFill>
                  </a:tcPr>
                </a:tc>
                <a:tc>
                  <a:txBody>
                    <a:bodyPr/>
                    <a:lstStyle/>
                    <a:p>
                      <a:pPr algn="ctr"/>
                      <a:r>
                        <a:rPr lang="it-IT" sz="1400" b="1" dirty="0">
                          <a:solidFill>
                            <a:schemeClr val="bg1"/>
                          </a:solidFill>
                          <a:latin typeface="Arial" panose="020B0604020202020204" pitchFamily="34" charset="0"/>
                          <a:cs typeface="Arial" panose="020B0604020202020204" pitchFamily="34" charset="0"/>
                        </a:rPr>
                        <a:t>13.750</a:t>
                      </a:r>
                    </a:p>
                  </a:txBody>
                  <a:tcPr>
                    <a:solidFill>
                      <a:srgbClr val="002060"/>
                    </a:solidFill>
                  </a:tcPr>
                </a:tc>
                <a:extLst>
                  <a:ext uri="{0D108BD9-81ED-4DB2-BD59-A6C34878D82A}">
                    <a16:rowId xmlns:a16="http://schemas.microsoft.com/office/drawing/2014/main" val="239160003"/>
                  </a:ext>
                </a:extLst>
              </a:tr>
            </a:tbl>
          </a:graphicData>
        </a:graphic>
      </p:graphicFrame>
    </p:spTree>
    <p:extLst>
      <p:ext uri="{BB962C8B-B14F-4D97-AF65-F5344CB8AC3E}">
        <p14:creationId xmlns:p14="http://schemas.microsoft.com/office/powerpoint/2010/main" val="1890408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39</a:t>
            </a:fld>
            <a:endParaRPr lang="en-US" dirty="0"/>
          </a:p>
        </p:txBody>
      </p:sp>
      <p:sp>
        <p:nvSpPr>
          <p:cNvPr id="10" name="CasellaDiTesto 9"/>
          <p:cNvSpPr txBox="1"/>
          <p:nvPr/>
        </p:nvSpPr>
        <p:spPr>
          <a:xfrm>
            <a:off x="2233585" y="999662"/>
            <a:ext cx="7300686" cy="3801041"/>
          </a:xfrm>
          <a:prstGeom prst="rect">
            <a:avLst/>
          </a:prstGeom>
          <a:solidFill>
            <a:srgbClr val="FF0000"/>
          </a:solidFill>
        </p:spPr>
        <p:txBody>
          <a:bodyPr wrap="square" rtlCol="0">
            <a:spAutoFit/>
          </a:bodyPr>
          <a:lstStyle/>
          <a:p>
            <a:pPr lvl="1">
              <a:buFontTx/>
              <a:buNone/>
            </a:pPr>
            <a:endParaRPr lang="it-IT" sz="1400" dirty="0">
              <a:solidFill>
                <a:schemeClr val="bg1"/>
              </a:solidFill>
            </a:endParaRPr>
          </a:p>
          <a:p>
            <a:pPr lvl="1" algn="ctr">
              <a:buFontTx/>
              <a:buNone/>
            </a:pPr>
            <a:r>
              <a:rPr lang="it-IT" sz="2000" b="1" dirty="0" err="1">
                <a:solidFill>
                  <a:srgbClr val="002060"/>
                </a:solidFill>
                <a:latin typeface="Arial" panose="020B0604020202020204" pitchFamily="34" charset="0"/>
                <a:cs typeface="Arial" panose="020B0604020202020204" pitchFamily="34" charset="0"/>
              </a:rPr>
              <a:t>Survey</a:t>
            </a:r>
            <a:r>
              <a:rPr lang="it-IT" sz="2000" b="1" dirty="0">
                <a:solidFill>
                  <a:srgbClr val="002060"/>
                </a:solidFill>
                <a:latin typeface="Arial" panose="020B0604020202020204" pitchFamily="34" charset="0"/>
                <a:cs typeface="Arial" panose="020B0604020202020204" pitchFamily="34" charset="0"/>
              </a:rPr>
              <a:t> n. 1</a:t>
            </a:r>
          </a:p>
          <a:p>
            <a:pPr lvl="1" algn="ctr">
              <a:buFontTx/>
              <a:buNone/>
            </a:pPr>
            <a:endParaRPr lang="it-IT" sz="1400" dirty="0">
              <a:solidFill>
                <a:schemeClr val="bg1"/>
              </a:solidFill>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LA FORZA DEL LEGAME DEI CLIENTI</a:t>
            </a:r>
          </a:p>
          <a:p>
            <a:pPr lvl="1" algn="ctr">
              <a:buFontTx/>
              <a:buNone/>
            </a:pPr>
            <a:r>
              <a:rPr lang="it-IT" sz="3600" b="1" i="1" dirty="0">
                <a:solidFill>
                  <a:srgbClr val="FFFF00"/>
                </a:solidFill>
                <a:latin typeface="Arial" panose="020B0604020202020204" pitchFamily="34" charset="0"/>
                <a:cs typeface="Arial" panose="020B0604020202020204" pitchFamily="34" charset="0"/>
              </a:rPr>
              <a:t>Come ci vedono davvero</a:t>
            </a:r>
          </a:p>
          <a:p>
            <a:pPr lvl="1" algn="ctr">
              <a:buFontTx/>
              <a:buNone/>
            </a:pPr>
            <a:endParaRPr lang="it-IT" sz="1500" b="1" i="1" dirty="0">
              <a:solidFill>
                <a:srgbClr val="FFFF00"/>
              </a:solidFill>
              <a:latin typeface="Arial" panose="020B0604020202020204" pitchFamily="34" charset="0"/>
              <a:cs typeface="Arial" panose="020B0604020202020204" pitchFamily="34" charset="0"/>
            </a:endParaRPr>
          </a:p>
          <a:p>
            <a:pPr lvl="1" algn="ctr">
              <a:buFontTx/>
              <a:buNone/>
            </a:pPr>
            <a:r>
              <a:rPr lang="it-IT" b="1" dirty="0">
                <a:solidFill>
                  <a:srgbClr val="002060"/>
                </a:solidFill>
                <a:latin typeface="Arial" panose="020B0604020202020204" pitchFamily="34" charset="0"/>
                <a:cs typeface="Arial" panose="020B0604020202020204" pitchFamily="34" charset="0"/>
              </a:rPr>
              <a:t>(Estratti parziali dimostrativi)</a:t>
            </a: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26816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6304" y="193936"/>
            <a:ext cx="10636347" cy="1080354"/>
          </a:xfrm>
        </p:spPr>
        <p:txBody>
          <a:bodyPr>
            <a:normAutofit/>
          </a:bodyPr>
          <a:lstStyle/>
          <a:p>
            <a:pPr algn="ctr"/>
            <a:r>
              <a:rPr lang="it-IT" sz="2800" b="1" dirty="0">
                <a:solidFill>
                  <a:srgbClr val="0070C0"/>
                </a:solidFill>
                <a:latin typeface="Arial" panose="020B0604020202020204" pitchFamily="34" charset="0"/>
                <a:cs typeface="Arial" panose="020B0604020202020204" pitchFamily="34" charset="0"/>
              </a:rPr>
              <a:t>Le combinazioni del marketing mix: il </a:t>
            </a:r>
            <a:r>
              <a:rPr lang="it-IT" sz="2800" b="1" i="1" dirty="0" err="1">
                <a:solidFill>
                  <a:srgbClr val="0070C0"/>
                </a:solidFill>
                <a:latin typeface="Arial" panose="020B0604020202020204" pitchFamily="34" charset="0"/>
                <a:cs typeface="Arial" panose="020B0604020202020204" pitchFamily="34" charset="0"/>
              </a:rPr>
              <a:t>range</a:t>
            </a:r>
            <a:r>
              <a:rPr lang="it-IT" sz="2800" b="1" dirty="0">
                <a:solidFill>
                  <a:srgbClr val="0070C0"/>
                </a:solidFill>
                <a:latin typeface="Arial" panose="020B0604020202020204" pitchFamily="34" charset="0"/>
                <a:cs typeface="Arial" panose="020B0604020202020204" pitchFamily="34" charset="0"/>
              </a:rPr>
              <a:t> delle combinazioni. Sogno o Incubo?</a:t>
            </a:r>
          </a:p>
        </p:txBody>
      </p:sp>
      <p:graphicFrame>
        <p:nvGraphicFramePr>
          <p:cNvPr id="5" name="Segnaposto contenuto 4"/>
          <p:cNvGraphicFramePr>
            <a:graphicFrameLocks noGrp="1"/>
          </p:cNvGraphicFramePr>
          <p:nvPr>
            <p:ph idx="1"/>
            <p:extLst/>
          </p:nvPr>
        </p:nvGraphicFramePr>
        <p:xfrm>
          <a:off x="178304" y="1881775"/>
          <a:ext cx="11881858" cy="4012910"/>
        </p:xfrm>
        <a:graphic>
          <a:graphicData uri="http://schemas.openxmlformats.org/drawingml/2006/table">
            <a:tbl>
              <a:tblPr firstRow="1" bandRow="1">
                <a:tableStyleId>{5C22544A-7EE6-4342-B048-85BDC9FD1C3A}</a:tableStyleId>
              </a:tblPr>
              <a:tblGrid>
                <a:gridCol w="960288">
                  <a:extLst>
                    <a:ext uri="{9D8B030D-6E8A-4147-A177-3AD203B41FA5}">
                      <a16:colId xmlns:a16="http://schemas.microsoft.com/office/drawing/2014/main" val="2528337482"/>
                    </a:ext>
                  </a:extLst>
                </a:gridCol>
                <a:gridCol w="693271">
                  <a:extLst>
                    <a:ext uri="{9D8B030D-6E8A-4147-A177-3AD203B41FA5}">
                      <a16:colId xmlns:a16="http://schemas.microsoft.com/office/drawing/2014/main" val="3468223014"/>
                    </a:ext>
                  </a:extLst>
                </a:gridCol>
                <a:gridCol w="673673">
                  <a:extLst>
                    <a:ext uri="{9D8B030D-6E8A-4147-A177-3AD203B41FA5}">
                      <a16:colId xmlns:a16="http://schemas.microsoft.com/office/drawing/2014/main" val="1662147277"/>
                    </a:ext>
                  </a:extLst>
                </a:gridCol>
                <a:gridCol w="643230">
                  <a:extLst>
                    <a:ext uri="{9D8B030D-6E8A-4147-A177-3AD203B41FA5}">
                      <a16:colId xmlns:a16="http://schemas.microsoft.com/office/drawing/2014/main" val="3840679207"/>
                    </a:ext>
                  </a:extLst>
                </a:gridCol>
                <a:gridCol w="742616">
                  <a:extLst>
                    <a:ext uri="{9D8B030D-6E8A-4147-A177-3AD203B41FA5}">
                      <a16:colId xmlns:a16="http://schemas.microsoft.com/office/drawing/2014/main" val="2957648054"/>
                    </a:ext>
                  </a:extLst>
                </a:gridCol>
                <a:gridCol w="742616">
                  <a:extLst>
                    <a:ext uri="{9D8B030D-6E8A-4147-A177-3AD203B41FA5}">
                      <a16:colId xmlns:a16="http://schemas.microsoft.com/office/drawing/2014/main" val="2009694178"/>
                    </a:ext>
                  </a:extLst>
                </a:gridCol>
                <a:gridCol w="742616">
                  <a:extLst>
                    <a:ext uri="{9D8B030D-6E8A-4147-A177-3AD203B41FA5}">
                      <a16:colId xmlns:a16="http://schemas.microsoft.com/office/drawing/2014/main" val="3963073339"/>
                    </a:ext>
                  </a:extLst>
                </a:gridCol>
                <a:gridCol w="742616">
                  <a:extLst>
                    <a:ext uri="{9D8B030D-6E8A-4147-A177-3AD203B41FA5}">
                      <a16:colId xmlns:a16="http://schemas.microsoft.com/office/drawing/2014/main" val="1160432396"/>
                    </a:ext>
                  </a:extLst>
                </a:gridCol>
                <a:gridCol w="742616">
                  <a:extLst>
                    <a:ext uri="{9D8B030D-6E8A-4147-A177-3AD203B41FA5}">
                      <a16:colId xmlns:a16="http://schemas.microsoft.com/office/drawing/2014/main" val="274375555"/>
                    </a:ext>
                  </a:extLst>
                </a:gridCol>
                <a:gridCol w="742616">
                  <a:extLst>
                    <a:ext uri="{9D8B030D-6E8A-4147-A177-3AD203B41FA5}">
                      <a16:colId xmlns:a16="http://schemas.microsoft.com/office/drawing/2014/main" val="3906143074"/>
                    </a:ext>
                  </a:extLst>
                </a:gridCol>
                <a:gridCol w="701359">
                  <a:extLst>
                    <a:ext uri="{9D8B030D-6E8A-4147-A177-3AD203B41FA5}">
                      <a16:colId xmlns:a16="http://schemas.microsoft.com/office/drawing/2014/main" val="1789830758"/>
                    </a:ext>
                  </a:extLst>
                </a:gridCol>
                <a:gridCol w="670005">
                  <a:extLst>
                    <a:ext uri="{9D8B030D-6E8A-4147-A177-3AD203B41FA5}">
                      <a16:colId xmlns:a16="http://schemas.microsoft.com/office/drawing/2014/main" val="3750484557"/>
                    </a:ext>
                  </a:extLst>
                </a:gridCol>
                <a:gridCol w="750867">
                  <a:extLst>
                    <a:ext uri="{9D8B030D-6E8A-4147-A177-3AD203B41FA5}">
                      <a16:colId xmlns:a16="http://schemas.microsoft.com/office/drawing/2014/main" val="4279305874"/>
                    </a:ext>
                  </a:extLst>
                </a:gridCol>
                <a:gridCol w="646902">
                  <a:extLst>
                    <a:ext uri="{9D8B030D-6E8A-4147-A177-3AD203B41FA5}">
                      <a16:colId xmlns:a16="http://schemas.microsoft.com/office/drawing/2014/main" val="3008499997"/>
                    </a:ext>
                  </a:extLst>
                </a:gridCol>
                <a:gridCol w="669543">
                  <a:extLst>
                    <a:ext uri="{9D8B030D-6E8A-4147-A177-3AD203B41FA5}">
                      <a16:colId xmlns:a16="http://schemas.microsoft.com/office/drawing/2014/main" val="959629712"/>
                    </a:ext>
                  </a:extLst>
                </a:gridCol>
                <a:gridCol w="1017024">
                  <a:extLst>
                    <a:ext uri="{9D8B030D-6E8A-4147-A177-3AD203B41FA5}">
                      <a16:colId xmlns:a16="http://schemas.microsoft.com/office/drawing/2014/main" val="3874369957"/>
                    </a:ext>
                  </a:extLst>
                </a:gridCol>
              </a:tblGrid>
              <a:tr h="1226550">
                <a:tc>
                  <a:txBody>
                    <a:bodyPr/>
                    <a:lstStyle/>
                    <a:p>
                      <a:pPr algn="ctr"/>
                      <a:r>
                        <a:rPr lang="it-IT" sz="1400" b="1" dirty="0">
                          <a:latin typeface="Arial" panose="020B0604020202020204" pitchFamily="34" charset="0"/>
                          <a:cs typeface="Arial" panose="020B0604020202020204" pitchFamily="34" charset="0"/>
                        </a:rPr>
                        <a:t>MARKETING</a:t>
                      </a:r>
                    </a:p>
                    <a:p>
                      <a:pPr algn="ctr"/>
                      <a:r>
                        <a:rPr lang="it-IT" sz="1400" b="1" dirty="0">
                          <a:latin typeface="Arial" panose="020B0604020202020204" pitchFamily="34" charset="0"/>
                          <a:cs typeface="Arial" panose="020B0604020202020204" pitchFamily="34" charset="0"/>
                        </a:rPr>
                        <a:t>MIX</a:t>
                      </a:r>
                    </a:p>
                  </a:txBody>
                  <a:tcPr>
                    <a:solidFill>
                      <a:srgbClr val="002060"/>
                    </a:solidFill>
                  </a:tcPr>
                </a:tc>
                <a:tc>
                  <a:txBody>
                    <a:bodyPr/>
                    <a:lstStyle/>
                    <a:p>
                      <a:pPr algn="ctr"/>
                      <a:r>
                        <a:rPr lang="it-IT" sz="1300" b="1" dirty="0">
                          <a:latin typeface="Arial" panose="020B0604020202020204" pitchFamily="34" charset="0"/>
                          <a:cs typeface="Arial" panose="020B0604020202020204" pitchFamily="34" charset="0"/>
                        </a:rPr>
                        <a:t>Prodotto</a:t>
                      </a:r>
                    </a:p>
                  </a:txBody>
                  <a:tcPr/>
                </a:tc>
                <a:tc>
                  <a:txBody>
                    <a:bodyPr/>
                    <a:lstStyle/>
                    <a:p>
                      <a:pPr algn="ctr"/>
                      <a:r>
                        <a:rPr lang="it-IT" sz="1300" b="1" dirty="0">
                          <a:latin typeface="Arial" panose="020B0604020202020204" pitchFamily="34" charset="0"/>
                          <a:cs typeface="Arial" panose="020B0604020202020204" pitchFamily="34" charset="0"/>
                        </a:rPr>
                        <a:t>Visibilità</a:t>
                      </a:r>
                    </a:p>
                  </a:txBody>
                  <a:tcPr/>
                </a:tc>
                <a:tc>
                  <a:txBody>
                    <a:bodyPr/>
                    <a:lstStyle/>
                    <a:p>
                      <a:pPr algn="ctr"/>
                      <a:r>
                        <a:rPr lang="it-IT" sz="1300" b="1" dirty="0">
                          <a:latin typeface="Arial" panose="020B0604020202020204" pitchFamily="34" charset="0"/>
                          <a:cs typeface="Arial" panose="020B0604020202020204" pitchFamily="34" charset="0"/>
                        </a:rPr>
                        <a:t>Immagine</a:t>
                      </a:r>
                    </a:p>
                  </a:txBody>
                  <a:tcPr/>
                </a:tc>
                <a:tc>
                  <a:txBody>
                    <a:bodyPr/>
                    <a:lstStyle/>
                    <a:p>
                      <a:pPr algn="ctr"/>
                      <a:r>
                        <a:rPr lang="it-IT" sz="1300" b="1" dirty="0">
                          <a:latin typeface="Arial" panose="020B0604020202020204" pitchFamily="34" charset="0"/>
                          <a:cs typeface="Arial" panose="020B0604020202020204" pitchFamily="34" charset="0"/>
                        </a:rPr>
                        <a:t>Comunicazione</a:t>
                      </a:r>
                    </a:p>
                  </a:txBody>
                  <a:tcPr/>
                </a:tc>
                <a:tc>
                  <a:txBody>
                    <a:bodyPr/>
                    <a:lstStyle/>
                    <a:p>
                      <a:pPr algn="ctr"/>
                      <a:r>
                        <a:rPr lang="it-IT" sz="1300" b="1" dirty="0" err="1">
                          <a:latin typeface="Arial" panose="020B0604020202020204" pitchFamily="34" charset="0"/>
                          <a:cs typeface="Arial" panose="020B0604020202020204" pitchFamily="34" charset="0"/>
                        </a:rPr>
                        <a:t>Loyalty</a:t>
                      </a:r>
                      <a:endParaRPr lang="it-IT" sz="13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latin typeface="Arial" panose="020B0604020202020204" pitchFamily="34" charset="0"/>
                          <a:cs typeface="Arial" panose="020B0604020202020204" pitchFamily="34" charset="0"/>
                        </a:rPr>
                        <a:t>Canali distributivi</a:t>
                      </a:r>
                    </a:p>
                    <a:p>
                      <a:pPr algn="ct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Posizionamento</a:t>
                      </a:r>
                      <a:r>
                        <a:rPr lang="it-IT" sz="1300" b="1" baseline="0" dirty="0">
                          <a:latin typeface="Arial" panose="020B0604020202020204" pitchFamily="34" charset="0"/>
                          <a:cs typeface="Arial" panose="020B0604020202020204" pitchFamily="34" charset="0"/>
                        </a:rPr>
                        <a:t> competitivo</a:t>
                      </a: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Posizionamento</a:t>
                      </a:r>
                      <a:r>
                        <a:rPr lang="it-IT" sz="1300" b="1" baseline="0" dirty="0">
                          <a:latin typeface="Arial" panose="020B0604020202020204" pitchFamily="34" charset="0"/>
                          <a:cs typeface="Arial" panose="020B0604020202020204" pitchFamily="34" charset="0"/>
                        </a:rPr>
                        <a:t> strategico</a:t>
                      </a: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Allineamento con i driver di scelta</a:t>
                      </a:r>
                    </a:p>
                  </a:txBody>
                  <a:tcPr/>
                </a:tc>
                <a:tc>
                  <a:txBody>
                    <a:bodyPr/>
                    <a:lstStyle/>
                    <a:p>
                      <a:pPr algn="ctr"/>
                      <a:r>
                        <a:rPr lang="it-IT" sz="1300" b="1" dirty="0">
                          <a:latin typeface="Arial" panose="020B0604020202020204" pitchFamily="34" charset="0"/>
                          <a:cs typeface="Arial" panose="020B0604020202020204" pitchFamily="34" charset="0"/>
                        </a:rPr>
                        <a:t>Price</a:t>
                      </a:r>
                    </a:p>
                  </a:txBody>
                  <a:tcPr/>
                </a:tc>
                <a:tc>
                  <a:txBody>
                    <a:bodyPr/>
                    <a:lstStyle/>
                    <a:p>
                      <a:pPr algn="ctr"/>
                      <a:r>
                        <a:rPr lang="it-IT" sz="1300" b="1" dirty="0">
                          <a:latin typeface="Arial" panose="020B0604020202020204" pitchFamily="34" charset="0"/>
                          <a:cs typeface="Arial" panose="020B0604020202020204" pitchFamily="34" charset="0"/>
                        </a:rPr>
                        <a:t>Staff &amp; Management</a:t>
                      </a:r>
                    </a:p>
                    <a:p>
                      <a:pPr algn="ct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Forza</a:t>
                      </a:r>
                    </a:p>
                    <a:p>
                      <a:pPr algn="ctr"/>
                      <a:r>
                        <a:rPr lang="it-IT" sz="1300" b="1" dirty="0">
                          <a:latin typeface="Arial" panose="020B0604020202020204" pitchFamily="34" charset="0"/>
                          <a:cs typeface="Arial" panose="020B0604020202020204" pitchFamily="34" charset="0"/>
                        </a:rPr>
                        <a:t>Vendita</a:t>
                      </a:r>
                    </a:p>
                  </a:txBody>
                  <a:tcPr/>
                </a:tc>
                <a:tc>
                  <a:txBody>
                    <a:bodyPr/>
                    <a:lstStyle/>
                    <a:p>
                      <a:pPr algn="ctr"/>
                      <a:r>
                        <a:rPr lang="it-IT" sz="1300" b="1" dirty="0">
                          <a:latin typeface="Arial" panose="020B0604020202020204" pitchFamily="34" charset="0"/>
                          <a:cs typeface="Arial" panose="020B0604020202020204" pitchFamily="34" charset="0"/>
                        </a:rPr>
                        <a:t>Sito</a:t>
                      </a:r>
                    </a:p>
                  </a:txBody>
                  <a:tcPr/>
                </a:tc>
                <a:tc>
                  <a:txBody>
                    <a:bodyPr/>
                    <a:lstStyle/>
                    <a:p>
                      <a:pPr algn="ctr"/>
                      <a:r>
                        <a:rPr lang="it-IT" sz="1300" b="1" dirty="0">
                          <a:latin typeface="Arial" panose="020B0604020202020204" pitchFamily="34" charset="0"/>
                          <a:cs typeface="Arial" panose="020B0604020202020204" pitchFamily="34" charset="0"/>
                        </a:rPr>
                        <a:t>Organizzazione</a:t>
                      </a:r>
                    </a:p>
                  </a:txBody>
                  <a:tcPr/>
                </a:tc>
                <a:tc>
                  <a:txBody>
                    <a:bodyPr/>
                    <a:lstStyle/>
                    <a:p>
                      <a:pPr algn="ctr"/>
                      <a:r>
                        <a:rPr lang="it-IT" sz="1200" b="1" dirty="0">
                          <a:latin typeface="Arial" panose="020B0604020202020204" pitchFamily="34" charset="0"/>
                          <a:cs typeface="Arial" panose="020B0604020202020204" pitchFamily="34" charset="0"/>
                        </a:rPr>
                        <a:t>SOGNO O INCUBO?</a:t>
                      </a:r>
                    </a:p>
                  </a:txBody>
                  <a:tcPr>
                    <a:solidFill>
                      <a:srgbClr val="002060"/>
                    </a:solidFill>
                  </a:tcPr>
                </a:tc>
                <a:extLst>
                  <a:ext uri="{0D108BD9-81ED-4DB2-BD59-A6C34878D82A}">
                    <a16:rowId xmlns:a16="http://schemas.microsoft.com/office/drawing/2014/main" val="2660124563"/>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Mix 1</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algn="ctr"/>
                      <a:r>
                        <a:rPr lang="it-IT" sz="1300" b="1" dirty="0">
                          <a:latin typeface="Arial" panose="020B0604020202020204" pitchFamily="34" charset="0"/>
                          <a:cs typeface="Arial" panose="020B0604020202020204" pitchFamily="34" charset="0"/>
                        </a:rPr>
                        <a:t>SOGNO</a:t>
                      </a:r>
                    </a:p>
                  </a:txBody>
                  <a:tcPr>
                    <a:solidFill>
                      <a:srgbClr val="1BF40A"/>
                    </a:solidFill>
                  </a:tcPr>
                </a:tc>
                <a:extLst>
                  <a:ext uri="{0D108BD9-81ED-4DB2-BD59-A6C34878D82A}">
                    <a16:rowId xmlns:a16="http://schemas.microsoft.com/office/drawing/2014/main" val="3169206644"/>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Mix 2</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1300" b="1" dirty="0">
                          <a:latin typeface="Arial" panose="020B0604020202020204" pitchFamily="34" charset="0"/>
                          <a:cs typeface="Arial" panose="020B0604020202020204" pitchFamily="34" charset="0"/>
                        </a:rPr>
                        <a:t>Mista</a:t>
                      </a:r>
                    </a:p>
                  </a:txBody>
                  <a:tcPr>
                    <a:solidFill>
                      <a:srgbClr val="FFFF00"/>
                    </a:solidFill>
                  </a:tcPr>
                </a:tc>
                <a:extLst>
                  <a:ext uri="{0D108BD9-81ED-4DB2-BD59-A6C34878D82A}">
                    <a16:rowId xmlns:a16="http://schemas.microsoft.com/office/drawing/2014/main" val="945732864"/>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Mix 3</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 -</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r>
                        <a:rPr lang="it-IT" sz="2000" b="1" baseline="0" dirty="0">
                          <a:latin typeface="Arial" panose="020B0604020202020204" pitchFamily="34" charset="0"/>
                          <a:cs typeface="Arial" panose="020B0604020202020204" pitchFamily="34" charset="0"/>
                        </a:rPr>
                        <a:t> - </a:t>
                      </a:r>
                      <a:endParaRPr lang="it-IT" sz="2000" b="1" dirty="0">
                        <a:latin typeface="Arial" panose="020B0604020202020204" pitchFamily="34" charset="0"/>
                        <a:cs typeface="Arial" panose="020B0604020202020204" pitchFamily="34" charset="0"/>
                      </a:endParaRP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 - </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latin typeface="Arial" panose="020B0604020202020204" pitchFamily="34" charset="0"/>
                          <a:cs typeface="Arial" panose="020B0604020202020204" pitchFamily="34" charset="0"/>
                        </a:rPr>
                        <a:t>Mista</a:t>
                      </a:r>
                    </a:p>
                  </a:txBody>
                  <a:tcPr>
                    <a:solidFill>
                      <a:srgbClr val="FFFF00"/>
                    </a:solidFill>
                  </a:tcPr>
                </a:tc>
                <a:extLst>
                  <a:ext uri="{0D108BD9-81ED-4DB2-BD59-A6C34878D82A}">
                    <a16:rowId xmlns:a16="http://schemas.microsoft.com/office/drawing/2014/main" val="3434626932"/>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21546330"/>
                  </a:ext>
                </a:extLst>
              </a:tr>
              <a:tr h="355310">
                <a:tc>
                  <a:txBody>
                    <a:bodyPr/>
                    <a:lstStyle/>
                    <a:p>
                      <a:pPr algn="ctr"/>
                      <a:r>
                        <a:rPr lang="it-IT" sz="1400" b="1" dirty="0">
                          <a:solidFill>
                            <a:srgbClr val="FFFF00"/>
                          </a:solidFill>
                          <a:latin typeface="Arial" panose="020B0604020202020204" pitchFamily="34" charset="0"/>
                          <a:cs typeface="Arial" panose="020B0604020202020204" pitchFamily="34" charset="0"/>
                        </a:rPr>
                        <a:t>VOI</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457780520"/>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Mix</a:t>
                      </a:r>
                      <a:r>
                        <a:rPr lang="it-IT" sz="1400" b="1" baseline="0" dirty="0">
                          <a:solidFill>
                            <a:schemeClr val="bg1"/>
                          </a:solidFill>
                          <a:latin typeface="Arial" panose="020B0604020202020204" pitchFamily="34" charset="0"/>
                          <a:cs typeface="Arial" panose="020B0604020202020204" pitchFamily="34" charset="0"/>
                        </a:rPr>
                        <a:t> n-1</a:t>
                      </a:r>
                      <a:endParaRPr lang="it-IT" sz="1400" b="1" dirty="0">
                        <a:solidFill>
                          <a:schemeClr val="bg1"/>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r>
                        <a:rPr lang="it-IT" sz="1200" b="1" dirty="0">
                          <a:latin typeface="Arial" panose="020B0604020202020204" pitchFamily="34" charset="0"/>
                          <a:cs typeface="Arial" panose="020B0604020202020204" pitchFamily="34" charset="0"/>
                        </a:rPr>
                        <a:t>DISASTRO</a:t>
                      </a:r>
                    </a:p>
                  </a:txBody>
                  <a:tcPr>
                    <a:solidFill>
                      <a:srgbClr val="FF0000"/>
                    </a:solidFill>
                  </a:tcPr>
                </a:tc>
                <a:extLst>
                  <a:ext uri="{0D108BD9-81ED-4DB2-BD59-A6C34878D82A}">
                    <a16:rowId xmlns:a16="http://schemas.microsoft.com/office/drawing/2014/main" val="1699781060"/>
                  </a:ext>
                </a:extLst>
              </a:tr>
              <a:tr h="379647">
                <a:tc>
                  <a:txBody>
                    <a:bodyPr/>
                    <a:lstStyle/>
                    <a:p>
                      <a:r>
                        <a:rPr lang="it-IT" sz="1400" b="1" dirty="0">
                          <a:solidFill>
                            <a:schemeClr val="bg1"/>
                          </a:solidFill>
                          <a:latin typeface="Arial" panose="020B0604020202020204" pitchFamily="34" charset="0"/>
                          <a:cs typeface="Arial" panose="020B0604020202020204" pitchFamily="34" charset="0"/>
                        </a:rPr>
                        <a:t>Mix n</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r>
                        <a:rPr lang="it-IT" sz="2000" b="1" baseline="0" dirty="0">
                          <a:latin typeface="Arial" panose="020B0604020202020204" pitchFamily="34" charset="0"/>
                          <a:cs typeface="Arial" panose="020B0604020202020204" pitchFamily="34" charset="0"/>
                        </a:rPr>
                        <a:t> - -</a:t>
                      </a:r>
                      <a:endParaRPr lang="it-IT" sz="2000" b="1" dirty="0">
                        <a:latin typeface="Arial" panose="020B0604020202020204" pitchFamily="34" charset="0"/>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INCUBO</a:t>
                      </a:r>
                    </a:p>
                  </a:txBody>
                  <a:tcPr>
                    <a:solidFill>
                      <a:srgbClr val="FF0000"/>
                    </a:solidFill>
                  </a:tcPr>
                </a:tc>
                <a:extLst>
                  <a:ext uri="{0D108BD9-81ED-4DB2-BD59-A6C34878D82A}">
                    <a16:rowId xmlns:a16="http://schemas.microsoft.com/office/drawing/2014/main" val="4114010016"/>
                  </a:ext>
                </a:extLst>
              </a:tr>
            </a:tbl>
          </a:graphicData>
        </a:graphic>
      </p:graphicFrame>
      <p:sp>
        <p:nvSpPr>
          <p:cNvPr id="4" name="Segnaposto numero diapositiva 3"/>
          <p:cNvSpPr>
            <a:spLocks noGrp="1"/>
          </p:cNvSpPr>
          <p:nvPr>
            <p:ph type="sldNum" sz="quarter" idx="12"/>
          </p:nvPr>
        </p:nvSpPr>
        <p:spPr/>
        <p:txBody>
          <a:bodyPr/>
          <a:lstStyle/>
          <a:p>
            <a:fld id="{D4EA2087-047C-4DA0-BA62-849768747B1E}" type="slidenum">
              <a:rPr lang="it-IT" smtClean="0"/>
              <a:t>4</a:t>
            </a:fld>
            <a:endParaRPr lang="it-IT"/>
          </a:p>
        </p:txBody>
      </p:sp>
      <p:sp>
        <p:nvSpPr>
          <p:cNvPr id="8" name="CasellaDiTesto 7"/>
          <p:cNvSpPr txBox="1"/>
          <p:nvPr/>
        </p:nvSpPr>
        <p:spPr>
          <a:xfrm>
            <a:off x="2160967" y="1274290"/>
            <a:ext cx="7624293" cy="461665"/>
          </a:xfrm>
          <a:prstGeom prst="rect">
            <a:avLst/>
          </a:prstGeom>
          <a:solidFill>
            <a:srgbClr val="FF0000"/>
          </a:solid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Il Marketing Mix della vostra azienda dove si trova?</a:t>
            </a:r>
          </a:p>
        </p:txBody>
      </p:sp>
      <p:pic>
        <p:nvPicPr>
          <p:cNvPr id="9" name="Immagine 8" descr="conpayoff_LIGHT.jpg"/>
          <p:cNvPicPr>
            <a:picLocks noChangeAspect="1"/>
          </p:cNvPicPr>
          <p:nvPr/>
        </p:nvPicPr>
        <p:blipFill>
          <a:blip r:embed="rId2" cstate="print"/>
          <a:srcRect/>
          <a:stretch>
            <a:fillRect/>
          </a:stretch>
        </p:blipFill>
        <p:spPr bwMode="auto">
          <a:xfrm>
            <a:off x="178301" y="171666"/>
            <a:ext cx="845827" cy="146698"/>
          </a:xfrm>
          <a:prstGeom prst="rect">
            <a:avLst/>
          </a:prstGeom>
          <a:noFill/>
          <a:ln w="9525">
            <a:noFill/>
            <a:miter lim="800000"/>
            <a:headEnd/>
            <a:tailEnd/>
          </a:ln>
        </p:spPr>
      </p:pic>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12651" y="273032"/>
            <a:ext cx="647511" cy="319396"/>
          </a:xfrm>
          <a:prstGeom prst="rect">
            <a:avLst/>
          </a:prstGeom>
          <a:noFill/>
          <a:ln w="9525">
            <a:noFill/>
            <a:miter lim="800000"/>
            <a:headEnd/>
            <a:tailEnd/>
          </a:ln>
        </p:spPr>
      </p:pic>
      <p:sp>
        <p:nvSpPr>
          <p:cNvPr id="11" name="CasellaDiTesto 10"/>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74260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22546" y="309782"/>
            <a:ext cx="5505042" cy="938719"/>
          </a:xfrm>
          <a:prstGeom prst="rect">
            <a:avLst/>
          </a:prstGeom>
          <a:solidFill>
            <a:srgbClr val="FF0000"/>
          </a:solidFill>
        </p:spPr>
        <p:txBody>
          <a:bodyPr wrap="square">
            <a:spAutoFit/>
          </a:bodyPr>
          <a:lstStyle/>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1 – Forza del legame dei clienti («Opaca»)</a:t>
            </a:r>
          </a:p>
          <a:p>
            <a:pPr lvl="1" algn="ctr">
              <a:buFontTx/>
              <a:buNone/>
            </a:pPr>
            <a:endParaRPr lang="it-IT" sz="500" b="1" dirty="0">
              <a:solidFill>
                <a:schemeClr val="bg1"/>
              </a:solidFill>
              <a:latin typeface="Arial" panose="020B0604020202020204" pitchFamily="34" charset="0"/>
              <a:cs typeface="Arial" panose="020B0604020202020204" pitchFamily="34" charset="0"/>
            </a:endParaRPr>
          </a:p>
          <a:p>
            <a:pPr algn="ctr">
              <a:defRPr/>
            </a:pPr>
            <a:r>
              <a:rPr lang="it-IT" sz="3600" b="1" dirty="0">
                <a:solidFill>
                  <a:schemeClr val="bg1"/>
                </a:solidFill>
                <a:latin typeface="Arial" panose="020B0604020202020204" pitchFamily="34" charset="0"/>
                <a:cs typeface="Arial" panose="020B0604020202020204" pitchFamily="34" charset="0"/>
              </a:rPr>
              <a:t>Le domande-chiave</a:t>
            </a:r>
          </a:p>
        </p:txBody>
      </p:sp>
      <p:sp>
        <p:nvSpPr>
          <p:cNvPr id="4" name="Rectangle 1027"/>
          <p:cNvSpPr txBox="1">
            <a:spLocks noChangeArrowheads="1"/>
          </p:cNvSpPr>
          <p:nvPr/>
        </p:nvSpPr>
        <p:spPr bwMode="auto">
          <a:xfrm>
            <a:off x="1098031" y="1619688"/>
            <a:ext cx="10105129" cy="436098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Per i clienti la Banca XXX è una «commodity» o qualcosa di più che si distingue?</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Qual è il profilo di immagine reale della Banca XXX quando non sanno che ci stanno parlando?</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Quanti stanno pensando di abbandonarci … ?</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 e perché?</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Verso quali concorrenti andrebbero?</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Consiglierebbero ai loro amici Banca XXX?</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Cosa vorrebbero di nuovo e di diverso da Banca XXX?</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Quali sono i loro </a:t>
            </a:r>
            <a:r>
              <a:rPr lang="it-IT" altLang="it-IT" sz="2000" b="1" kern="0" dirty="0" err="1">
                <a:latin typeface="Arial" panose="020B0604020202020204" pitchFamily="34" charset="0"/>
                <a:cs typeface="Arial" panose="020B0604020202020204" pitchFamily="34" charset="0"/>
              </a:rPr>
              <a:t>Likes</a:t>
            </a:r>
            <a:r>
              <a:rPr lang="it-IT" altLang="it-IT" sz="2000" b="1" kern="0" dirty="0">
                <a:latin typeface="Arial" panose="020B0604020202020204" pitchFamily="34" charset="0"/>
                <a:cs typeface="Arial" panose="020B0604020202020204" pitchFamily="34" charset="0"/>
              </a:rPr>
              <a:t> e </a:t>
            </a:r>
            <a:r>
              <a:rPr lang="it-IT" altLang="it-IT" sz="2000" b="1" kern="0" dirty="0" err="1">
                <a:latin typeface="Arial" panose="020B0604020202020204" pitchFamily="34" charset="0"/>
                <a:cs typeface="Arial" panose="020B0604020202020204" pitchFamily="34" charset="0"/>
              </a:rPr>
              <a:t>Dislikes</a:t>
            </a:r>
            <a:r>
              <a:rPr lang="it-IT" altLang="it-IT" sz="2000" b="1" kern="0" dirty="0">
                <a:latin typeface="Arial" panose="020B0604020202020204" pitchFamily="34" charset="0"/>
                <a:cs typeface="Arial" panose="020B0604020202020204" pitchFamily="34" charset="0"/>
              </a:rPr>
              <a:t>?</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Tra i clienti multi-</a:t>
            </a:r>
            <a:r>
              <a:rPr lang="it-IT" altLang="it-IT" sz="2000" b="1" kern="0" dirty="0" err="1">
                <a:latin typeface="Arial" panose="020B0604020202020204" pitchFamily="34" charset="0"/>
                <a:cs typeface="Arial" panose="020B0604020202020204" pitchFamily="34" charset="0"/>
              </a:rPr>
              <a:t>bancarizzati</a:t>
            </a:r>
            <a:r>
              <a:rPr lang="it-IT" altLang="it-IT" sz="2000" b="1" kern="0" dirty="0">
                <a:latin typeface="Arial" panose="020B0604020202020204" pitchFamily="34" charset="0"/>
                <a:cs typeface="Arial" panose="020B0604020202020204" pitchFamily="34" charset="0"/>
              </a:rPr>
              <a:t> come si colloca Banca XXX?</a:t>
            </a:r>
          </a:p>
          <a:p>
            <a:pPr lvl="1">
              <a:buFont typeface="Wingdings" panose="05000000000000000000" pitchFamily="2" charset="2"/>
              <a:buChar char="§"/>
            </a:pPr>
            <a:r>
              <a:rPr lang="it-IT" altLang="it-IT" sz="2000" b="1" kern="0" dirty="0">
                <a:latin typeface="Arial" panose="020B0604020202020204" pitchFamily="34" charset="0"/>
                <a:cs typeface="Arial" panose="020B0604020202020204" pitchFamily="34" charset="0"/>
              </a:rPr>
              <a:t>Etc. etc.</a:t>
            </a:r>
          </a:p>
          <a:p>
            <a:pPr lvl="1">
              <a:buFontTx/>
              <a:buNone/>
            </a:pPr>
            <a:endParaRPr lang="it-IT" altLang="it-IT" sz="2000" b="1" kern="0" dirty="0">
              <a:latin typeface="Arial" panose="020B0604020202020204" pitchFamily="34" charset="0"/>
              <a:cs typeface="Arial" panose="020B0604020202020204" pitchFamily="34" charset="0"/>
            </a:endParaRPr>
          </a:p>
          <a:p>
            <a:pPr lvl="1">
              <a:buFontTx/>
              <a:buNone/>
            </a:pPr>
            <a:endParaRPr lang="it-IT" altLang="it-IT" sz="2000" b="1" kern="0" dirty="0">
              <a:latin typeface="Arial" panose="020B0604020202020204" pitchFamily="34" charset="0"/>
              <a:cs typeface="Arial" panose="020B0604020202020204" pitchFamily="34" charset="0"/>
            </a:endParaRP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3160" y="288355"/>
            <a:ext cx="731327" cy="37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40</a:t>
            </a:fld>
            <a:endParaRPr lang="en-US" dirty="0"/>
          </a:p>
        </p:txBody>
      </p:sp>
      <p:pic>
        <p:nvPicPr>
          <p:cNvPr id="9"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84" y="2680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566315" y="6415801"/>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Rettangolo 10"/>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378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41</a:t>
            </a:fld>
            <a:endParaRPr lang="en-US" dirty="0"/>
          </a:p>
        </p:txBody>
      </p:sp>
      <p:sp>
        <p:nvSpPr>
          <p:cNvPr id="10" name="CasellaDiTesto 9"/>
          <p:cNvSpPr txBox="1"/>
          <p:nvPr/>
        </p:nvSpPr>
        <p:spPr>
          <a:xfrm>
            <a:off x="2233585" y="1677871"/>
            <a:ext cx="7300686" cy="2708434"/>
          </a:xfrm>
          <a:prstGeom prst="rect">
            <a:avLst/>
          </a:prstGeom>
          <a:solidFill>
            <a:srgbClr val="FF0000"/>
          </a:solidFill>
        </p:spPr>
        <p:txBody>
          <a:bodyPr wrap="square" rtlCol="0">
            <a:spAutoFit/>
          </a:bodyPr>
          <a:lstStyle/>
          <a:p>
            <a:pPr lvl="1">
              <a:buFontTx/>
              <a:buNone/>
            </a:pPr>
            <a:endParaRPr lang="it-IT" sz="1400" dirty="0">
              <a:solidFill>
                <a:schemeClr val="bg1"/>
              </a:solidFill>
            </a:endParaRPr>
          </a:p>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1 – Forza del legame dei clienti («Opaca»)</a:t>
            </a:r>
          </a:p>
          <a:p>
            <a:pPr lvl="1" algn="ctr">
              <a:buFontTx/>
              <a:buNone/>
            </a:pPr>
            <a:endParaRPr lang="it-IT" sz="1400" dirty="0">
              <a:solidFill>
                <a:schemeClr val="bg1"/>
              </a:solidFill>
            </a:endParaRPr>
          </a:p>
          <a:p>
            <a:pPr lvl="1" algn="ctr">
              <a:buFontTx/>
              <a:buNone/>
            </a:pPr>
            <a:r>
              <a:rPr lang="it-IT" sz="3600" b="1" dirty="0">
                <a:solidFill>
                  <a:schemeClr val="bg1"/>
                </a:solidFill>
                <a:latin typeface="Arial" panose="020B0604020202020204" pitchFamily="34" charset="0"/>
                <a:cs typeface="Arial" panose="020B0604020202020204" pitchFamily="34" charset="0"/>
              </a:rPr>
              <a:t>Un estratto dimostrativo dei</a:t>
            </a:r>
          </a:p>
          <a:p>
            <a:pPr lvl="1" algn="ctr">
              <a:buFontTx/>
              <a:buNone/>
            </a:pPr>
            <a:r>
              <a:rPr lang="it-IT" sz="3600" b="1" dirty="0">
                <a:solidFill>
                  <a:schemeClr val="bg1"/>
                </a:solidFill>
                <a:latin typeface="Arial" panose="020B0604020202020204" pitchFamily="34" charset="0"/>
                <a:cs typeface="Arial" panose="020B0604020202020204" pitchFamily="34" charset="0"/>
              </a:rPr>
              <a:t>PRINCIPALI RISULTATI</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663566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91707" y="402439"/>
            <a:ext cx="6240062" cy="4479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1.1 - La visibilità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42</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Pensando alle banche presenti nella sua zona quali i primi cinque nomi di banche</a:t>
            </a:r>
          </a:p>
          <a:p>
            <a:pPr algn="ctr"/>
            <a:r>
              <a:rPr lang="it-IT" sz="1600" b="1" dirty="0">
                <a:solidFill>
                  <a:srgbClr val="0070C0"/>
                </a:solidFill>
                <a:latin typeface="Arial" panose="020B0604020202020204" pitchFamily="34" charset="0"/>
                <a:cs typeface="Arial" panose="020B0604020202020204" pitchFamily="34" charset="0"/>
              </a:rPr>
              <a:t>che le vengono in mente?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3999593026"/>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7881401" y="2707625"/>
            <a:ext cx="3685735" cy="10297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bg1"/>
                </a:solidFill>
                <a:latin typeface="Arial" panose="020B0604020202020204" pitchFamily="34" charset="0"/>
                <a:cs typeface="Arial" panose="020B0604020202020204" pitchFamily="34" charset="0"/>
              </a:rPr>
              <a:t>Il 53% dei clienti cita spontaneamente al primo posto la Banca XXX. E’ un dato medio che rivela un legame da consolidare. Le aree 4 e 5 rivelano una particolare debolezza che merita attenzione.</a:t>
            </a:r>
          </a:p>
        </p:txBody>
      </p:sp>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96060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21502" y="402019"/>
            <a:ext cx="6534492" cy="4479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1.1a - La visibilità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43</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Pensando alle banche presenti nella sua zona quali i primi cinque nomi di banche</a:t>
            </a:r>
          </a:p>
          <a:p>
            <a:pPr algn="ctr"/>
            <a:r>
              <a:rPr lang="it-IT" sz="1600" b="1" dirty="0">
                <a:solidFill>
                  <a:srgbClr val="0070C0"/>
                </a:solidFill>
                <a:latin typeface="Arial" panose="020B0604020202020204" pitchFamily="34" charset="0"/>
                <a:cs typeface="Arial" panose="020B0604020202020204" pitchFamily="34" charset="0"/>
              </a:rPr>
              <a:t>che le vengono in mente?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1398906695"/>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7881401" y="2560748"/>
            <a:ext cx="3685735" cy="10297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bg1"/>
                </a:solidFill>
                <a:latin typeface="Arial" panose="020B0604020202020204" pitchFamily="34" charset="0"/>
                <a:cs typeface="Arial" panose="020B0604020202020204" pitchFamily="34" charset="0"/>
              </a:rPr>
              <a:t>Il 53% dei clienti cita spontaneamente al primo posto la Banca XXX. E’ un dato medio che rivela un legame da consolidare.  Significa che il 47% dei clienti non trova motivi per citare la Banca XXX come primo nome.</a:t>
            </a:r>
          </a:p>
        </p:txBody>
      </p:sp>
      <p:sp>
        <p:nvSpPr>
          <p:cNvPr id="14" name="CasellaDiTesto 13"/>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15" name="Rettangolo 14"/>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6" name="CasellaDiTesto 15"/>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761731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6929" y="410716"/>
            <a:ext cx="7329268" cy="447988"/>
          </a:xfrm>
          <a:solidFill>
            <a:srgbClr val="FF0000"/>
          </a:solidFill>
        </p:spPr>
        <p:txBody>
          <a:bodyPr>
            <a:noAutofit/>
          </a:bodyPr>
          <a:lstStyle/>
          <a:p>
            <a:pPr algn="ctr"/>
            <a:r>
              <a:rPr lang="it-IT" sz="1600" b="1" dirty="0">
                <a:solidFill>
                  <a:schemeClr val="bg1"/>
                </a:solidFill>
                <a:latin typeface="Arial" panose="020B0604020202020204" pitchFamily="34" charset="0"/>
                <a:cs typeface="Arial" panose="020B0604020202020204" pitchFamily="34" charset="0"/>
              </a:rPr>
              <a:t>1.1b - La visibilità della Banca XXX e dei suoi competitori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44</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309316" y="980504"/>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Pensando alle banche presenti nella sua zona quali i primi cinque nomi che le vengono in mente?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984344258"/>
              </p:ext>
            </p:extLst>
          </p:nvPr>
        </p:nvGraphicFramePr>
        <p:xfrm>
          <a:off x="960559" y="1612500"/>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4" name="CasellaDiTesto 13"/>
          <p:cNvSpPr txBox="1"/>
          <p:nvPr/>
        </p:nvSpPr>
        <p:spPr>
          <a:xfrm>
            <a:off x="1705758" y="5274195"/>
            <a:ext cx="1251323" cy="246221"/>
          </a:xfrm>
          <a:prstGeom prst="rect">
            <a:avLst/>
          </a:prstGeom>
          <a:solidFill>
            <a:srgbClr val="FF0000"/>
          </a:solidFill>
        </p:spPr>
        <p:txBody>
          <a:bodyPr wrap="square" rtlCol="0">
            <a:spAutoFit/>
          </a:bodyPr>
          <a:lstStyle/>
          <a:p>
            <a:pPr algn="ctr"/>
            <a:r>
              <a:rPr lang="it-IT" sz="1000" b="1" dirty="0">
                <a:solidFill>
                  <a:schemeClr val="bg1"/>
                </a:solidFill>
                <a:latin typeface="Arial" panose="020B0604020202020204" pitchFamily="34" charset="0"/>
                <a:cs typeface="Arial" panose="020B0604020202020204" pitchFamily="34" charset="0"/>
              </a:rPr>
              <a:t>BANCA XXX</a:t>
            </a:r>
          </a:p>
        </p:txBody>
      </p:sp>
      <p:sp>
        <p:nvSpPr>
          <p:cNvPr id="16" name="CasellaDiTesto 15"/>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17" name="Rettangolo 16"/>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8" name="CasellaDiTesto 1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981322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8995" y="383784"/>
            <a:ext cx="7846540" cy="4479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1.2a – L’immagine spontanea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45</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7</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Sempre pensando alle banche presenti nella sua zona che lei conosce direttamente o anche solo per sentito dire, qual è secondo lei la banca … </a:t>
            </a:r>
            <a:r>
              <a:rPr lang="it-IT" sz="1000" b="1" dirty="0">
                <a:latin typeface="Arial" panose="020B0604020202020204" pitchFamily="34" charset="0"/>
                <a:cs typeface="Arial" panose="020B0604020202020204" pitchFamily="34" charset="0"/>
              </a:rPr>
              <a:t>[Rotazione automatica]</a:t>
            </a:r>
            <a:r>
              <a:rPr lang="it-IT" sz="1600" b="1" dirty="0">
                <a:solidFill>
                  <a:srgbClr val="0070C0"/>
                </a:solidFill>
                <a:latin typeface="Arial" panose="020B0604020202020204" pitchFamily="34" charset="0"/>
                <a:cs typeface="Arial" panose="020B0604020202020204" pitchFamily="34" charset="0"/>
              </a:rPr>
              <a:t> </a:t>
            </a:r>
            <a:r>
              <a:rPr lang="it-IT" sz="1200" b="1" i="1" dirty="0">
                <a:solidFill>
                  <a:srgbClr val="0070C0"/>
                </a:solidFill>
                <a:highlight>
                  <a:srgbClr val="FFFF00"/>
                </a:highlight>
                <a:latin typeface="Arial" panose="020B0604020202020204" pitchFamily="34" charset="0"/>
                <a:cs typeface="Arial" panose="020B0604020202020204" pitchFamily="34" charset="0"/>
              </a:rPr>
              <a:t>(Intervistatrice: leggere uno alla volta gli item qui sotto) </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1" name="CasellaDiTesto 10"/>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872482705"/>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9482879" y="3134843"/>
            <a:ext cx="1993280" cy="1324615"/>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002060"/>
                </a:solidFill>
                <a:latin typeface="Arial" panose="020B0604020202020204" pitchFamily="34" charset="0"/>
                <a:cs typeface="Arial" panose="020B0604020202020204" pitchFamily="34" charset="0"/>
              </a:rPr>
              <a:t>L’immagine che è quella di una banca tradizionale di «vicinato» senza particolare vivacità o dinamismo.</a:t>
            </a:r>
          </a:p>
        </p:txBody>
      </p:sp>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Tree>
    <p:extLst>
      <p:ext uri="{BB962C8B-B14F-4D97-AF65-F5344CB8AC3E}">
        <p14:creationId xmlns:p14="http://schemas.microsoft.com/office/powerpoint/2010/main" val="164720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0270" y="383784"/>
            <a:ext cx="7624119" cy="4479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1.2b – L’immagine pilotata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46</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075841" y="359726"/>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13</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Le ha detto di conoscere di nome la Banca XXX. Pensando a questa banca con un voto da 1 a 10 quanto la considera … </a:t>
            </a:r>
            <a:r>
              <a:rPr lang="it-IT" sz="1000" b="1" dirty="0">
                <a:latin typeface="Arial" panose="020B0604020202020204" pitchFamily="34" charset="0"/>
                <a:cs typeface="Arial" panose="020B0604020202020204" pitchFamily="34" charset="0"/>
              </a:rPr>
              <a:t>[Rotazione automatica]</a:t>
            </a:r>
            <a:r>
              <a:rPr lang="it-IT" sz="1600" b="1" dirty="0">
                <a:solidFill>
                  <a:srgbClr val="0070C0"/>
                </a:solidFill>
                <a:latin typeface="Arial" panose="020B0604020202020204" pitchFamily="34" charset="0"/>
                <a:cs typeface="Arial" panose="020B0604020202020204" pitchFamily="34" charset="0"/>
              </a:rPr>
              <a:t> </a:t>
            </a:r>
            <a:r>
              <a:rPr lang="it-IT" sz="1200" b="1" i="1" dirty="0">
                <a:solidFill>
                  <a:srgbClr val="0070C0"/>
                </a:solidFill>
                <a:highlight>
                  <a:srgbClr val="FFFF00"/>
                </a:highlight>
                <a:latin typeface="Arial" panose="020B0604020202020204" pitchFamily="34" charset="0"/>
                <a:cs typeface="Arial" panose="020B0604020202020204" pitchFamily="34" charset="0"/>
              </a:rPr>
              <a:t>(Intervistatrice: leggere uno alla volta gli item qui sotto) </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1" name="CasellaDiTesto 10"/>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4112739575"/>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9482879" y="3134843"/>
            <a:ext cx="1993280" cy="1324615"/>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002060"/>
                </a:solidFill>
                <a:latin typeface="Arial" panose="020B0604020202020204" pitchFamily="34" charset="0"/>
                <a:cs typeface="Arial" panose="020B0604020202020204" pitchFamily="34" charset="0"/>
              </a:rPr>
              <a:t>L’immagine che è quella di una banca tradizionale di «vicinato» senza particolare vivacità o dinamismo.</a:t>
            </a:r>
          </a:p>
        </p:txBody>
      </p:sp>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Tree>
    <p:extLst>
      <p:ext uri="{BB962C8B-B14F-4D97-AF65-F5344CB8AC3E}">
        <p14:creationId xmlns:p14="http://schemas.microsoft.com/office/powerpoint/2010/main" val="2524964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01795" y="383784"/>
            <a:ext cx="6486197" cy="4479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1.2c – L’immagine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47</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7</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Sempre pensando alle banche presenti nella sua zona che lei conosce direttamente o anche solo per sentito dire, qual è secondo lei la banca … </a:t>
            </a:r>
            <a:r>
              <a:rPr lang="it-IT" sz="1000" b="1" dirty="0">
                <a:latin typeface="Arial" panose="020B0604020202020204" pitchFamily="34" charset="0"/>
                <a:cs typeface="Arial" panose="020B0604020202020204" pitchFamily="34" charset="0"/>
              </a:rPr>
              <a:t>[Rotazione automatica]</a:t>
            </a:r>
            <a:r>
              <a:rPr lang="it-IT" sz="1600" b="1" dirty="0">
                <a:solidFill>
                  <a:srgbClr val="0070C0"/>
                </a:solidFill>
                <a:latin typeface="Arial" panose="020B0604020202020204" pitchFamily="34" charset="0"/>
                <a:cs typeface="Arial" panose="020B0604020202020204" pitchFamily="34" charset="0"/>
              </a:rPr>
              <a:t> </a:t>
            </a:r>
            <a:r>
              <a:rPr lang="it-IT" sz="1200" b="1" i="1" dirty="0">
                <a:solidFill>
                  <a:srgbClr val="0070C0"/>
                </a:solidFill>
                <a:highlight>
                  <a:srgbClr val="FFFF00"/>
                </a:highlight>
                <a:latin typeface="Arial" panose="020B0604020202020204" pitchFamily="34" charset="0"/>
                <a:cs typeface="Arial" panose="020B0604020202020204" pitchFamily="34" charset="0"/>
              </a:rPr>
              <a:t>(Intervistatrice: leggere uno alla volta gli item qui sotto) </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1" name="CasellaDiTesto 10"/>
          <p:cNvSpPr txBox="1"/>
          <p:nvPr/>
        </p:nvSpPr>
        <p:spPr>
          <a:xfrm>
            <a:off x="1705758" y="6532619"/>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3431818641"/>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9482879" y="3134843"/>
            <a:ext cx="1993280" cy="1324615"/>
          </a:xfrm>
          <a:prstGeom prst="roundRect">
            <a:avLst>
              <a:gd name="adj" fmla="val 0"/>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002060"/>
                </a:solidFill>
                <a:latin typeface="Arial" panose="020B0604020202020204" pitchFamily="34" charset="0"/>
                <a:cs typeface="Arial" panose="020B0604020202020204" pitchFamily="34" charset="0"/>
              </a:rPr>
              <a:t>L’immagine che è quella di una banca tradizionale di «vicinato» senza particolare vivacità o dinamismo.</a:t>
            </a:r>
          </a:p>
        </p:txBody>
      </p:sp>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Tree>
    <p:extLst>
      <p:ext uri="{BB962C8B-B14F-4D97-AF65-F5344CB8AC3E}">
        <p14:creationId xmlns:p14="http://schemas.microsoft.com/office/powerpoint/2010/main" val="838443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355FCB2-8A29-4C31-BE7E-88B2CCC417DE}" type="slidenum">
              <a:rPr lang="it-IT" smtClean="0"/>
              <a:t>48</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005003" y="1033445"/>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23</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Negli ultimi mesi lei ha pensato di cambiare banca?</a:t>
            </a:r>
            <a:endParaRPr lang="it-IT" sz="1200" b="1" i="1" dirty="0">
              <a:solidFill>
                <a:srgbClr val="0070C0"/>
              </a:solidFill>
              <a:highlight>
                <a:srgbClr val="FFFF00"/>
              </a:highlight>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1" name="CasellaDiTesto 10"/>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20" name="CasellaDiTesto 19"/>
          <p:cNvSpPr txBox="1"/>
          <p:nvPr/>
        </p:nvSpPr>
        <p:spPr>
          <a:xfrm>
            <a:off x="940158" y="6098663"/>
            <a:ext cx="3387143" cy="461665"/>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 che hanno indicato che la banca che hanno pensato di lasciare è la BANCA XXX.</a:t>
            </a:r>
          </a:p>
        </p:txBody>
      </p:sp>
      <p:graphicFrame>
        <p:nvGraphicFramePr>
          <p:cNvPr id="14" name="Segnaposto contenuto 12"/>
          <p:cNvGraphicFramePr>
            <a:graphicFrameLocks noGrp="1"/>
          </p:cNvGraphicFramePr>
          <p:nvPr>
            <p:ph idx="1"/>
            <p:extLst>
              <p:ext uri="{D42A27DB-BD31-4B8C-83A1-F6EECF244321}">
                <p14:modId xmlns:p14="http://schemas.microsoft.com/office/powerpoint/2010/main" val="2750088614"/>
              </p:ext>
            </p:extLst>
          </p:nvPr>
        </p:nvGraphicFramePr>
        <p:xfrm>
          <a:off x="838200" y="1611318"/>
          <a:ext cx="8917794"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4" name="Rettangolo con angoli arrotondati 3"/>
          <p:cNvSpPr/>
          <p:nvPr/>
        </p:nvSpPr>
        <p:spPr>
          <a:xfrm>
            <a:off x="9486363" y="1991974"/>
            <a:ext cx="2150772" cy="2111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FF0000"/>
                </a:solidFill>
                <a:latin typeface="Arial" panose="020B0604020202020204" pitchFamily="34" charset="0"/>
                <a:cs typeface="Arial" panose="020B0604020202020204" pitchFamily="34" charset="0"/>
              </a:rPr>
              <a:t>CRITICITA’</a:t>
            </a:r>
          </a:p>
          <a:p>
            <a:pPr algn="ctr"/>
            <a:r>
              <a:rPr lang="it-IT" sz="1500" b="1" dirty="0">
                <a:latin typeface="Arial" panose="020B0604020202020204" pitchFamily="34" charset="0"/>
                <a:cs typeface="Arial" panose="020B0604020202020204" pitchFamily="34" charset="0"/>
              </a:rPr>
              <a:t>Il Potenziale di defezione è elevato e superiore al benchmark. Merita un monitoraggio approfondito</a:t>
            </a:r>
          </a:p>
        </p:txBody>
      </p:sp>
      <p:sp>
        <p:nvSpPr>
          <p:cNvPr id="16" name="Titolo 1"/>
          <p:cNvSpPr txBox="1">
            <a:spLocks/>
          </p:cNvSpPr>
          <p:nvPr/>
        </p:nvSpPr>
        <p:spPr>
          <a:xfrm>
            <a:off x="2505172" y="334685"/>
            <a:ext cx="7477028" cy="644107"/>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solidFill>
                  <a:schemeClr val="bg1"/>
                </a:solidFill>
                <a:latin typeface="Arial" panose="020B0604020202020204" pitchFamily="34" charset="0"/>
                <a:cs typeface="Arial" panose="020B0604020202020204" pitchFamily="34" charset="0"/>
              </a:rPr>
              <a:t>1.3a – Il potenziale di defezione dei clienti della Banca XXX:</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PENSATO DI CAMBIARE BANCA</a:t>
            </a:r>
          </a:p>
        </p:txBody>
      </p:sp>
    </p:spTree>
    <p:extLst>
      <p:ext uri="{BB962C8B-B14F-4D97-AF65-F5344CB8AC3E}">
        <p14:creationId xmlns:p14="http://schemas.microsoft.com/office/powerpoint/2010/main" val="3128742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355FCB2-8A29-4C31-BE7E-88B2CCC417DE}" type="slidenum">
              <a:rPr lang="it-IT" smtClean="0"/>
              <a:t>49</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005003" y="1033445"/>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18</a:t>
            </a:r>
            <a:endParaRPr lang="it-IT" sz="600" b="1" dirty="0">
              <a:latin typeface="Arial" panose="020B0604020202020204" pitchFamily="34" charset="0"/>
              <a:cs typeface="Arial" panose="020B0604020202020204" pitchFamily="34" charset="0"/>
            </a:endParaRPr>
          </a:p>
          <a:p>
            <a:pPr algn="ctr"/>
            <a:r>
              <a:rPr lang="it-IT" sz="1600" b="1" i="1" dirty="0">
                <a:solidFill>
                  <a:srgbClr val="0070C0"/>
                </a:solidFill>
                <a:latin typeface="Arial" panose="020B0604020202020204" pitchFamily="34" charset="0"/>
                <a:cs typeface="Arial" panose="020B0604020202020204" pitchFamily="34" charset="0"/>
              </a:rPr>
              <a:t>(Testo della domanda omesso)</a:t>
            </a:r>
            <a:endParaRPr lang="it-IT" sz="1200" b="1" i="1" dirty="0">
              <a:solidFill>
                <a:srgbClr val="0070C0"/>
              </a:solidFill>
              <a:highlight>
                <a:srgbClr val="FFFF00"/>
              </a:highlight>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1" name="CasellaDiTesto 10"/>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20" name="CasellaDiTesto 19"/>
          <p:cNvSpPr txBox="1"/>
          <p:nvPr/>
        </p:nvSpPr>
        <p:spPr>
          <a:xfrm>
            <a:off x="940158" y="6098663"/>
            <a:ext cx="3387143" cy="461665"/>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 che hanno indicato che la banca che hanno pensato di lasciare è la BANCA XXX.</a:t>
            </a:r>
          </a:p>
        </p:txBody>
      </p:sp>
      <p:graphicFrame>
        <p:nvGraphicFramePr>
          <p:cNvPr id="14" name="Segnaposto contenuto 12"/>
          <p:cNvGraphicFramePr>
            <a:graphicFrameLocks noGrp="1"/>
          </p:cNvGraphicFramePr>
          <p:nvPr>
            <p:ph idx="1"/>
            <p:extLst>
              <p:ext uri="{D42A27DB-BD31-4B8C-83A1-F6EECF244321}">
                <p14:modId xmlns:p14="http://schemas.microsoft.com/office/powerpoint/2010/main" val="212276831"/>
              </p:ext>
            </p:extLst>
          </p:nvPr>
        </p:nvGraphicFramePr>
        <p:xfrm>
          <a:off x="838200" y="1611318"/>
          <a:ext cx="8917794"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4" name="Rettangolo con angoli arrotondati 3"/>
          <p:cNvSpPr/>
          <p:nvPr/>
        </p:nvSpPr>
        <p:spPr>
          <a:xfrm>
            <a:off x="9486363" y="1991974"/>
            <a:ext cx="2150772" cy="21112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FF0000"/>
                </a:solidFill>
                <a:latin typeface="Arial" panose="020B0604020202020204" pitchFamily="34" charset="0"/>
                <a:cs typeface="Arial" panose="020B0604020202020204" pitchFamily="34" charset="0"/>
              </a:rPr>
              <a:t>Le preferenze di canale indicano una potenziale debolezza</a:t>
            </a:r>
          </a:p>
        </p:txBody>
      </p:sp>
      <p:sp>
        <p:nvSpPr>
          <p:cNvPr id="16" name="Titolo 1"/>
          <p:cNvSpPr txBox="1">
            <a:spLocks/>
          </p:cNvSpPr>
          <p:nvPr/>
        </p:nvSpPr>
        <p:spPr>
          <a:xfrm>
            <a:off x="2505172" y="334685"/>
            <a:ext cx="7477028" cy="644107"/>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solidFill>
                  <a:schemeClr val="bg1"/>
                </a:solidFill>
                <a:latin typeface="Arial" panose="020B0604020202020204" pitchFamily="34" charset="0"/>
                <a:cs typeface="Arial" panose="020B0604020202020204" pitchFamily="34" charset="0"/>
              </a:rPr>
              <a:t>1.4a – Potenziale di defezione dei clienti della Banca XXX:</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PREFERENZA DI CANALE: FISICO O ONLINE?</a:t>
            </a:r>
          </a:p>
        </p:txBody>
      </p:sp>
    </p:spTree>
    <p:extLst>
      <p:ext uri="{BB962C8B-B14F-4D97-AF65-F5344CB8AC3E}">
        <p14:creationId xmlns:p14="http://schemas.microsoft.com/office/powerpoint/2010/main" val="265071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42189" y="422227"/>
            <a:ext cx="6996896" cy="523220"/>
          </a:xfrm>
          <a:prstGeom prst="rect">
            <a:avLst/>
          </a:prstGeom>
          <a:solidFill>
            <a:srgbClr val="002060"/>
          </a:solidFill>
        </p:spPr>
        <p:txBody>
          <a:bodyPr wrap="square">
            <a:spAutoFit/>
          </a:bodyPr>
          <a:lstStyle/>
          <a:p>
            <a:pPr algn="ctr">
              <a:defRPr/>
            </a:pPr>
            <a:r>
              <a:rPr lang="it-IT" sz="2800" b="1" i="1" dirty="0">
                <a:solidFill>
                  <a:schemeClr val="bg1"/>
                </a:solidFill>
                <a:latin typeface="Arial" panose="020B0604020202020204" pitchFamily="34" charset="0"/>
                <a:cs typeface="Arial" panose="020B0604020202020204" pitchFamily="34" charset="0"/>
              </a:rPr>
              <a:t>Mappa di posizionamento dei fattori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9586" y="179425"/>
            <a:ext cx="664901" cy="3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5</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23249" y="275529"/>
            <a:ext cx="845827" cy="146698"/>
          </a:xfrm>
          <a:prstGeom prst="rect">
            <a:avLst/>
          </a:prstGeom>
          <a:noFill/>
          <a:ln w="9525">
            <a:noFill/>
            <a:miter lim="800000"/>
            <a:headEnd/>
            <a:tailEnd/>
          </a:ln>
        </p:spPr>
      </p:pic>
      <p:cxnSp>
        <p:nvCxnSpPr>
          <p:cNvPr id="6" name="Connettore 2 5"/>
          <p:cNvCxnSpPr/>
          <p:nvPr/>
        </p:nvCxnSpPr>
        <p:spPr>
          <a:xfrm flipH="1">
            <a:off x="6013938" y="1594338"/>
            <a:ext cx="11724" cy="3763108"/>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ttore 2 13"/>
          <p:cNvCxnSpPr/>
          <p:nvPr/>
        </p:nvCxnSpPr>
        <p:spPr>
          <a:xfrm flipH="1" flipV="1">
            <a:off x="2423592" y="3833447"/>
            <a:ext cx="7306562" cy="1416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3" name="CasellaDiTesto 22"/>
          <p:cNvSpPr txBox="1"/>
          <p:nvPr/>
        </p:nvSpPr>
        <p:spPr>
          <a:xfrm>
            <a:off x="5298830" y="5496000"/>
            <a:ext cx="1606062" cy="276999"/>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Debole </a:t>
            </a:r>
            <a:r>
              <a:rPr lang="it-IT" sz="1200" b="1" dirty="0" err="1">
                <a:latin typeface="Arial" panose="020B0604020202020204" pitchFamily="34" charset="0"/>
                <a:cs typeface="Arial" panose="020B0604020202020204" pitchFamily="34" charset="0"/>
              </a:rPr>
              <a:t>retention</a:t>
            </a:r>
            <a:endParaRPr lang="it-IT" sz="1200" b="1" dirty="0">
              <a:latin typeface="Arial" panose="020B0604020202020204" pitchFamily="34" charset="0"/>
              <a:cs typeface="Arial" panose="020B0604020202020204" pitchFamily="34" charset="0"/>
            </a:endParaRPr>
          </a:p>
        </p:txBody>
      </p:sp>
      <p:sp>
        <p:nvSpPr>
          <p:cNvPr id="26" name="CasellaDiTesto 25"/>
          <p:cNvSpPr txBox="1"/>
          <p:nvPr/>
        </p:nvSpPr>
        <p:spPr>
          <a:xfrm>
            <a:off x="5222631" y="1186207"/>
            <a:ext cx="1606062" cy="276999"/>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Forte </a:t>
            </a:r>
            <a:r>
              <a:rPr lang="it-IT" sz="1200" b="1" dirty="0" err="1">
                <a:latin typeface="Arial" panose="020B0604020202020204" pitchFamily="34" charset="0"/>
                <a:cs typeface="Arial" panose="020B0604020202020204" pitchFamily="34" charset="0"/>
              </a:rPr>
              <a:t>retention</a:t>
            </a:r>
            <a:endParaRPr lang="it-IT" sz="1200" b="1" dirty="0">
              <a:latin typeface="Arial" panose="020B0604020202020204" pitchFamily="34" charset="0"/>
              <a:cs typeface="Arial" panose="020B0604020202020204" pitchFamily="34" charset="0"/>
            </a:endParaRPr>
          </a:p>
        </p:txBody>
      </p:sp>
      <p:sp>
        <p:nvSpPr>
          <p:cNvPr id="27" name="CasellaDiTesto 26"/>
          <p:cNvSpPr txBox="1"/>
          <p:nvPr/>
        </p:nvSpPr>
        <p:spPr>
          <a:xfrm>
            <a:off x="9534676" y="3616778"/>
            <a:ext cx="1606062"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Forte</a:t>
            </a:r>
          </a:p>
          <a:p>
            <a:pPr algn="ctr"/>
            <a:r>
              <a:rPr lang="it-IT" sz="1200" b="1" dirty="0" err="1">
                <a:latin typeface="Arial" panose="020B0604020202020204" pitchFamily="34" charset="0"/>
                <a:cs typeface="Arial" panose="020B0604020202020204" pitchFamily="34" charset="0"/>
              </a:rPr>
              <a:t>acquisition</a:t>
            </a:r>
            <a:endParaRPr lang="it-IT" sz="1200" b="1" dirty="0">
              <a:latin typeface="Arial" panose="020B0604020202020204" pitchFamily="34" charset="0"/>
              <a:cs typeface="Arial" panose="020B0604020202020204" pitchFamily="34" charset="0"/>
            </a:endParaRPr>
          </a:p>
        </p:txBody>
      </p:sp>
      <p:sp>
        <p:nvSpPr>
          <p:cNvPr id="29" name="CasellaDiTesto 28"/>
          <p:cNvSpPr txBox="1"/>
          <p:nvPr/>
        </p:nvSpPr>
        <p:spPr>
          <a:xfrm>
            <a:off x="1152676" y="3602614"/>
            <a:ext cx="1606062"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Debole</a:t>
            </a:r>
          </a:p>
          <a:p>
            <a:pPr algn="ctr"/>
            <a:r>
              <a:rPr lang="it-IT" sz="1200" b="1" dirty="0" err="1">
                <a:latin typeface="Arial" panose="020B0604020202020204" pitchFamily="34" charset="0"/>
                <a:cs typeface="Arial" panose="020B0604020202020204" pitchFamily="34" charset="0"/>
              </a:rPr>
              <a:t>acquisition</a:t>
            </a:r>
            <a:endParaRPr lang="it-IT" sz="1200" b="1" dirty="0">
              <a:latin typeface="Arial" panose="020B0604020202020204" pitchFamily="34" charset="0"/>
              <a:cs typeface="Arial" panose="020B0604020202020204" pitchFamily="34" charset="0"/>
            </a:endParaRPr>
          </a:p>
        </p:txBody>
      </p:sp>
      <p:sp>
        <p:nvSpPr>
          <p:cNvPr id="32" name="CasellaDiTesto 31"/>
          <p:cNvSpPr txBox="1"/>
          <p:nvPr/>
        </p:nvSpPr>
        <p:spPr>
          <a:xfrm>
            <a:off x="2724638" y="5227982"/>
            <a:ext cx="1606062" cy="246221"/>
          </a:xfrm>
          <a:prstGeom prst="rect">
            <a:avLst/>
          </a:prstGeom>
          <a:solidFill>
            <a:srgbClr val="FF00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CRITICI</a:t>
            </a:r>
          </a:p>
        </p:txBody>
      </p:sp>
      <p:sp>
        <p:nvSpPr>
          <p:cNvPr id="33" name="CasellaDiTesto 32"/>
          <p:cNvSpPr txBox="1"/>
          <p:nvPr/>
        </p:nvSpPr>
        <p:spPr>
          <a:xfrm>
            <a:off x="2758737" y="1705270"/>
            <a:ext cx="2072513" cy="246221"/>
          </a:xfrm>
          <a:prstGeom prst="rect">
            <a:avLst/>
          </a:prstGeom>
          <a:solidFill>
            <a:srgbClr val="FF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DA CONSOLIDARE</a:t>
            </a:r>
          </a:p>
        </p:txBody>
      </p:sp>
      <p:sp>
        <p:nvSpPr>
          <p:cNvPr id="34" name="CasellaDiTesto 33"/>
          <p:cNvSpPr txBox="1"/>
          <p:nvPr/>
        </p:nvSpPr>
        <p:spPr>
          <a:xfrm>
            <a:off x="7708900" y="1705270"/>
            <a:ext cx="1571961" cy="246221"/>
          </a:xfrm>
          <a:prstGeom prst="rect">
            <a:avLst/>
          </a:prstGeom>
          <a:solidFill>
            <a:srgbClr val="00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POSITIVI</a:t>
            </a:r>
          </a:p>
        </p:txBody>
      </p:sp>
      <p:sp>
        <p:nvSpPr>
          <p:cNvPr id="35" name="CasellaDiTesto 34"/>
          <p:cNvSpPr txBox="1"/>
          <p:nvPr/>
        </p:nvSpPr>
        <p:spPr>
          <a:xfrm>
            <a:off x="7616766" y="5209702"/>
            <a:ext cx="2113388" cy="246221"/>
          </a:xfrm>
          <a:prstGeom prst="rect">
            <a:avLst/>
          </a:prstGeom>
          <a:solidFill>
            <a:srgbClr val="FF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DA CONSOLIDARE</a:t>
            </a:r>
          </a:p>
        </p:txBody>
      </p:sp>
      <p:sp>
        <p:nvSpPr>
          <p:cNvPr id="36" name="CasellaDiTesto 35"/>
          <p:cNvSpPr txBox="1"/>
          <p:nvPr/>
        </p:nvSpPr>
        <p:spPr>
          <a:xfrm>
            <a:off x="3437599" y="2392517"/>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a:t>
            </a:r>
          </a:p>
        </p:txBody>
      </p:sp>
      <p:sp>
        <p:nvSpPr>
          <p:cNvPr id="37" name="CasellaDiTesto 36"/>
          <p:cNvSpPr txBox="1"/>
          <p:nvPr/>
        </p:nvSpPr>
        <p:spPr>
          <a:xfrm>
            <a:off x="3764565" y="2608405"/>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7</a:t>
            </a:r>
          </a:p>
        </p:txBody>
      </p:sp>
      <p:sp>
        <p:nvSpPr>
          <p:cNvPr id="38" name="CasellaDiTesto 37"/>
          <p:cNvSpPr txBox="1"/>
          <p:nvPr/>
        </p:nvSpPr>
        <p:spPr>
          <a:xfrm>
            <a:off x="2791178" y="3082702"/>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4</a:t>
            </a:r>
          </a:p>
        </p:txBody>
      </p:sp>
      <p:sp>
        <p:nvSpPr>
          <p:cNvPr id="39" name="CasellaDiTesto 38"/>
          <p:cNvSpPr txBox="1"/>
          <p:nvPr/>
        </p:nvSpPr>
        <p:spPr>
          <a:xfrm>
            <a:off x="8279759" y="238173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12</a:t>
            </a:r>
          </a:p>
        </p:txBody>
      </p:sp>
      <p:sp>
        <p:nvSpPr>
          <p:cNvPr id="40" name="CasellaDiTesto 39"/>
          <p:cNvSpPr txBox="1"/>
          <p:nvPr/>
        </p:nvSpPr>
        <p:spPr>
          <a:xfrm>
            <a:off x="6895065" y="3061445"/>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9</a:t>
            </a:r>
          </a:p>
        </p:txBody>
      </p:sp>
      <p:sp>
        <p:nvSpPr>
          <p:cNvPr id="41" name="CasellaDiTesto 40"/>
          <p:cNvSpPr txBox="1"/>
          <p:nvPr/>
        </p:nvSpPr>
        <p:spPr>
          <a:xfrm>
            <a:off x="6598452" y="231469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a:t>
            </a:r>
          </a:p>
        </p:txBody>
      </p:sp>
      <p:sp>
        <p:nvSpPr>
          <p:cNvPr id="42" name="CasellaDiTesto 41"/>
          <p:cNvSpPr txBox="1"/>
          <p:nvPr/>
        </p:nvSpPr>
        <p:spPr>
          <a:xfrm>
            <a:off x="7208349" y="2627959"/>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3</a:t>
            </a:r>
          </a:p>
        </p:txBody>
      </p:sp>
      <p:sp>
        <p:nvSpPr>
          <p:cNvPr id="43" name="CasellaDiTesto 42"/>
          <p:cNvSpPr txBox="1"/>
          <p:nvPr/>
        </p:nvSpPr>
        <p:spPr>
          <a:xfrm>
            <a:off x="7991236" y="2806051"/>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13</a:t>
            </a:r>
          </a:p>
        </p:txBody>
      </p:sp>
      <p:sp>
        <p:nvSpPr>
          <p:cNvPr id="44" name="CasellaDiTesto 43"/>
          <p:cNvSpPr txBox="1"/>
          <p:nvPr/>
        </p:nvSpPr>
        <p:spPr>
          <a:xfrm>
            <a:off x="7175499" y="4135318"/>
            <a:ext cx="1104259"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11</a:t>
            </a:r>
          </a:p>
        </p:txBody>
      </p:sp>
      <p:sp>
        <p:nvSpPr>
          <p:cNvPr id="45" name="CasellaDiTesto 44"/>
          <p:cNvSpPr txBox="1"/>
          <p:nvPr/>
        </p:nvSpPr>
        <p:spPr>
          <a:xfrm>
            <a:off x="7502466" y="4351206"/>
            <a:ext cx="95855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17</a:t>
            </a:r>
          </a:p>
        </p:txBody>
      </p:sp>
      <p:sp>
        <p:nvSpPr>
          <p:cNvPr id="46" name="CasellaDiTesto 45"/>
          <p:cNvSpPr txBox="1"/>
          <p:nvPr/>
        </p:nvSpPr>
        <p:spPr>
          <a:xfrm>
            <a:off x="6529079" y="4825503"/>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4</a:t>
            </a:r>
          </a:p>
        </p:txBody>
      </p:sp>
      <p:sp>
        <p:nvSpPr>
          <p:cNvPr id="47" name="CasellaDiTesto 46"/>
          <p:cNvSpPr txBox="1"/>
          <p:nvPr/>
        </p:nvSpPr>
        <p:spPr>
          <a:xfrm>
            <a:off x="4330700" y="409761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19</a:t>
            </a:r>
          </a:p>
        </p:txBody>
      </p:sp>
      <p:sp>
        <p:nvSpPr>
          <p:cNvPr id="48" name="CasellaDiTesto 47"/>
          <p:cNvSpPr txBox="1"/>
          <p:nvPr/>
        </p:nvSpPr>
        <p:spPr>
          <a:xfrm>
            <a:off x="2946006" y="4777325"/>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29</a:t>
            </a:r>
          </a:p>
        </p:txBody>
      </p:sp>
      <p:sp>
        <p:nvSpPr>
          <p:cNvPr id="49" name="CasellaDiTesto 48"/>
          <p:cNvSpPr txBox="1"/>
          <p:nvPr/>
        </p:nvSpPr>
        <p:spPr>
          <a:xfrm>
            <a:off x="2397347" y="3990814"/>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22</a:t>
            </a:r>
          </a:p>
        </p:txBody>
      </p:sp>
      <p:sp>
        <p:nvSpPr>
          <p:cNvPr id="50" name="CasellaDiTesto 49"/>
          <p:cNvSpPr txBox="1"/>
          <p:nvPr/>
        </p:nvSpPr>
        <p:spPr>
          <a:xfrm>
            <a:off x="3259290" y="4343839"/>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30</a:t>
            </a:r>
          </a:p>
        </p:txBody>
      </p:sp>
      <p:sp>
        <p:nvSpPr>
          <p:cNvPr id="51" name="CasellaDiTesto 50"/>
          <p:cNvSpPr txBox="1"/>
          <p:nvPr/>
        </p:nvSpPr>
        <p:spPr>
          <a:xfrm>
            <a:off x="4042177" y="4521931"/>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18</a:t>
            </a:r>
          </a:p>
        </p:txBody>
      </p:sp>
      <p:sp>
        <p:nvSpPr>
          <p:cNvPr id="52" name="CasellaDiTesto 51"/>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sp>
        <p:nvSpPr>
          <p:cNvPr id="4" name="Ovale 3"/>
          <p:cNvSpPr/>
          <p:nvPr/>
        </p:nvSpPr>
        <p:spPr>
          <a:xfrm>
            <a:off x="3360040" y="4229101"/>
            <a:ext cx="789395" cy="539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8385611" y="2212017"/>
            <a:ext cx="789395" cy="539052"/>
          </a:xfrm>
          <a:prstGeom prst="ellipse">
            <a:avLst/>
          </a:prstGeom>
          <a:noFill/>
          <a:ln w="57150">
            <a:solidFill>
              <a:srgbClr val="1BF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Tree>
    <p:extLst>
      <p:ext uri="{BB962C8B-B14F-4D97-AF65-F5344CB8AC3E}">
        <p14:creationId xmlns:p14="http://schemas.microsoft.com/office/powerpoint/2010/main" val="1003506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8077" y="334686"/>
            <a:ext cx="7627322" cy="644107"/>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1.3b – Il potenziale di defezione dei clienti della Banca XXX:</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PRONOSTICO DI ABBANDONO</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50</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282845" y="978793"/>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26</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Quanto probabile ritiene che nei prossimi mesi lei cambi banca?</a:t>
            </a:r>
            <a:endParaRPr lang="it-IT" sz="1200" b="1" i="1" dirty="0">
              <a:solidFill>
                <a:srgbClr val="0070C0"/>
              </a:solidFill>
              <a:highlight>
                <a:srgbClr val="FFFF00"/>
              </a:highlight>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0" name="CasellaDiTesto 19"/>
          <p:cNvSpPr txBox="1"/>
          <p:nvPr/>
        </p:nvSpPr>
        <p:spPr>
          <a:xfrm>
            <a:off x="940158" y="6098663"/>
            <a:ext cx="3387143" cy="461665"/>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 che hanno indicato che la banca che hanno pensato di lasciare è la BANCA XXX.</a:t>
            </a:r>
          </a:p>
        </p:txBody>
      </p:sp>
      <p:graphicFrame>
        <p:nvGraphicFramePr>
          <p:cNvPr id="14" name="Segnaposto contenuto 12"/>
          <p:cNvGraphicFramePr>
            <a:graphicFrameLocks noGrp="1"/>
          </p:cNvGraphicFramePr>
          <p:nvPr>
            <p:ph idx="1"/>
            <p:extLst>
              <p:ext uri="{D42A27DB-BD31-4B8C-83A1-F6EECF244321}">
                <p14:modId xmlns:p14="http://schemas.microsoft.com/office/powerpoint/2010/main" val="2158671290"/>
              </p:ext>
            </p:extLst>
          </p:nvPr>
        </p:nvGraphicFramePr>
        <p:xfrm>
          <a:off x="838199" y="1611318"/>
          <a:ext cx="10655105"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4" name="Rettangolo con angoli arrotondati 3"/>
          <p:cNvSpPr/>
          <p:nvPr/>
        </p:nvSpPr>
        <p:spPr>
          <a:xfrm>
            <a:off x="2048922" y="2429958"/>
            <a:ext cx="2595607" cy="1128647"/>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FF0000"/>
                </a:solidFill>
                <a:latin typeface="Arial" panose="020B0604020202020204" pitchFamily="34" charset="0"/>
                <a:cs typeface="Arial" panose="020B0604020202020204" pitchFamily="34" charset="0"/>
              </a:rPr>
              <a:t>CRITICITA’</a:t>
            </a:r>
          </a:p>
          <a:p>
            <a:pPr algn="ctr"/>
            <a:r>
              <a:rPr lang="it-IT" sz="1200" b="1" dirty="0">
                <a:latin typeface="Arial" panose="020B0604020202020204" pitchFamily="34" charset="0"/>
                <a:cs typeface="Arial" panose="020B0604020202020204" pitchFamily="34" charset="0"/>
              </a:rPr>
              <a:t>L’auto-pronostico di abbandono (7+11) è superiore al benchmark di riferimento e merita un monitoraggio approfondito</a:t>
            </a:r>
          </a:p>
        </p:txBody>
      </p:sp>
      <p:sp>
        <p:nvSpPr>
          <p:cNvPr id="13" name="CasellaDiTesto 12"/>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028454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8077" y="205485"/>
            <a:ext cx="7627322" cy="644107"/>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1.3c – Il potenziale di defezione dei clienti della Banca XXX:</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MOTIVI ALLA BASE DEL PRONOSTICO DI ABBANDONO</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51</a:t>
            </a:fld>
            <a:endParaRPr lang="it-IT" dirty="0"/>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176160" y="894934"/>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29</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a:t>
            </a:r>
            <a:r>
              <a:rPr lang="it-IT" sz="1600" b="1" i="1" dirty="0">
                <a:solidFill>
                  <a:srgbClr val="0070C0"/>
                </a:solidFill>
                <a:latin typeface="Arial" panose="020B0604020202020204" pitchFamily="34" charset="0"/>
                <a:cs typeface="Arial" panose="020B0604020202020204" pitchFamily="34" charset="0"/>
              </a:rPr>
              <a:t>Se certo o molto probabile l’abbandono</a:t>
            </a:r>
            <a:r>
              <a:rPr lang="it-IT" sz="1600" b="1" dirty="0">
                <a:solidFill>
                  <a:srgbClr val="0070C0"/>
                </a:solidFill>
                <a:latin typeface="Arial" panose="020B0604020202020204" pitchFamily="34" charset="0"/>
                <a:cs typeface="Arial" panose="020B0604020202020204" pitchFamily="34" charset="0"/>
              </a:rPr>
              <a:t>) Per quali ragioni prevede di abbandonare nei prossimi mesi la Banca XXX [domanda aperta-sollecitare 3 motivi]?</a:t>
            </a:r>
            <a:endParaRPr lang="it-IT" sz="1200" b="1" i="1" dirty="0">
              <a:solidFill>
                <a:srgbClr val="0070C0"/>
              </a:solidFill>
              <a:highlight>
                <a:srgbClr val="FFFF00"/>
              </a:highlight>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0" name="Rettangolo 9"/>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0" name="CasellaDiTesto 19"/>
          <p:cNvSpPr txBox="1"/>
          <p:nvPr/>
        </p:nvSpPr>
        <p:spPr>
          <a:xfrm>
            <a:off x="904505" y="6136700"/>
            <a:ext cx="3387143" cy="33855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 che prevedono di abbandonare la BANCA XXX.</a:t>
            </a:r>
          </a:p>
        </p:txBody>
      </p:sp>
      <p:graphicFrame>
        <p:nvGraphicFramePr>
          <p:cNvPr id="14" name="Segnaposto contenuto 12"/>
          <p:cNvGraphicFramePr>
            <a:graphicFrameLocks noGrp="1"/>
          </p:cNvGraphicFramePr>
          <p:nvPr>
            <p:ph idx="1"/>
            <p:extLst>
              <p:ext uri="{D42A27DB-BD31-4B8C-83A1-F6EECF244321}">
                <p14:modId xmlns:p14="http://schemas.microsoft.com/office/powerpoint/2010/main" val="2096500140"/>
              </p:ext>
            </p:extLst>
          </p:nvPr>
        </p:nvGraphicFramePr>
        <p:xfrm>
          <a:off x="838199" y="1664375"/>
          <a:ext cx="10655105" cy="4434288"/>
        </p:xfrm>
        <a:graphic>
          <a:graphicData uri="http://schemas.openxmlformats.org/drawingml/2006/chart">
            <c:chart xmlns:c="http://schemas.openxmlformats.org/drawingml/2006/chart" xmlns:r="http://schemas.openxmlformats.org/officeDocument/2006/relationships" r:id="rId4"/>
          </a:graphicData>
        </a:graphic>
      </p:graphicFrame>
      <p:sp>
        <p:nvSpPr>
          <p:cNvPr id="4" name="Rettangolo con angoli arrotondati 3"/>
          <p:cNvSpPr/>
          <p:nvPr/>
        </p:nvSpPr>
        <p:spPr>
          <a:xfrm>
            <a:off x="7952940" y="2489287"/>
            <a:ext cx="2769295" cy="11286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FF0000"/>
                </a:solidFill>
                <a:latin typeface="Arial" panose="020B0604020202020204" pitchFamily="34" charset="0"/>
                <a:cs typeface="Arial" panose="020B0604020202020204" pitchFamily="34" charset="0"/>
              </a:rPr>
              <a:t>CRITICITA’</a:t>
            </a:r>
          </a:p>
          <a:p>
            <a:pPr algn="ctr"/>
            <a:r>
              <a:rPr lang="it-IT" sz="1200" b="1" dirty="0">
                <a:latin typeface="Arial" panose="020B0604020202020204" pitchFamily="34" charset="0"/>
                <a:cs typeface="Arial" panose="020B0604020202020204" pitchFamily="34" charset="0"/>
              </a:rPr>
              <a:t>La notevole prevalenza del MOTIVA «A» indica la necessità di avviare un apposito cantiere di lavoro sui processi collegati.</a:t>
            </a:r>
          </a:p>
        </p:txBody>
      </p:sp>
      <p:sp>
        <p:nvSpPr>
          <p:cNvPr id="13" name="CasellaDiTesto 12"/>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40028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46716" y="230428"/>
            <a:ext cx="8019690" cy="486288"/>
          </a:xfrm>
          <a:solidFill>
            <a:srgbClr val="FF000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2.8a –Net Promoter Score: raccomanderebbero Banca XXX?</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52</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82865" y="192772"/>
            <a:ext cx="631763" cy="311628"/>
          </a:xfrm>
          <a:prstGeom prst="rect">
            <a:avLst/>
          </a:prstGeom>
          <a:noFill/>
          <a:ln w="9525">
            <a:noFill/>
            <a:miter lim="800000"/>
            <a:headEnd/>
            <a:tailEnd/>
          </a:ln>
        </p:spPr>
      </p:pic>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CasellaDiTesto 10"/>
          <p:cNvSpPr txBox="1"/>
          <p:nvPr/>
        </p:nvSpPr>
        <p:spPr>
          <a:xfrm>
            <a:off x="1618735" y="832671"/>
            <a:ext cx="8909222" cy="492443"/>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Lei consiglierebbe ad un suo amico di diventare cliente di Banca XXX?</a:t>
            </a:r>
            <a:endParaRPr lang="it-IT" sz="1000" b="1" dirty="0">
              <a:solidFill>
                <a:srgbClr val="0070C0"/>
              </a:solidFill>
              <a:latin typeface="Arial" panose="020B0604020202020204" pitchFamily="34" charset="0"/>
              <a:cs typeface="Arial" panose="020B0604020202020204" pitchFamily="34" charset="0"/>
            </a:endParaRP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3956972662"/>
              </p:ext>
            </p:extLst>
          </p:nvPr>
        </p:nvGraphicFramePr>
        <p:xfrm>
          <a:off x="815546" y="1441069"/>
          <a:ext cx="10515600" cy="443097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ttangolo 13"/>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5" name="CasellaDiTesto 14"/>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Tree>
    <p:extLst>
      <p:ext uri="{BB962C8B-B14F-4D97-AF65-F5344CB8AC3E}">
        <p14:creationId xmlns:p14="http://schemas.microsoft.com/office/powerpoint/2010/main" val="555401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9470" y="388658"/>
            <a:ext cx="7389545" cy="831210"/>
          </a:xfrm>
        </p:spPr>
        <p:txBody>
          <a:bodyPr>
            <a:normAutofit/>
          </a:bodyPr>
          <a:lstStyle/>
          <a:p>
            <a:pPr algn="ctr"/>
            <a:br>
              <a:rPr lang="it-IT" sz="1100" b="1" dirty="0">
                <a:latin typeface="Arial" panose="020B0604020202020204" pitchFamily="34" charset="0"/>
                <a:cs typeface="Arial" panose="020B0604020202020204" pitchFamily="34" charset="0"/>
              </a:rPr>
            </a:br>
            <a:r>
              <a:rPr lang="it-IT" sz="2400" b="1" i="1" dirty="0">
                <a:solidFill>
                  <a:srgbClr val="FF0000"/>
                </a:solidFill>
                <a:latin typeface="Arial" panose="020B0604020202020204" pitchFamily="34" charset="0"/>
                <a:cs typeface="Arial" panose="020B0604020202020204" pitchFamily="34" charset="0"/>
              </a:rPr>
              <a:t>Matrice di Segmentazione Termica a 2 dimensioni</a:t>
            </a:r>
          </a:p>
        </p:txBody>
      </p:sp>
      <p:sp>
        <p:nvSpPr>
          <p:cNvPr id="4" name="Segnaposto numero diapositiva 3"/>
          <p:cNvSpPr>
            <a:spLocks noGrp="1"/>
          </p:cNvSpPr>
          <p:nvPr>
            <p:ph type="sldNum" sz="quarter" idx="12"/>
          </p:nvPr>
        </p:nvSpPr>
        <p:spPr/>
        <p:txBody>
          <a:bodyPr/>
          <a:lstStyle/>
          <a:p>
            <a:fld id="{4FAB73BC-B049-4115-A692-8D63A059BFB8}" type="slidenum">
              <a:rPr lang="en-US" smtClean="0"/>
              <a:t>53</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pic>
        <p:nvPicPr>
          <p:cNvPr id="8"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372" y="34783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ella 9"/>
          <p:cNvGraphicFramePr>
            <a:graphicFrameLocks noGrp="1"/>
          </p:cNvGraphicFramePr>
          <p:nvPr>
            <p:extLst>
              <p:ext uri="{D42A27DB-BD31-4B8C-83A1-F6EECF244321}">
                <p14:modId xmlns:p14="http://schemas.microsoft.com/office/powerpoint/2010/main" val="2452728016"/>
              </p:ext>
            </p:extLst>
          </p:nvPr>
        </p:nvGraphicFramePr>
        <p:xfrm>
          <a:off x="1411817" y="1131061"/>
          <a:ext cx="9940767" cy="4419600"/>
        </p:xfrm>
        <a:graphic>
          <a:graphicData uri="http://schemas.openxmlformats.org/drawingml/2006/table">
            <a:tbl>
              <a:tblPr firstRow="1">
                <a:tableStyleId>{5C22544A-7EE6-4342-B048-85BDC9FD1C3A}</a:tableStyleId>
              </a:tblPr>
              <a:tblGrid>
                <a:gridCol w="1812194">
                  <a:extLst>
                    <a:ext uri="{9D8B030D-6E8A-4147-A177-3AD203B41FA5}">
                      <a16:colId xmlns:a16="http://schemas.microsoft.com/office/drawing/2014/main" val="831054437"/>
                    </a:ext>
                  </a:extLst>
                </a:gridCol>
                <a:gridCol w="1199298">
                  <a:extLst>
                    <a:ext uri="{9D8B030D-6E8A-4147-A177-3AD203B41FA5}">
                      <a16:colId xmlns:a16="http://schemas.microsoft.com/office/drawing/2014/main" val="397315796"/>
                    </a:ext>
                  </a:extLst>
                </a:gridCol>
                <a:gridCol w="1732319">
                  <a:extLst>
                    <a:ext uri="{9D8B030D-6E8A-4147-A177-3AD203B41FA5}">
                      <a16:colId xmlns:a16="http://schemas.microsoft.com/office/drawing/2014/main" val="1392082843"/>
                    </a:ext>
                  </a:extLst>
                </a:gridCol>
                <a:gridCol w="1575678">
                  <a:extLst>
                    <a:ext uri="{9D8B030D-6E8A-4147-A177-3AD203B41FA5}">
                      <a16:colId xmlns:a16="http://schemas.microsoft.com/office/drawing/2014/main" val="1287521713"/>
                    </a:ext>
                  </a:extLst>
                </a:gridCol>
                <a:gridCol w="1822332">
                  <a:extLst>
                    <a:ext uri="{9D8B030D-6E8A-4147-A177-3AD203B41FA5}">
                      <a16:colId xmlns:a16="http://schemas.microsoft.com/office/drawing/2014/main" val="2663909726"/>
                    </a:ext>
                  </a:extLst>
                </a:gridCol>
                <a:gridCol w="1798946">
                  <a:extLst>
                    <a:ext uri="{9D8B030D-6E8A-4147-A177-3AD203B41FA5}">
                      <a16:colId xmlns:a16="http://schemas.microsoft.com/office/drawing/2014/main" val="641852794"/>
                    </a:ext>
                  </a:extLst>
                </a:gridCol>
              </a:tblGrid>
              <a:tr h="567400">
                <a:tc rowSpan="2" gridSpan="2">
                  <a:txBody>
                    <a:bodyPr/>
                    <a:lstStyle/>
                    <a:p>
                      <a:pPr algn="r"/>
                      <a:r>
                        <a:rPr lang="it-IT" dirty="0"/>
                        <a:t>DIMENSIONE 1</a:t>
                      </a:r>
                    </a:p>
                    <a:p>
                      <a:pPr algn="r"/>
                      <a:endParaRPr lang="it-IT" dirty="0"/>
                    </a:p>
                    <a:p>
                      <a:pPr algn="r"/>
                      <a:endParaRPr lang="it-IT" dirty="0"/>
                    </a:p>
                    <a:p>
                      <a:pPr algn="l"/>
                      <a:r>
                        <a:rPr lang="it-IT" dirty="0"/>
                        <a:t>DIMENSIONE</a:t>
                      </a:r>
                      <a:r>
                        <a:rPr lang="it-IT" baseline="0" dirty="0"/>
                        <a:t> 2</a:t>
                      </a:r>
                      <a:endParaRPr lang="it-IT" dirty="0"/>
                    </a:p>
                  </a:txBody>
                  <a:tcPr>
                    <a:lnTlToBr w="12700" cap="flat" cmpd="sng" algn="ctr">
                      <a:solidFill>
                        <a:schemeClr val="tx1"/>
                      </a:solidFill>
                      <a:prstDash val="solid"/>
                      <a:round/>
                      <a:headEnd type="none" w="med" len="med"/>
                      <a:tailEnd type="none" w="med" len="med"/>
                    </a:lnTlToBr>
                  </a:tcPr>
                </a:tc>
                <a:tc rowSpan="2" hMerge="1">
                  <a:txBody>
                    <a:bodyPr/>
                    <a:lstStyle/>
                    <a:p>
                      <a:pPr algn="ctr"/>
                      <a:endParaRPr lang="it-IT" dirty="0"/>
                    </a:p>
                  </a:txBody>
                  <a:tcPr/>
                </a:tc>
                <a:tc gridSpan="4">
                  <a:txBody>
                    <a:bodyPr/>
                    <a:lstStyle/>
                    <a:p>
                      <a:pPr algn="ctr"/>
                      <a:r>
                        <a:rPr lang="it-IT" dirty="0"/>
                        <a:t>AUTO-PRONOSTICO</a:t>
                      </a:r>
                      <a:r>
                        <a:rPr lang="it-IT" baseline="0" dirty="0"/>
                        <a:t> DI </a:t>
                      </a:r>
                      <a:r>
                        <a:rPr lang="it-IT" dirty="0"/>
                        <a:t>ABBANDONO DELLA BANCA XXX</a:t>
                      </a:r>
                    </a:p>
                  </a:txBody>
                  <a:tcPr/>
                </a:tc>
                <a:tc hMerge="1">
                  <a:txBody>
                    <a:bodyPr/>
                    <a:lstStyle/>
                    <a:p>
                      <a:pPr algn="ctr"/>
                      <a:endParaRPr lang="it-IT" dirty="0"/>
                    </a:p>
                  </a:txBody>
                  <a:tcPr/>
                </a:tc>
                <a:tc hMerge="1">
                  <a:txBody>
                    <a:bodyPr/>
                    <a:lstStyle/>
                    <a:p>
                      <a:pPr algn="ct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621320">
                <a:tc gridSpan="2" vMerge="1">
                  <a:txBody>
                    <a:bodyPr/>
                    <a:lstStyle/>
                    <a:p>
                      <a:pPr algn="ctr"/>
                      <a:endParaRPr lang="it-IT" b="1" dirty="0">
                        <a:solidFill>
                          <a:schemeClr val="bg1"/>
                        </a:solidFill>
                      </a:endParaRPr>
                    </a:p>
                  </a:txBody>
                  <a:tcPr>
                    <a:solidFill>
                      <a:srgbClr val="000099"/>
                    </a:solidFill>
                  </a:tcPr>
                </a:tc>
                <a:tc hMerge="1" vMerge="1">
                  <a:txBody>
                    <a:bodyPr/>
                    <a:lstStyle/>
                    <a:p>
                      <a:pPr algn="ctr"/>
                      <a:endParaRPr lang="it-IT" b="1" dirty="0">
                        <a:solidFill>
                          <a:schemeClr val="bg1"/>
                        </a:solidFill>
                      </a:endParaRPr>
                    </a:p>
                  </a:txBody>
                  <a:tcPr>
                    <a:solidFill>
                      <a:srgbClr val="000099"/>
                    </a:solidFill>
                  </a:tcPr>
                </a:tc>
                <a:tc>
                  <a:txBody>
                    <a:bodyPr/>
                    <a:lstStyle/>
                    <a:p>
                      <a:pPr algn="ctr"/>
                      <a:r>
                        <a:rPr lang="it-IT" b="1" dirty="0">
                          <a:solidFill>
                            <a:schemeClr val="bg1"/>
                          </a:solidFill>
                        </a:rPr>
                        <a:t>Escluso</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Improbabile</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Probabile</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Certo</a:t>
                      </a:r>
                    </a:p>
                  </a:txBody>
                  <a:tcPr>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a16="http://schemas.microsoft.com/office/drawing/2014/main" val="4153628856"/>
                  </a:ext>
                </a:extLst>
              </a:tr>
              <a:tr h="792480">
                <a:tc rowSpan="4">
                  <a:txBody>
                    <a:bodyPr/>
                    <a:lstStyle/>
                    <a:p>
                      <a:pPr algn="ctr"/>
                      <a:endParaRPr lang="it-IT" b="1" dirty="0"/>
                    </a:p>
                    <a:p>
                      <a:pPr algn="ctr"/>
                      <a:endParaRPr lang="it-IT" b="1" dirty="0"/>
                    </a:p>
                    <a:p>
                      <a:pPr algn="ctr"/>
                      <a:r>
                        <a:rPr lang="it-IT" b="1" baseline="0" dirty="0">
                          <a:solidFill>
                            <a:schemeClr val="bg1"/>
                          </a:solidFill>
                        </a:rPr>
                        <a:t>FORZA</a:t>
                      </a:r>
                    </a:p>
                    <a:p>
                      <a:pPr algn="ctr"/>
                      <a:r>
                        <a:rPr lang="it-IT" b="1" baseline="0" dirty="0">
                          <a:solidFill>
                            <a:schemeClr val="bg1"/>
                          </a:solidFill>
                        </a:rPr>
                        <a:t>DELLA</a:t>
                      </a:r>
                    </a:p>
                    <a:p>
                      <a:pPr algn="ctr"/>
                      <a:r>
                        <a:rPr lang="it-IT" b="1" baseline="0" dirty="0">
                          <a:solidFill>
                            <a:schemeClr val="bg1"/>
                          </a:solidFill>
                        </a:rPr>
                        <a:t>IMMAGINE </a:t>
                      </a:r>
                    </a:p>
                    <a:p>
                      <a:pPr algn="ctr"/>
                      <a:r>
                        <a:rPr lang="it-IT" b="1" baseline="0" dirty="0">
                          <a:solidFill>
                            <a:schemeClr val="bg1"/>
                          </a:solidFill>
                        </a:rPr>
                        <a:t>DI </a:t>
                      </a:r>
                    </a:p>
                    <a:p>
                      <a:pPr algn="ctr"/>
                      <a:r>
                        <a:rPr lang="it-IT" b="1" baseline="0" dirty="0">
                          <a:solidFill>
                            <a:schemeClr val="bg1"/>
                          </a:solidFill>
                        </a:rPr>
                        <a:t>BANCA XXX</a:t>
                      </a:r>
                      <a:endParaRPr lang="it-IT" b="1" dirty="0">
                        <a:solidFill>
                          <a:schemeClr val="bg1"/>
                        </a:solidFill>
                      </a:endParaRPr>
                    </a:p>
                  </a:txBody>
                  <a:tcP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it-IT" b="1" dirty="0">
                          <a:solidFill>
                            <a:schemeClr val="bg1"/>
                          </a:solidFill>
                        </a:rPr>
                        <a:t>Molto</a:t>
                      </a:r>
                    </a:p>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053405702"/>
                  </a:ext>
                </a:extLst>
              </a:tr>
              <a:tr h="853440">
                <a:tc vMerge="1">
                  <a:txBody>
                    <a:bodyPr/>
                    <a:lstStyle/>
                    <a:p>
                      <a:pPr algn="ctr"/>
                      <a:endParaRPr lang="it-IT" b="1" dirty="0"/>
                    </a:p>
                  </a:txBody>
                  <a:tcPr>
                    <a:solidFill>
                      <a:srgbClr val="FFFF00"/>
                    </a:solidFill>
                  </a:tcPr>
                </a:tc>
                <a:tc>
                  <a:txBody>
                    <a:bodyPr/>
                    <a:lstStyle/>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4036188887"/>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Debole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9</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68580111"/>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Molto</a:t>
                      </a:r>
                      <a:endParaRPr lang="it-IT" b="1" baseline="0" dirty="0">
                        <a:solidFill>
                          <a:schemeClr val="bg1"/>
                        </a:solidFill>
                      </a:endParaRPr>
                    </a:p>
                    <a:p>
                      <a:pPr algn="ctr"/>
                      <a:r>
                        <a:rPr lang="it-IT" b="1" baseline="0" dirty="0">
                          <a:solidFill>
                            <a:schemeClr val="bg1"/>
                          </a:solidFill>
                        </a:rPr>
                        <a:t>debole</a:t>
                      </a:r>
                      <a:endParaRPr lang="it-IT"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12239235"/>
                  </a:ext>
                </a:extLst>
              </a:tr>
            </a:tbl>
          </a:graphicData>
        </a:graphic>
      </p:graphicFrame>
      <p:sp>
        <p:nvSpPr>
          <p:cNvPr id="13" name="CasellaDiTesto 12"/>
          <p:cNvSpPr txBox="1"/>
          <p:nvPr/>
        </p:nvSpPr>
        <p:spPr>
          <a:xfrm>
            <a:off x="1467604" y="5676301"/>
            <a:ext cx="389810" cy="144016"/>
          </a:xfrm>
          <a:prstGeom prst="rect">
            <a:avLst/>
          </a:prstGeom>
          <a:solidFill>
            <a:srgbClr val="09ED3F"/>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1457718" y="5909102"/>
            <a:ext cx="389810" cy="144016"/>
          </a:xfrm>
          <a:prstGeom prst="rect">
            <a:avLst/>
          </a:prstGeom>
          <a:solidFill>
            <a:srgbClr val="FFFF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5" name="CasellaDiTesto 14"/>
          <p:cNvSpPr txBox="1"/>
          <p:nvPr/>
        </p:nvSpPr>
        <p:spPr>
          <a:xfrm>
            <a:off x="1457718" y="6108566"/>
            <a:ext cx="389810" cy="144016"/>
          </a:xfrm>
          <a:prstGeom prst="rect">
            <a:avLst/>
          </a:prstGeom>
          <a:solidFill>
            <a:srgbClr val="FF00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6" name="CasellaDiTesto 15"/>
          <p:cNvSpPr txBox="1"/>
          <p:nvPr/>
        </p:nvSpPr>
        <p:spPr>
          <a:xfrm flipV="1">
            <a:off x="1967308" y="5812776"/>
            <a:ext cx="970225" cy="45719"/>
          </a:xfrm>
          <a:prstGeom prst="rect">
            <a:avLst/>
          </a:prstGeom>
          <a:solidFill>
            <a:schemeClr val="bg1"/>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7" name="CasellaDiTesto 16"/>
          <p:cNvSpPr txBox="1"/>
          <p:nvPr/>
        </p:nvSpPr>
        <p:spPr>
          <a:xfrm>
            <a:off x="1847528" y="5688775"/>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FACILI DA </a:t>
            </a:r>
            <a:r>
              <a:rPr lang="it-IT" sz="800" b="1" dirty="0" err="1">
                <a:latin typeface="Arial" panose="020B0604020202020204" pitchFamily="34" charset="0"/>
                <a:cs typeface="Arial" panose="020B0604020202020204" pitchFamily="34" charset="0"/>
              </a:rPr>
              <a:t>DA</a:t>
            </a:r>
            <a:r>
              <a:rPr lang="it-IT" sz="800" b="1" dirty="0">
                <a:latin typeface="Arial" panose="020B0604020202020204" pitchFamily="34" charset="0"/>
                <a:cs typeface="Arial" panose="020B0604020202020204" pitchFamily="34" charset="0"/>
              </a:rPr>
              <a:t> TRATTENERE</a:t>
            </a:r>
          </a:p>
        </p:txBody>
      </p:sp>
      <p:sp>
        <p:nvSpPr>
          <p:cNvPr id="18" name="CasellaDiTesto 17"/>
          <p:cNvSpPr txBox="1"/>
          <p:nvPr/>
        </p:nvSpPr>
        <p:spPr>
          <a:xfrm>
            <a:off x="1857414" y="5883459"/>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FATICOSI DA TRATTENERE</a:t>
            </a:r>
          </a:p>
        </p:txBody>
      </p:sp>
      <p:sp>
        <p:nvSpPr>
          <p:cNvPr id="19" name="CasellaDiTesto 18"/>
          <p:cNvSpPr txBox="1"/>
          <p:nvPr/>
        </p:nvSpPr>
        <p:spPr>
          <a:xfrm>
            <a:off x="1847528" y="6092586"/>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DIFFICILI DA TRATTENERE</a:t>
            </a:r>
          </a:p>
        </p:txBody>
      </p:sp>
      <p:sp>
        <p:nvSpPr>
          <p:cNvPr id="21" name="Rettangolo 20"/>
          <p:cNvSpPr/>
          <p:nvPr/>
        </p:nvSpPr>
        <p:spPr>
          <a:xfrm>
            <a:off x="0" y="0"/>
            <a:ext cx="746975" cy="6858000"/>
          </a:xfrm>
          <a:prstGeom prst="rect">
            <a:avLst/>
          </a:prstGeom>
          <a:solidFill>
            <a:srgbClr val="FF000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FORZA DEL</a:t>
            </a:r>
          </a:p>
          <a:p>
            <a:pPr algn="ctr">
              <a:defRPr/>
            </a:pPr>
            <a:r>
              <a:rPr lang="it-IT" sz="800" b="1" kern="0" dirty="0">
                <a:solidFill>
                  <a:srgbClr val="FFFFFF"/>
                </a:solidFill>
                <a:latin typeface="Arial" panose="020B0604020202020204" pitchFamily="34" charset="0"/>
                <a:cs typeface="Arial" panose="020B0604020202020204" pitchFamily="34" charset="0"/>
              </a:rPr>
              <a:t>LEGAME</a:t>
            </a:r>
          </a:p>
          <a:p>
            <a:pPr algn="ctr">
              <a:defRPr/>
            </a:pPr>
            <a:r>
              <a:rPr lang="it-IT" sz="8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70600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54</a:t>
            </a:fld>
            <a:endParaRPr lang="en-US" dirty="0"/>
          </a:p>
        </p:txBody>
      </p:sp>
      <p:sp>
        <p:nvSpPr>
          <p:cNvPr id="10" name="CasellaDiTesto 9"/>
          <p:cNvSpPr txBox="1"/>
          <p:nvPr/>
        </p:nvSpPr>
        <p:spPr>
          <a:xfrm>
            <a:off x="2233585" y="1218603"/>
            <a:ext cx="7300686" cy="3724096"/>
          </a:xfrm>
          <a:prstGeom prst="rect">
            <a:avLst/>
          </a:prstGeom>
          <a:solidFill>
            <a:srgbClr val="00B050"/>
          </a:solidFill>
        </p:spPr>
        <p:txBody>
          <a:bodyPr wrap="square" rtlCol="0">
            <a:spAutoFit/>
          </a:bodyPr>
          <a:lstStyle/>
          <a:p>
            <a:pPr lvl="1">
              <a:buFontTx/>
              <a:buNone/>
            </a:pPr>
            <a:endParaRPr lang="it-IT" sz="1400" dirty="0">
              <a:solidFill>
                <a:schemeClr val="bg1"/>
              </a:solidFill>
            </a:endParaRPr>
          </a:p>
          <a:p>
            <a:pPr lvl="1" algn="ctr">
              <a:buFontTx/>
              <a:buNone/>
            </a:pPr>
            <a:r>
              <a:rPr lang="it-IT" sz="2000" b="1" dirty="0" err="1">
                <a:solidFill>
                  <a:srgbClr val="002060"/>
                </a:solidFill>
                <a:latin typeface="Arial" panose="020B0604020202020204" pitchFamily="34" charset="0"/>
                <a:cs typeface="Arial" panose="020B0604020202020204" pitchFamily="34" charset="0"/>
              </a:rPr>
              <a:t>Survey</a:t>
            </a:r>
            <a:r>
              <a:rPr lang="it-IT" sz="2000" b="1" dirty="0">
                <a:solidFill>
                  <a:srgbClr val="002060"/>
                </a:solidFill>
                <a:latin typeface="Arial" panose="020B0604020202020204" pitchFamily="34" charset="0"/>
                <a:cs typeface="Arial" panose="020B0604020202020204" pitchFamily="34" charset="0"/>
              </a:rPr>
              <a:t> n. 2</a:t>
            </a:r>
          </a:p>
          <a:p>
            <a:pPr lvl="1" algn="ctr">
              <a:buFontTx/>
              <a:buNone/>
            </a:pPr>
            <a:endParaRPr lang="it-IT" sz="1400" dirty="0">
              <a:solidFill>
                <a:schemeClr val="bg1"/>
              </a:solidFill>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LA SODDISFAZIONE DEI CLIENTI</a:t>
            </a:r>
          </a:p>
          <a:p>
            <a:pPr lvl="1" algn="ctr">
              <a:buFontTx/>
              <a:buNone/>
            </a:pPr>
            <a:r>
              <a:rPr lang="it-IT" sz="3600" b="1" i="1" dirty="0">
                <a:solidFill>
                  <a:srgbClr val="FFFF00"/>
                </a:solidFill>
                <a:latin typeface="Arial" panose="020B0604020202020204" pitchFamily="34" charset="0"/>
                <a:cs typeface="Arial" panose="020B0604020202020204" pitchFamily="34" charset="0"/>
              </a:rPr>
              <a:t>Come ci giudicano</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484227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22546" y="309782"/>
            <a:ext cx="5505042" cy="938719"/>
          </a:xfrm>
          <a:prstGeom prst="rect">
            <a:avLst/>
          </a:prstGeom>
          <a:solidFill>
            <a:srgbClr val="00B050"/>
          </a:solidFill>
        </p:spPr>
        <p:txBody>
          <a:bodyPr wrap="square">
            <a:spAutoFit/>
          </a:bodyPr>
          <a:lstStyle/>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2 – Soddisfazione dei clienti («Trasparente») </a:t>
            </a:r>
          </a:p>
          <a:p>
            <a:pPr lvl="1" algn="ctr">
              <a:buFontTx/>
              <a:buNone/>
            </a:pPr>
            <a:endParaRPr lang="it-IT" sz="500" b="1" dirty="0">
              <a:solidFill>
                <a:schemeClr val="bg1"/>
              </a:solidFill>
              <a:latin typeface="Arial" panose="020B0604020202020204" pitchFamily="34" charset="0"/>
              <a:cs typeface="Arial" panose="020B0604020202020204" pitchFamily="34" charset="0"/>
            </a:endParaRPr>
          </a:p>
          <a:p>
            <a:pPr algn="ctr">
              <a:defRPr/>
            </a:pPr>
            <a:r>
              <a:rPr lang="it-IT" sz="3600" b="1" dirty="0">
                <a:solidFill>
                  <a:schemeClr val="bg1"/>
                </a:solidFill>
                <a:latin typeface="Arial" panose="020B0604020202020204" pitchFamily="34" charset="0"/>
                <a:cs typeface="Arial" panose="020B0604020202020204" pitchFamily="34" charset="0"/>
              </a:rPr>
              <a:t>Le domande-chiave</a:t>
            </a:r>
          </a:p>
        </p:txBody>
      </p:sp>
      <p:sp>
        <p:nvSpPr>
          <p:cNvPr id="4" name="Rectangle 1027"/>
          <p:cNvSpPr txBox="1">
            <a:spLocks noChangeArrowheads="1"/>
          </p:cNvSpPr>
          <p:nvPr/>
        </p:nvSpPr>
        <p:spPr bwMode="auto">
          <a:xfrm>
            <a:off x="1248671" y="1923615"/>
            <a:ext cx="9954489" cy="346202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Quanto soddisfatti sono i clienti di Banca XXX</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Quali sono gli aspetti che apprezzano di più?</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 e quali quelli che apprezzano di meno?</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Ci sono criticità che richiedono interventi urgenti?</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Cosa suggeriscono i clienti?</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Qual è il loro Net Promoter Score?</a:t>
            </a:r>
          </a:p>
          <a:p>
            <a:pPr lvl="1">
              <a:buFont typeface="Wingdings" panose="05000000000000000000" pitchFamily="2" charset="2"/>
              <a:buChar char="§"/>
            </a:pPr>
            <a:r>
              <a:rPr lang="it-IT" altLang="it-IT" sz="2400" b="1" kern="0" dirty="0">
                <a:latin typeface="Arial" panose="020B0604020202020204" pitchFamily="34" charset="0"/>
                <a:cs typeface="Arial" panose="020B0604020202020204" pitchFamily="34" charset="0"/>
              </a:rPr>
              <a:t>Raccomanderebbero a loro amici Banca XXX?</a:t>
            </a:r>
          </a:p>
          <a:p>
            <a:pPr lvl="1">
              <a:buFontTx/>
              <a:buNone/>
            </a:pPr>
            <a:endParaRPr lang="it-IT" altLang="it-IT" sz="2400" b="1" kern="0" dirty="0">
              <a:latin typeface="Arial" panose="020B0604020202020204" pitchFamily="34" charset="0"/>
              <a:cs typeface="Arial" panose="020B0604020202020204" pitchFamily="34" charset="0"/>
            </a:endParaRPr>
          </a:p>
          <a:p>
            <a:pPr lvl="1">
              <a:buFontTx/>
              <a:buNone/>
            </a:pPr>
            <a:endParaRPr lang="it-IT" altLang="it-IT" sz="2400" b="1" kern="0" dirty="0">
              <a:latin typeface="Arial" panose="020B0604020202020204" pitchFamily="34" charset="0"/>
              <a:cs typeface="Arial" panose="020B0604020202020204" pitchFamily="34" charset="0"/>
            </a:endParaRPr>
          </a:p>
          <a:p>
            <a:pPr lvl="1">
              <a:buFontTx/>
              <a:buNone/>
            </a:pPr>
            <a:endParaRPr lang="it-IT" altLang="it-IT" sz="2400" b="1" kern="0" dirty="0">
              <a:latin typeface="Arial" panose="020B0604020202020204" pitchFamily="34" charset="0"/>
              <a:cs typeface="Arial" panose="020B0604020202020204" pitchFamily="34" charset="0"/>
            </a:endParaRP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3160" y="288355"/>
            <a:ext cx="731327" cy="37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55</a:t>
            </a:fld>
            <a:endParaRPr lang="en-US" dirty="0"/>
          </a:p>
        </p:txBody>
      </p:sp>
      <p:pic>
        <p:nvPicPr>
          <p:cNvPr id="9"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84" y="2680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566315" y="6415801"/>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3" name="Rettangolo 12"/>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79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56</a:t>
            </a:fld>
            <a:endParaRPr lang="en-US" dirty="0"/>
          </a:p>
        </p:txBody>
      </p:sp>
      <p:sp>
        <p:nvSpPr>
          <p:cNvPr id="10" name="CasellaDiTesto 9"/>
          <p:cNvSpPr txBox="1"/>
          <p:nvPr/>
        </p:nvSpPr>
        <p:spPr>
          <a:xfrm>
            <a:off x="2233585" y="1677871"/>
            <a:ext cx="7300686" cy="2708434"/>
          </a:xfrm>
          <a:prstGeom prst="rect">
            <a:avLst/>
          </a:prstGeom>
          <a:solidFill>
            <a:srgbClr val="00B050"/>
          </a:solidFill>
        </p:spPr>
        <p:txBody>
          <a:bodyPr wrap="square" rtlCol="0">
            <a:spAutoFit/>
          </a:bodyPr>
          <a:lstStyle/>
          <a:p>
            <a:pPr lvl="1">
              <a:buFontTx/>
              <a:buNone/>
            </a:pPr>
            <a:endParaRPr lang="it-IT" sz="1400" dirty="0">
              <a:solidFill>
                <a:schemeClr val="bg1"/>
              </a:solidFill>
            </a:endParaRPr>
          </a:p>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2 – Soddisfazione dei clienti («Trasparente») </a:t>
            </a:r>
          </a:p>
          <a:p>
            <a:pPr lvl="1" algn="ctr">
              <a:buFontTx/>
              <a:buNone/>
            </a:pPr>
            <a:endParaRPr lang="it-IT" sz="1400" dirty="0">
              <a:solidFill>
                <a:schemeClr val="bg1"/>
              </a:solidFill>
            </a:endParaRPr>
          </a:p>
          <a:p>
            <a:pPr lvl="1" algn="ctr">
              <a:buFontTx/>
              <a:buNone/>
            </a:pPr>
            <a:r>
              <a:rPr lang="it-IT" sz="3600" b="1" dirty="0">
                <a:solidFill>
                  <a:schemeClr val="bg1"/>
                </a:solidFill>
                <a:latin typeface="Arial" panose="020B0604020202020204" pitchFamily="34" charset="0"/>
                <a:cs typeface="Arial" panose="020B0604020202020204" pitchFamily="34" charset="0"/>
              </a:rPr>
              <a:t>Un estratto dimostrativo dei</a:t>
            </a:r>
          </a:p>
          <a:p>
            <a:pPr lvl="1" algn="ctr">
              <a:buFontTx/>
              <a:buNone/>
            </a:pPr>
            <a:r>
              <a:rPr lang="it-IT" sz="3600" b="1" dirty="0">
                <a:solidFill>
                  <a:schemeClr val="bg1"/>
                </a:solidFill>
                <a:latin typeface="Arial" panose="020B0604020202020204" pitchFamily="34" charset="0"/>
                <a:cs typeface="Arial" panose="020B0604020202020204" pitchFamily="34" charset="0"/>
              </a:rPr>
              <a:t>PRINCIPALI RISULTATI</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566315" y="6418447"/>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496442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8552" y="346383"/>
            <a:ext cx="6578504"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2.1a - La soddisfazione «</a:t>
            </a:r>
            <a:r>
              <a:rPr lang="it-IT" sz="2000" b="1" dirty="0" err="1">
                <a:solidFill>
                  <a:schemeClr val="bg1"/>
                </a:solidFill>
                <a:latin typeface="Arial" panose="020B0604020202020204" pitchFamily="34" charset="0"/>
                <a:cs typeface="Arial" panose="020B0604020202020204" pitchFamily="34" charset="0"/>
              </a:rPr>
              <a:t>Overall</a:t>
            </a:r>
            <a:r>
              <a:rPr lang="it-IT" sz="2000" b="1" dirty="0">
                <a:solidFill>
                  <a:schemeClr val="bg1"/>
                </a:solidFill>
                <a:latin typeface="Arial" panose="020B0604020202020204" pitchFamily="34" charset="0"/>
                <a:cs typeface="Arial" panose="020B0604020202020204" pitchFamily="34" charset="0"/>
              </a:rPr>
              <a:t>» dei clienti della Banca XXX nelle 5 aree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57</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124465" y="832671"/>
            <a:ext cx="10812162" cy="92333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17</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Pensando nel complesso alla sua esperienza di cliente della Banca XXX, con un voto di sintesi che tiene conto sia degli aspetti positivi che eventualmente di quelli non positivi, con un voto da 1 (per niente soddisfatto) a 10 (pienamente soddisfatto) che voto darebbe a Banca XXX?</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2744796339"/>
              </p:ext>
            </p:extLst>
          </p:nvPr>
        </p:nvGraphicFramePr>
        <p:xfrm>
          <a:off x="838200" y="1917148"/>
          <a:ext cx="10515600" cy="418151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8128893" y="2186653"/>
            <a:ext cx="3685735" cy="10297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bg1"/>
                </a:solidFill>
                <a:latin typeface="Arial" panose="020B0604020202020204" pitchFamily="34" charset="0"/>
                <a:cs typeface="Arial" panose="020B0604020202020204" pitchFamily="34" charset="0"/>
              </a:rPr>
              <a:t>Il 53% dei clienti cita spontaneamente al primo posto la Banca XXX. E’ un dato medio che rivela un legame da consolidare. Le aree 4 e 5 rivelano una particolare debolezza che merita attenzione.</a:t>
            </a:r>
          </a:p>
        </p:txBody>
      </p:sp>
      <p:sp>
        <p:nvSpPr>
          <p:cNvPr id="20" name="CasellaDiTesto 19"/>
          <p:cNvSpPr txBox="1"/>
          <p:nvPr/>
        </p:nvSpPr>
        <p:spPr>
          <a:xfrm>
            <a:off x="940158" y="6098663"/>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412477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2510" y="230429"/>
            <a:ext cx="8019690"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2.3a – Profilo di immagine pilotata della Banca XXX nelle 5 aree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58</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sp>
        <p:nvSpPr>
          <p:cNvPr id="7" name="CasellaDiTesto 6"/>
          <p:cNvSpPr txBox="1"/>
          <p:nvPr/>
        </p:nvSpPr>
        <p:spPr>
          <a:xfrm>
            <a:off x="1124465" y="832671"/>
            <a:ext cx="10812162" cy="492443"/>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19</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Con un voto da 1 a 10 quanto secondo lei la Banca XXX è … </a:t>
            </a:r>
            <a:r>
              <a:rPr lang="it-IT" sz="1000" b="1" dirty="0">
                <a:solidFill>
                  <a:srgbClr val="0070C0"/>
                </a:solidFill>
                <a:latin typeface="Arial" panose="020B0604020202020204" pitchFamily="34" charset="0"/>
                <a:cs typeface="Arial" panose="020B0604020202020204" pitchFamily="34" charset="0"/>
              </a:rPr>
              <a:t>[</a:t>
            </a:r>
            <a:r>
              <a:rPr lang="it-IT" sz="1000" b="1" i="1" dirty="0">
                <a:solidFill>
                  <a:srgbClr val="0070C0"/>
                </a:solidFill>
                <a:latin typeface="Arial" panose="020B0604020202020204" pitchFamily="34" charset="0"/>
                <a:cs typeface="Arial" panose="020B0604020202020204" pitchFamily="34" charset="0"/>
              </a:rPr>
              <a:t>Rotazione automatica-Leggere una alla volta gli item …]</a:t>
            </a:r>
            <a:endParaRPr lang="it-IT" sz="1000" b="1" dirty="0">
              <a:solidFill>
                <a:srgbClr val="0070C0"/>
              </a:solidFill>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4" name="Segnaposto contenuto 12"/>
          <p:cNvGraphicFramePr>
            <a:graphicFrameLocks/>
          </p:cNvGraphicFramePr>
          <p:nvPr>
            <p:extLst>
              <p:ext uri="{D42A27DB-BD31-4B8C-83A1-F6EECF244321}">
                <p14:modId xmlns:p14="http://schemas.microsoft.com/office/powerpoint/2010/main" val="1726336086"/>
              </p:ext>
            </p:extLst>
          </p:nvPr>
        </p:nvGraphicFramePr>
        <p:xfrm>
          <a:off x="888191" y="1529293"/>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a:off x="888191" y="6189115"/>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Tree>
    <p:extLst>
      <p:ext uri="{BB962C8B-B14F-4D97-AF65-F5344CB8AC3E}">
        <p14:creationId xmlns:p14="http://schemas.microsoft.com/office/powerpoint/2010/main" val="88789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8552" y="346383"/>
            <a:ext cx="6578504"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2.2a - La soddisfazione analitica </a:t>
            </a:r>
            <a:r>
              <a:rPr lang="it-IT" sz="2000" b="1" dirty="0" err="1">
                <a:solidFill>
                  <a:schemeClr val="bg1"/>
                </a:solidFill>
                <a:latin typeface="Arial" panose="020B0604020202020204" pitchFamily="34" charset="0"/>
                <a:cs typeface="Arial" panose="020B0604020202020204" pitchFamily="34" charset="0"/>
              </a:rPr>
              <a:t>Overall</a:t>
            </a:r>
            <a:r>
              <a:rPr lang="it-IT" sz="2000" b="1" dirty="0">
                <a:solidFill>
                  <a:schemeClr val="bg1"/>
                </a:solidFill>
                <a:latin typeface="Arial" panose="020B0604020202020204" pitchFamily="34" charset="0"/>
                <a:cs typeface="Arial" panose="020B0604020202020204" pitchFamily="34" charset="0"/>
              </a:rPr>
              <a:t>» dei clienti della Banca XXX nelle 5 aree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59</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sp>
        <p:nvSpPr>
          <p:cNvPr id="7" name="CasellaDiTesto 6"/>
          <p:cNvSpPr txBox="1"/>
          <p:nvPr/>
        </p:nvSpPr>
        <p:spPr>
          <a:xfrm>
            <a:off x="1124465" y="832671"/>
            <a:ext cx="10812162" cy="707886"/>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12</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Pensando alla sua esperienza di cliente della Banca XXX, con un voto da 1 (per niente soddisfatto) a 10 (pienamente soddisfatto) che voto di soddisfazione darebbe ai seguenti aspetti della Banca XXX?</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3554282649"/>
              </p:ext>
            </p:extLst>
          </p:nvPr>
        </p:nvGraphicFramePr>
        <p:xfrm>
          <a:off x="838200" y="1917148"/>
          <a:ext cx="10515600" cy="418151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8005325" y="1859060"/>
            <a:ext cx="3685735" cy="10297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latin typeface="Arial" panose="020B0604020202020204" pitchFamily="34" charset="0"/>
                <a:cs typeface="Arial" panose="020B0604020202020204" pitchFamily="34" charset="0"/>
              </a:rPr>
              <a:t>ALLARME</a:t>
            </a:r>
          </a:p>
          <a:p>
            <a:r>
              <a:rPr lang="it-IT" sz="1200" b="1" dirty="0">
                <a:solidFill>
                  <a:srgbClr val="002060"/>
                </a:solidFill>
                <a:latin typeface="Arial" panose="020B0604020202020204" pitchFamily="34" charset="0"/>
                <a:cs typeface="Arial" panose="020B0604020202020204" pitchFamily="34" charset="0"/>
              </a:rPr>
              <a:t>I FATTORI DI QUALITA’ 3, 7 E 10 SONO DECISAMENTE PREOCCUPANTI E MERITONO EFFICACI INTERVENTI CORRETTIVI.</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cxnSp>
        <p:nvCxnSpPr>
          <p:cNvPr id="4" name="Connettore 2 3"/>
          <p:cNvCxnSpPr/>
          <p:nvPr/>
        </p:nvCxnSpPr>
        <p:spPr>
          <a:xfrm flipH="1">
            <a:off x="10206680" y="2904701"/>
            <a:ext cx="111212" cy="89773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Connettore 2 13"/>
          <p:cNvCxnSpPr/>
          <p:nvPr/>
        </p:nvCxnSpPr>
        <p:spPr>
          <a:xfrm flipH="1">
            <a:off x="7593926" y="2904701"/>
            <a:ext cx="524463" cy="72818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nettore 2 14"/>
          <p:cNvCxnSpPr/>
          <p:nvPr/>
        </p:nvCxnSpPr>
        <p:spPr>
          <a:xfrm>
            <a:off x="3867665" y="2631989"/>
            <a:ext cx="12357" cy="98940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Ovale 18"/>
          <p:cNvSpPr/>
          <p:nvPr/>
        </p:nvSpPr>
        <p:spPr>
          <a:xfrm>
            <a:off x="3336324" y="5548184"/>
            <a:ext cx="877330" cy="550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858001" y="5532339"/>
            <a:ext cx="877330" cy="550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9507056" y="5532339"/>
            <a:ext cx="877330" cy="550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888191" y="6142381"/>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Tree>
    <p:extLst>
      <p:ext uri="{BB962C8B-B14F-4D97-AF65-F5344CB8AC3E}">
        <p14:creationId xmlns:p14="http://schemas.microsoft.com/office/powerpoint/2010/main" val="156992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6</a:t>
            </a:fld>
            <a:endParaRPr lang="en-US" dirty="0"/>
          </a:p>
        </p:txBody>
      </p:sp>
      <p:sp>
        <p:nvSpPr>
          <p:cNvPr id="10" name="CasellaDiTesto 9"/>
          <p:cNvSpPr txBox="1"/>
          <p:nvPr/>
        </p:nvSpPr>
        <p:spPr>
          <a:xfrm>
            <a:off x="2609725" y="276817"/>
            <a:ext cx="6838682" cy="830997"/>
          </a:xfrm>
          <a:prstGeom prst="rect">
            <a:avLst/>
          </a:prstGeom>
          <a:solidFill>
            <a:srgbClr val="5BD64A"/>
          </a:solidFill>
        </p:spPr>
        <p:txBody>
          <a:bodyPr wrap="square" rtlCol="0">
            <a:spAutoFit/>
          </a:bodyPr>
          <a:lstStyle/>
          <a:p>
            <a:pPr lvl="1" algn="ctr">
              <a:buFontTx/>
              <a:buNone/>
            </a:pPr>
            <a:r>
              <a:rPr lang="it-IT" sz="2400" b="1" dirty="0">
                <a:solidFill>
                  <a:schemeClr val="bg1"/>
                </a:solidFill>
                <a:latin typeface="Arial" panose="020B0604020202020204" pitchFamily="34" charset="0"/>
                <a:cs typeface="Arial" panose="020B0604020202020204" pitchFamily="34" charset="0"/>
              </a:rPr>
              <a:t>PER CHI E’ PENSATO MMB?</a:t>
            </a:r>
          </a:p>
          <a:p>
            <a:pPr lvl="1" algn="ctr">
              <a:buFontTx/>
              <a:buNone/>
            </a:pPr>
            <a:r>
              <a:rPr lang="it-IT" sz="2400" b="1" dirty="0">
                <a:solidFill>
                  <a:srgbClr val="FF0000"/>
                </a:solidFill>
                <a:latin typeface="Arial" panose="020B0604020202020204" pitchFamily="34" charset="0"/>
                <a:cs typeface="Arial" panose="020B0604020202020204" pitchFamily="34" charset="0"/>
              </a:rPr>
              <a:t>Per chi vuole decidere informato</a:t>
            </a:r>
            <a:endParaRPr lang="it-IT" sz="2400" dirty="0">
              <a:solidFill>
                <a:srgbClr val="FF0000"/>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3" name="CasellaDiTesto 2"/>
          <p:cNvSpPr txBox="1"/>
          <p:nvPr/>
        </p:nvSpPr>
        <p:spPr>
          <a:xfrm>
            <a:off x="605060" y="1204802"/>
            <a:ext cx="10848013" cy="5509200"/>
          </a:xfrm>
          <a:prstGeom prst="rect">
            <a:avLst/>
          </a:prstGeom>
          <a:noFill/>
        </p:spPr>
        <p:txBody>
          <a:bodyPr wrap="square" rtlCol="0">
            <a:spAutoFit/>
          </a:bodyPr>
          <a:lstStyle/>
          <a:p>
            <a:r>
              <a:rPr lang="it-IT" sz="2000" b="1" i="1" dirty="0">
                <a:latin typeface="Arial" panose="020B0604020202020204" pitchFamily="34" charset="0"/>
                <a:cs typeface="Arial" panose="020B0604020202020204" pitchFamily="34" charset="0"/>
              </a:rPr>
              <a:t>MMB-Marketing Monitor Basic è pensato per aziende:</a:t>
            </a:r>
          </a:p>
          <a:p>
            <a:endParaRPr lang="it-IT" sz="1200" b="1" i="1" dirty="0">
              <a:latin typeface="Arial" panose="020B0604020202020204" pitchFamily="34" charset="0"/>
              <a:cs typeface="Arial" panose="020B0604020202020204" pitchFamily="34" charset="0"/>
            </a:endParaRPr>
          </a:p>
          <a:p>
            <a:pPr marL="342900" indent="-342900">
              <a:buFont typeface="+mj-lt"/>
              <a:buAutoNum type="arabicPeriod"/>
            </a:pPr>
            <a:r>
              <a:rPr lang="it-IT" sz="2000" b="1" i="1" dirty="0">
                <a:latin typeface="Arial" panose="020B0604020202020204" pitchFamily="34" charset="0"/>
                <a:cs typeface="Arial" panose="020B0604020202020204" pitchFamily="34" charset="0"/>
              </a:rPr>
              <a:t>Convinte che sapere quello che i clienti reali e potenziali «hanno in testa» merita attenzione</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Consapevoli dell’importanza della «conoscenza» nel processo decisionale (decidere informati)</a:t>
            </a:r>
          </a:p>
          <a:p>
            <a:pPr marL="342900" indent="-342900">
              <a:buFont typeface="+mj-lt"/>
              <a:buAutoNum type="arabicPeriod"/>
            </a:pPr>
            <a:r>
              <a:rPr lang="it-IT" sz="2000" b="1" i="1" dirty="0">
                <a:latin typeface="Arial" panose="020B0604020202020204" pitchFamily="34" charset="0"/>
                <a:cs typeface="Arial" panose="020B0604020202020204" pitchFamily="34" charset="0"/>
              </a:rPr>
              <a:t>Aperte all’innovazione</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Convinte che il Radar delle ricerche di mercato è utile sia per la strategia (radar di profondità) che per la tattica (radar di prossimità)</a:t>
            </a:r>
          </a:p>
          <a:p>
            <a:pPr marL="342900" indent="-342900">
              <a:buFont typeface="+mj-lt"/>
              <a:buAutoNum type="arabicPeriod"/>
            </a:pPr>
            <a:r>
              <a:rPr lang="it-IT" sz="2000" b="1" i="1" dirty="0">
                <a:latin typeface="Arial" panose="020B0604020202020204" pitchFamily="34" charset="0"/>
                <a:cs typeface="Arial" panose="020B0604020202020204" pitchFamily="34" charset="0"/>
              </a:rPr>
              <a:t>Non prigioniere della sindrome dell’arroganza intellettuale di chi crede di essere omnisciente</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Coscienti che buone decisioni richiedono buone informazioni</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Convinte che l’approccio scientifico al marketing sia superiore a quello nasale</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Consapevoli dell’importanza della «Business Intelligence» </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Convinte che le ricerche di mercato sono utili come il Radar</a:t>
            </a:r>
          </a:p>
          <a:p>
            <a:pPr marL="342900" indent="-342900">
              <a:buFont typeface="+mj-lt"/>
              <a:buAutoNum type="arabicPeriod"/>
            </a:pPr>
            <a:r>
              <a:rPr lang="it-IT" sz="2000" b="1" i="1" dirty="0">
                <a:latin typeface="Arial" panose="020B0604020202020204" pitchFamily="34" charset="0"/>
                <a:cs typeface="Arial" panose="020B0604020202020204" pitchFamily="34" charset="0"/>
              </a:rPr>
              <a:t>Consapevoli che l’unico ostacolo all’uso delle ricerche di mercato non sia l’utilità ma il budget.</a:t>
            </a:r>
          </a:p>
          <a:p>
            <a:endParaRPr lang="it-IT" sz="2000" b="1" i="1" dirty="0">
              <a:latin typeface="Arial" panose="020B0604020202020204" pitchFamily="34" charset="0"/>
              <a:cs typeface="Arial" panose="020B0604020202020204" pitchFamily="34" charset="0"/>
            </a:endParaRPr>
          </a:p>
        </p:txBody>
      </p:sp>
      <p:sp>
        <p:nvSpPr>
          <p:cNvPr id="4" name="CasellaDiTesto 3"/>
          <p:cNvSpPr txBox="1"/>
          <p:nvPr/>
        </p:nvSpPr>
        <p:spPr>
          <a:xfrm>
            <a:off x="141667" y="6356350"/>
            <a:ext cx="1609859" cy="230832"/>
          </a:xfrm>
          <a:prstGeom prst="rect">
            <a:avLst/>
          </a:prstGeom>
          <a:noFill/>
        </p:spPr>
        <p:txBody>
          <a:bodyPr wrap="square" rtlCol="0">
            <a:spAutoFit/>
          </a:bodyPr>
          <a:lstStyle/>
          <a:p>
            <a:r>
              <a:rPr lang="it-IT" sz="900" dirty="0">
                <a:latin typeface="Arial" panose="020B0604020202020204" pitchFamily="34" charset="0"/>
                <a:cs typeface="Arial" panose="020B0604020202020204" pitchFamily="34" charset="0"/>
              </a:rPr>
              <a:t>SB3V2505H</a:t>
            </a:r>
          </a:p>
        </p:txBody>
      </p:sp>
    </p:spTree>
    <p:extLst>
      <p:ext uri="{BB962C8B-B14F-4D97-AF65-F5344CB8AC3E}">
        <p14:creationId xmlns:p14="http://schemas.microsoft.com/office/powerpoint/2010/main" val="3223848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2510" y="230429"/>
            <a:ext cx="8019690"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2.5a – </a:t>
            </a:r>
            <a:r>
              <a:rPr lang="it-IT" sz="2000" b="1" dirty="0" err="1">
                <a:solidFill>
                  <a:schemeClr val="bg1"/>
                </a:solidFill>
                <a:latin typeface="Arial" panose="020B0604020202020204" pitchFamily="34" charset="0"/>
                <a:cs typeface="Arial" panose="020B0604020202020204" pitchFamily="34" charset="0"/>
              </a:rPr>
              <a:t>Likes</a:t>
            </a:r>
            <a:r>
              <a:rPr lang="it-IT" sz="2000" b="1" dirty="0">
                <a:solidFill>
                  <a:schemeClr val="bg1"/>
                </a:solidFill>
                <a:latin typeface="Arial" panose="020B0604020202020204" pitchFamily="34" charset="0"/>
                <a:cs typeface="Arial" panose="020B0604020202020204" pitchFamily="34" charset="0"/>
              </a:rPr>
              <a:t> pilotati della Banca XXX nelle 5 aree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60</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sp>
        <p:nvSpPr>
          <p:cNvPr id="7" name="CasellaDiTesto 6"/>
          <p:cNvSpPr txBox="1"/>
          <p:nvPr/>
        </p:nvSpPr>
        <p:spPr>
          <a:xfrm>
            <a:off x="1618735" y="832671"/>
            <a:ext cx="8909222" cy="707886"/>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19</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Pensando agli aspetti che le piacciono di più della Banca XXX, con un voto da 1 a 10 quanto secondo lei la Banca XXX è … </a:t>
            </a:r>
            <a:r>
              <a:rPr lang="it-IT" sz="1000" b="1" dirty="0">
                <a:solidFill>
                  <a:srgbClr val="0070C0"/>
                </a:solidFill>
                <a:latin typeface="Arial" panose="020B0604020202020204" pitchFamily="34" charset="0"/>
                <a:cs typeface="Arial" panose="020B0604020202020204" pitchFamily="34" charset="0"/>
              </a:rPr>
              <a:t>[</a:t>
            </a:r>
            <a:r>
              <a:rPr lang="it-IT" sz="1000" b="1" i="1" dirty="0">
                <a:solidFill>
                  <a:srgbClr val="0070C0"/>
                </a:solidFill>
                <a:latin typeface="Arial" panose="020B0604020202020204" pitchFamily="34" charset="0"/>
                <a:cs typeface="Arial" panose="020B0604020202020204" pitchFamily="34" charset="0"/>
              </a:rPr>
              <a:t>Rotazione automatica-Leggere una alla volta gli item …]</a:t>
            </a:r>
            <a:endParaRPr lang="it-IT" sz="1000" b="1" dirty="0">
              <a:solidFill>
                <a:srgbClr val="0070C0"/>
              </a:solidFill>
              <a:latin typeface="Arial" panose="020B0604020202020204" pitchFamily="34" charset="0"/>
              <a:cs typeface="Arial" panose="020B0604020202020204" pitchFamily="34" charset="0"/>
            </a:endParaRP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0" name="CasellaDiTesto 19"/>
          <p:cNvSpPr txBox="1"/>
          <p:nvPr/>
        </p:nvSpPr>
        <p:spPr>
          <a:xfrm>
            <a:off x="888191" y="6142381"/>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4" name="Segnaposto contenuto 12"/>
          <p:cNvGraphicFramePr>
            <a:graphicFrameLocks/>
          </p:cNvGraphicFramePr>
          <p:nvPr>
            <p:extLst>
              <p:ext uri="{D42A27DB-BD31-4B8C-83A1-F6EECF244321}">
                <p14:modId xmlns:p14="http://schemas.microsoft.com/office/powerpoint/2010/main" val="1727741853"/>
              </p:ext>
            </p:extLst>
          </p:nvPr>
        </p:nvGraphicFramePr>
        <p:xfrm>
          <a:off x="888191" y="1537608"/>
          <a:ext cx="10515600" cy="4487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8345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2510" y="230429"/>
            <a:ext cx="8019690"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2.6a – </a:t>
            </a:r>
            <a:r>
              <a:rPr lang="it-IT" sz="2000" b="1" dirty="0" err="1">
                <a:solidFill>
                  <a:schemeClr val="bg1"/>
                </a:solidFill>
                <a:latin typeface="Arial" panose="020B0604020202020204" pitchFamily="34" charset="0"/>
                <a:cs typeface="Arial" panose="020B0604020202020204" pitchFamily="34" charset="0"/>
              </a:rPr>
              <a:t>Dislikes</a:t>
            </a:r>
            <a:r>
              <a:rPr lang="it-IT" sz="2000" b="1" dirty="0">
                <a:solidFill>
                  <a:schemeClr val="bg1"/>
                </a:solidFill>
                <a:latin typeface="Arial" panose="020B0604020202020204" pitchFamily="34" charset="0"/>
                <a:cs typeface="Arial" panose="020B0604020202020204" pitchFamily="34" charset="0"/>
              </a:rPr>
              <a:t> pilotati della Banca XXX nelle 5 aree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61</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0" name="CasellaDiTesto 19"/>
          <p:cNvSpPr txBox="1"/>
          <p:nvPr/>
        </p:nvSpPr>
        <p:spPr>
          <a:xfrm>
            <a:off x="888191" y="6195658"/>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4" name="Segnaposto contenuto 12"/>
          <p:cNvGraphicFramePr>
            <a:graphicFrameLocks/>
          </p:cNvGraphicFramePr>
          <p:nvPr>
            <p:extLst>
              <p:ext uri="{D42A27DB-BD31-4B8C-83A1-F6EECF244321}">
                <p14:modId xmlns:p14="http://schemas.microsoft.com/office/powerpoint/2010/main" val="2456916290"/>
              </p:ext>
            </p:extLst>
          </p:nvPr>
        </p:nvGraphicFramePr>
        <p:xfrm>
          <a:off x="888191" y="1678296"/>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llaDiTesto 10"/>
          <p:cNvSpPr txBox="1"/>
          <p:nvPr/>
        </p:nvSpPr>
        <p:spPr>
          <a:xfrm>
            <a:off x="1618735" y="832671"/>
            <a:ext cx="8909222" cy="707886"/>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20</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Pensando invece agli aspetti che le piacciono di meno della Banca XXX, con un voto da 1 a 10 quanto secondo lei la Banca XXX è … </a:t>
            </a:r>
            <a:r>
              <a:rPr lang="it-IT" sz="1000" b="1" dirty="0">
                <a:solidFill>
                  <a:srgbClr val="0070C0"/>
                </a:solidFill>
                <a:latin typeface="Arial" panose="020B0604020202020204" pitchFamily="34" charset="0"/>
                <a:cs typeface="Arial" panose="020B0604020202020204" pitchFamily="34" charset="0"/>
              </a:rPr>
              <a:t>[</a:t>
            </a:r>
            <a:r>
              <a:rPr lang="it-IT" sz="1000" b="1" i="1" dirty="0">
                <a:solidFill>
                  <a:srgbClr val="0070C0"/>
                </a:solidFill>
                <a:latin typeface="Arial" panose="020B0604020202020204" pitchFamily="34" charset="0"/>
                <a:cs typeface="Arial" panose="020B0604020202020204" pitchFamily="34" charset="0"/>
              </a:rPr>
              <a:t>Rotazione automatica-Leggere una alla volta gli item …]</a:t>
            </a:r>
            <a:endParaRPr lang="it-IT" sz="1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054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2510" y="230429"/>
            <a:ext cx="8019690" cy="486288"/>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2.8a –Net Promoter Score: raccomanderebbero Banca XXX?</a:t>
            </a:r>
          </a:p>
        </p:txBody>
      </p:sp>
      <p:sp>
        <p:nvSpPr>
          <p:cNvPr id="6" name="Segnaposto numero diapositiva 5"/>
          <p:cNvSpPr>
            <a:spLocks noGrp="1"/>
          </p:cNvSpPr>
          <p:nvPr>
            <p:ph type="sldNum" sz="quarter" idx="12"/>
          </p:nvPr>
        </p:nvSpPr>
        <p:spPr/>
        <p:txBody>
          <a:bodyPr/>
          <a:lstStyle/>
          <a:p>
            <a:fld id="{D355FCB2-8A29-4C31-BE7E-88B2CCC417DE}" type="slidenum">
              <a:rPr lang="it-IT" smtClean="0"/>
              <a:t>62</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0" name="CasellaDiTesto 19"/>
          <p:cNvSpPr txBox="1"/>
          <p:nvPr/>
        </p:nvSpPr>
        <p:spPr>
          <a:xfrm>
            <a:off x="888191" y="6195658"/>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3100903701"/>
              </p:ext>
            </p:extLst>
          </p:nvPr>
        </p:nvGraphicFramePr>
        <p:xfrm>
          <a:off x="815546" y="1441069"/>
          <a:ext cx="10515600" cy="4430970"/>
        </p:xfrm>
        <a:graphic>
          <a:graphicData uri="http://schemas.openxmlformats.org/drawingml/2006/chart">
            <c:chart xmlns:c="http://schemas.openxmlformats.org/drawingml/2006/chart" xmlns:r="http://schemas.openxmlformats.org/officeDocument/2006/relationships" r:id="rId4"/>
          </a:graphicData>
        </a:graphic>
      </p:graphicFrame>
      <p:sp>
        <p:nvSpPr>
          <p:cNvPr id="14" name="CasellaDiTesto 13"/>
          <p:cNvSpPr txBox="1"/>
          <p:nvPr/>
        </p:nvSpPr>
        <p:spPr>
          <a:xfrm>
            <a:off x="1977011" y="832671"/>
            <a:ext cx="8550945" cy="707886"/>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26</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Lei ha dichiarato che (… testo omesso). Lei consiglierebbe ad un suo amico di diventare </a:t>
            </a:r>
          </a:p>
          <a:p>
            <a:pPr algn="ctr"/>
            <a:r>
              <a:rPr lang="it-IT" sz="1400" b="1" dirty="0">
                <a:solidFill>
                  <a:srgbClr val="0070C0"/>
                </a:solidFill>
                <a:latin typeface="Arial" panose="020B0604020202020204" pitchFamily="34" charset="0"/>
                <a:cs typeface="Arial" panose="020B0604020202020204" pitchFamily="34" charset="0"/>
              </a:rPr>
              <a:t>cliente di Banca XXX?</a:t>
            </a:r>
            <a:endParaRPr lang="it-IT" sz="1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175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7012" y="214600"/>
            <a:ext cx="8917684" cy="602242"/>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2.8a – Net Promoter Score: Delta «Promotori-Detrattori» di Banca XXX?</a:t>
            </a:r>
          </a:p>
        </p:txBody>
      </p:sp>
      <p:sp>
        <p:nvSpPr>
          <p:cNvPr id="6" name="Segnaposto numero diapositiva 5"/>
          <p:cNvSpPr>
            <a:spLocks noGrp="1"/>
          </p:cNvSpPr>
          <p:nvPr>
            <p:ph type="sldNum" sz="quarter" idx="12"/>
          </p:nvPr>
        </p:nvSpPr>
        <p:spPr/>
        <p:txBody>
          <a:bodyPr/>
          <a:lstStyle/>
          <a:p>
            <a:fld id="{D355FCB2-8A29-4C31-BE7E-88B2CCC417DE}" type="slidenum">
              <a:rPr lang="it-IT" smtClean="0"/>
              <a:t>63</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0" name="CasellaDiTesto 19"/>
          <p:cNvSpPr txBox="1"/>
          <p:nvPr/>
        </p:nvSpPr>
        <p:spPr>
          <a:xfrm>
            <a:off x="888191" y="6195658"/>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CasellaDiTesto 10"/>
          <p:cNvSpPr txBox="1"/>
          <p:nvPr/>
        </p:nvSpPr>
        <p:spPr>
          <a:xfrm>
            <a:off x="1977011" y="832671"/>
            <a:ext cx="8550945" cy="707886"/>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26</a:t>
            </a:r>
            <a:endParaRPr lang="it-IT" sz="600" b="1" dirty="0">
              <a:latin typeface="Arial" panose="020B0604020202020204" pitchFamily="34" charset="0"/>
              <a:cs typeface="Arial" panose="020B0604020202020204" pitchFamily="34" charset="0"/>
            </a:endParaRPr>
          </a:p>
          <a:p>
            <a:pPr algn="ctr"/>
            <a:r>
              <a:rPr lang="it-IT" sz="1400" b="1" dirty="0">
                <a:solidFill>
                  <a:srgbClr val="0070C0"/>
                </a:solidFill>
                <a:latin typeface="Arial" panose="020B0604020202020204" pitchFamily="34" charset="0"/>
                <a:cs typeface="Arial" panose="020B0604020202020204" pitchFamily="34" charset="0"/>
              </a:rPr>
              <a:t>Lei ha dichiarato che (… testo omesso). Lei consiglierebbe ad un suo amico di diventare </a:t>
            </a:r>
          </a:p>
          <a:p>
            <a:pPr algn="ctr"/>
            <a:r>
              <a:rPr lang="it-IT" sz="1400" b="1" dirty="0">
                <a:solidFill>
                  <a:srgbClr val="0070C0"/>
                </a:solidFill>
                <a:latin typeface="Arial" panose="020B0604020202020204" pitchFamily="34" charset="0"/>
                <a:cs typeface="Arial" panose="020B0604020202020204" pitchFamily="34" charset="0"/>
              </a:rPr>
              <a:t>cliente di Banca XXX?</a:t>
            </a:r>
            <a:endParaRPr lang="it-IT" sz="1000" b="1" dirty="0">
              <a:solidFill>
                <a:srgbClr val="0070C0"/>
              </a:solidFill>
              <a:latin typeface="Arial" panose="020B0604020202020204" pitchFamily="34" charset="0"/>
              <a:cs typeface="Arial" panose="020B0604020202020204" pitchFamily="34" charset="0"/>
            </a:endParaRP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3733318069"/>
              </p:ext>
            </p:extLst>
          </p:nvPr>
        </p:nvGraphicFramePr>
        <p:xfrm>
          <a:off x="815546" y="1441069"/>
          <a:ext cx="10515600" cy="4430970"/>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e 4"/>
          <p:cNvSpPr/>
          <p:nvPr/>
        </p:nvSpPr>
        <p:spPr>
          <a:xfrm>
            <a:off x="4841265" y="4691921"/>
            <a:ext cx="2608846" cy="8240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841265" y="4179758"/>
            <a:ext cx="2202136" cy="261610"/>
          </a:xfrm>
          <a:prstGeom prst="rect">
            <a:avLst/>
          </a:prstGeom>
          <a:solidFill>
            <a:srgbClr val="FF0000"/>
          </a:solidFill>
        </p:spPr>
        <p:txBody>
          <a:bodyPr wrap="square" rtlCol="0">
            <a:spAutoFit/>
          </a:bodyPr>
          <a:lstStyle/>
          <a:p>
            <a:pPr algn="r"/>
            <a:r>
              <a:rPr lang="it-IT" sz="1100" b="1" dirty="0">
                <a:solidFill>
                  <a:schemeClr val="bg1"/>
                </a:solidFill>
                <a:latin typeface="Arial" panose="020B0604020202020204" pitchFamily="34" charset="0"/>
                <a:cs typeface="Arial" panose="020B0604020202020204" pitchFamily="34" charset="0"/>
              </a:rPr>
              <a:t>DETRATTORI DI BANCA XXX</a:t>
            </a:r>
          </a:p>
        </p:txBody>
      </p:sp>
      <p:sp>
        <p:nvSpPr>
          <p:cNvPr id="15" name="CasellaDiTesto 14"/>
          <p:cNvSpPr txBox="1"/>
          <p:nvPr/>
        </p:nvSpPr>
        <p:spPr>
          <a:xfrm>
            <a:off x="5867076" y="4896599"/>
            <a:ext cx="1137555" cy="430887"/>
          </a:xfrm>
          <a:prstGeom prst="rect">
            <a:avLst/>
          </a:prstGeom>
          <a:solidFill>
            <a:srgbClr val="FF0066"/>
          </a:solidFill>
        </p:spPr>
        <p:txBody>
          <a:bodyPr wrap="square" rtlCol="0">
            <a:spAutoFit/>
          </a:bodyPr>
          <a:lstStyle/>
          <a:p>
            <a:pPr algn="r"/>
            <a:r>
              <a:rPr lang="it-IT" sz="1100" b="1" dirty="0">
                <a:solidFill>
                  <a:schemeClr val="bg1"/>
                </a:solidFill>
                <a:latin typeface="Arial" panose="020B0604020202020204" pitchFamily="34" charset="0"/>
                <a:cs typeface="Arial" panose="020B0604020202020204" pitchFamily="34" charset="0"/>
              </a:rPr>
              <a:t>DELTA NEGATIVO</a:t>
            </a:r>
          </a:p>
        </p:txBody>
      </p:sp>
    </p:spTree>
    <p:extLst>
      <p:ext uri="{BB962C8B-B14F-4D97-AF65-F5344CB8AC3E}">
        <p14:creationId xmlns:p14="http://schemas.microsoft.com/office/powerpoint/2010/main" val="2362816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4634" y="230429"/>
            <a:ext cx="8106966" cy="726329"/>
          </a:xfrm>
          <a:solidFill>
            <a:srgbClr val="00B05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INDICE COMPOSTO SINTETICO DI «FORZA DEL LEGAME» </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CON BANCA XXX</a:t>
            </a:r>
          </a:p>
        </p:txBody>
      </p:sp>
      <p:sp>
        <p:nvSpPr>
          <p:cNvPr id="6" name="Segnaposto numero diapositiva 5"/>
          <p:cNvSpPr>
            <a:spLocks noGrp="1"/>
          </p:cNvSpPr>
          <p:nvPr>
            <p:ph type="sldNum" sz="quarter" idx="12"/>
          </p:nvPr>
        </p:nvSpPr>
        <p:spPr/>
        <p:txBody>
          <a:bodyPr/>
          <a:lstStyle/>
          <a:p>
            <a:fld id="{D355FCB2-8A29-4C31-BE7E-88B2CCC417DE}" type="slidenum">
              <a:rPr lang="it-IT" smtClean="0"/>
              <a:t>64</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888191" y="219726"/>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223321" y="192771"/>
            <a:ext cx="591307" cy="291673"/>
          </a:xfrm>
          <a:prstGeom prst="rect">
            <a:avLst/>
          </a:prstGeom>
          <a:noFill/>
          <a:ln w="9525">
            <a:noFill/>
            <a:miter lim="800000"/>
            <a:headEnd/>
            <a:tailEnd/>
          </a:ln>
        </p:spPr>
      </p:pic>
      <p:sp>
        <p:nvSpPr>
          <p:cNvPr id="20" name="CasellaDiTesto 19"/>
          <p:cNvSpPr txBox="1"/>
          <p:nvPr/>
        </p:nvSpPr>
        <p:spPr>
          <a:xfrm>
            <a:off x="888191" y="6195658"/>
            <a:ext cx="351754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«trasparente».</a:t>
            </a:r>
          </a:p>
        </p:txBody>
      </p:sp>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3" name="Segnaposto contenuto 12"/>
          <p:cNvGraphicFramePr>
            <a:graphicFrameLocks noGrp="1"/>
          </p:cNvGraphicFramePr>
          <p:nvPr>
            <p:ph idx="1"/>
            <p:extLst>
              <p:ext uri="{D42A27DB-BD31-4B8C-83A1-F6EECF244321}">
                <p14:modId xmlns:p14="http://schemas.microsoft.com/office/powerpoint/2010/main" val="3667102680"/>
              </p:ext>
            </p:extLst>
          </p:nvPr>
        </p:nvGraphicFramePr>
        <p:xfrm>
          <a:off x="815546" y="1860945"/>
          <a:ext cx="10515600" cy="4011093"/>
        </p:xfrm>
        <a:graphic>
          <a:graphicData uri="http://schemas.openxmlformats.org/drawingml/2006/chart">
            <c:chart xmlns:c="http://schemas.openxmlformats.org/drawingml/2006/chart" xmlns:r="http://schemas.openxmlformats.org/officeDocument/2006/relationships" r:id="rId4"/>
          </a:graphicData>
        </a:graphic>
      </p:graphicFrame>
      <p:sp>
        <p:nvSpPr>
          <p:cNvPr id="3" name="CasellaDiTesto 2"/>
          <p:cNvSpPr txBox="1"/>
          <p:nvPr/>
        </p:nvSpPr>
        <p:spPr>
          <a:xfrm>
            <a:off x="2646962" y="1095711"/>
            <a:ext cx="8261246" cy="646331"/>
          </a:xfrm>
          <a:prstGeom prst="rect">
            <a:avLst/>
          </a:prstGeom>
          <a:noFill/>
        </p:spPr>
        <p:txBody>
          <a:bodyPr wrap="square" rtlCol="0">
            <a:spAutoFit/>
          </a:bodyPr>
          <a:lstStyle/>
          <a:p>
            <a:r>
              <a:rPr lang="it-IT" b="1" dirty="0">
                <a:solidFill>
                  <a:srgbClr val="002060"/>
                </a:solidFill>
              </a:rPr>
              <a:t>EVOLUZIONE TEMPORALE DELL’INDICE SINTETICO DI "FORZA DEL LEGAME»</a:t>
            </a:r>
          </a:p>
          <a:p>
            <a:pPr algn="ctr"/>
            <a:r>
              <a:rPr lang="it-IT" b="1" dirty="0">
                <a:solidFill>
                  <a:srgbClr val="002060"/>
                </a:solidFill>
              </a:rPr>
              <a:t>(</a:t>
            </a:r>
            <a:r>
              <a:rPr lang="it-IT" b="1" dirty="0" err="1">
                <a:solidFill>
                  <a:srgbClr val="002060"/>
                </a:solidFill>
              </a:rPr>
              <a:t>Min</a:t>
            </a:r>
            <a:r>
              <a:rPr lang="it-IT" b="1" dirty="0">
                <a:solidFill>
                  <a:srgbClr val="002060"/>
                </a:solidFill>
              </a:rPr>
              <a:t>=0   Max=100)</a:t>
            </a:r>
            <a:endParaRPr lang="it-IT" dirty="0">
              <a:solidFill>
                <a:srgbClr val="002060"/>
              </a:solidFill>
            </a:endParaRPr>
          </a:p>
        </p:txBody>
      </p:sp>
    </p:spTree>
    <p:extLst>
      <p:ext uri="{BB962C8B-B14F-4D97-AF65-F5344CB8AC3E}">
        <p14:creationId xmlns:p14="http://schemas.microsoft.com/office/powerpoint/2010/main" val="3998321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400" y="258121"/>
            <a:ext cx="10225136" cy="1072413"/>
          </a:xfrm>
        </p:spPr>
        <p:txBody>
          <a:bodyPr>
            <a:normAutofit/>
          </a:bodyPr>
          <a:lstStyle/>
          <a:p>
            <a:pPr algn="ctr"/>
            <a:r>
              <a:rPr lang="it-IT" sz="2000" b="1" dirty="0" err="1">
                <a:highlight>
                  <a:srgbClr val="FFFF00"/>
                </a:highlight>
                <a:latin typeface="Arial" panose="020B0604020202020204" pitchFamily="34" charset="0"/>
                <a:cs typeface="Arial" panose="020B0604020202020204" pitchFamily="34" charset="0"/>
              </a:rPr>
              <a:t>Customer</a:t>
            </a:r>
            <a:r>
              <a:rPr lang="it-IT" sz="2000" b="1" dirty="0">
                <a:highlight>
                  <a:srgbClr val="FFFF00"/>
                </a:highlight>
                <a:latin typeface="Arial" panose="020B0604020202020204" pitchFamily="34" charset="0"/>
                <a:cs typeface="Arial" panose="020B0604020202020204" pitchFamily="34" charset="0"/>
              </a:rPr>
              <a:t> </a:t>
            </a:r>
            <a:r>
              <a:rPr lang="it-IT" sz="2000" b="1" dirty="0" err="1">
                <a:highlight>
                  <a:srgbClr val="FFFF00"/>
                </a:highlight>
                <a:latin typeface="Arial" panose="020B0604020202020204" pitchFamily="34" charset="0"/>
                <a:cs typeface="Arial" panose="020B0604020202020204" pitchFamily="34" charset="0"/>
              </a:rPr>
              <a:t>Retention</a:t>
            </a:r>
            <a:r>
              <a:rPr lang="it-IT" sz="2000" b="1" dirty="0">
                <a:highlight>
                  <a:srgbClr val="FFFF00"/>
                </a:highlight>
                <a:latin typeface="Arial" panose="020B0604020202020204" pitchFamily="34" charset="0"/>
                <a:cs typeface="Arial" panose="020B0604020202020204" pitchFamily="34" charset="0"/>
              </a:rPr>
              <a:t>: Esempio di output della ricerca</a:t>
            </a:r>
            <a:br>
              <a:rPr lang="it-IT" sz="2000" b="1" dirty="0">
                <a:highlight>
                  <a:srgbClr val="FFFF00"/>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FF0000"/>
                </a:solidFill>
                <a:latin typeface="Arial" panose="020B0604020202020204" pitchFamily="34" charset="0"/>
                <a:cs typeface="Arial" panose="020B0604020202020204" pitchFamily="34" charset="0"/>
              </a:rPr>
              <a:t>Matrice di Segmentazione della Forza del Legame a 2 dimensioni</a:t>
            </a:r>
          </a:p>
        </p:txBody>
      </p:sp>
      <p:sp>
        <p:nvSpPr>
          <p:cNvPr id="4" name="Segnaposto numero diapositiva 3"/>
          <p:cNvSpPr>
            <a:spLocks noGrp="1"/>
          </p:cNvSpPr>
          <p:nvPr>
            <p:ph type="sldNum" sz="quarter" idx="12"/>
          </p:nvPr>
        </p:nvSpPr>
        <p:spPr/>
        <p:txBody>
          <a:bodyPr/>
          <a:lstStyle/>
          <a:p>
            <a:fld id="{4FAB73BC-B049-4115-A692-8D63A059BFB8}" type="slidenum">
              <a:rPr lang="en-US" smtClean="0"/>
              <a:t>65</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sp>
        <p:nvSpPr>
          <p:cNvPr id="13" name="CasellaDiTesto 12"/>
          <p:cNvSpPr txBox="1"/>
          <p:nvPr/>
        </p:nvSpPr>
        <p:spPr>
          <a:xfrm>
            <a:off x="1632623" y="5904047"/>
            <a:ext cx="389810" cy="144016"/>
          </a:xfrm>
          <a:prstGeom prst="rect">
            <a:avLst/>
          </a:prstGeom>
          <a:solidFill>
            <a:srgbClr val="09ED3F"/>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1622737" y="6136848"/>
            <a:ext cx="389810" cy="144016"/>
          </a:xfrm>
          <a:prstGeom prst="rect">
            <a:avLst/>
          </a:prstGeom>
          <a:solidFill>
            <a:srgbClr val="FFFF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5" name="CasellaDiTesto 14"/>
          <p:cNvSpPr txBox="1"/>
          <p:nvPr/>
        </p:nvSpPr>
        <p:spPr>
          <a:xfrm>
            <a:off x="1622737" y="6336312"/>
            <a:ext cx="389810" cy="144016"/>
          </a:xfrm>
          <a:prstGeom prst="rect">
            <a:avLst/>
          </a:prstGeom>
          <a:solidFill>
            <a:srgbClr val="FF00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6" name="CasellaDiTesto 15"/>
          <p:cNvSpPr txBox="1"/>
          <p:nvPr/>
        </p:nvSpPr>
        <p:spPr>
          <a:xfrm flipV="1">
            <a:off x="2132327" y="6040522"/>
            <a:ext cx="970225" cy="45719"/>
          </a:xfrm>
          <a:prstGeom prst="rect">
            <a:avLst/>
          </a:prstGeom>
          <a:solidFill>
            <a:schemeClr val="bg1"/>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7" name="CasellaDiTesto 16"/>
          <p:cNvSpPr txBox="1"/>
          <p:nvPr/>
        </p:nvSpPr>
        <p:spPr>
          <a:xfrm>
            <a:off x="2012547" y="5916521"/>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8" name="CasellaDiTesto 17"/>
          <p:cNvSpPr txBox="1"/>
          <p:nvPr/>
        </p:nvSpPr>
        <p:spPr>
          <a:xfrm>
            <a:off x="2022433" y="6111205"/>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FATICOSI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9" name="CasellaDiTesto 18"/>
          <p:cNvSpPr txBox="1"/>
          <p:nvPr/>
        </p:nvSpPr>
        <p:spPr>
          <a:xfrm>
            <a:off x="2032319" y="6316958"/>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DIFFICILI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pic>
        <p:nvPicPr>
          <p:cNvPr id="22" name="Immagine 21" descr="conpayoff_LIGHT.jpg"/>
          <p:cNvPicPr>
            <a:picLocks noChangeAspect="1"/>
          </p:cNvPicPr>
          <p:nvPr/>
        </p:nvPicPr>
        <p:blipFill>
          <a:blip r:embed="rId3" cstate="print"/>
          <a:srcRect/>
          <a:stretch>
            <a:fillRect/>
          </a:stretch>
        </p:blipFill>
        <p:spPr bwMode="auto">
          <a:xfrm>
            <a:off x="1019461" y="257936"/>
            <a:ext cx="845827" cy="146698"/>
          </a:xfrm>
          <a:prstGeom prst="rect">
            <a:avLst/>
          </a:prstGeom>
          <a:noFill/>
          <a:ln w="9525">
            <a:noFill/>
            <a:miter lim="800000"/>
            <a:headEnd/>
            <a:tailEnd/>
          </a:ln>
        </p:spPr>
      </p:pic>
      <p:graphicFrame>
        <p:nvGraphicFramePr>
          <p:cNvPr id="23" name="Tabella 22"/>
          <p:cNvGraphicFramePr>
            <a:graphicFrameLocks noGrp="1"/>
          </p:cNvGraphicFramePr>
          <p:nvPr>
            <p:extLst>
              <p:ext uri="{D42A27DB-BD31-4B8C-83A1-F6EECF244321}">
                <p14:modId xmlns:p14="http://schemas.microsoft.com/office/powerpoint/2010/main" val="1265559122"/>
              </p:ext>
            </p:extLst>
          </p:nvPr>
        </p:nvGraphicFramePr>
        <p:xfrm>
          <a:off x="1622737" y="1305152"/>
          <a:ext cx="9596767" cy="4419600"/>
        </p:xfrm>
        <a:graphic>
          <a:graphicData uri="http://schemas.openxmlformats.org/drawingml/2006/table">
            <a:tbl>
              <a:tblPr firstRow="1">
                <a:tableStyleId>{5C22544A-7EE6-4342-B048-85BDC9FD1C3A}</a:tableStyleId>
              </a:tblPr>
              <a:tblGrid>
                <a:gridCol w="1749483">
                  <a:extLst>
                    <a:ext uri="{9D8B030D-6E8A-4147-A177-3AD203B41FA5}">
                      <a16:colId xmlns:a16="http://schemas.microsoft.com/office/drawing/2014/main" val="831054437"/>
                    </a:ext>
                  </a:extLst>
                </a:gridCol>
                <a:gridCol w="1157797">
                  <a:extLst>
                    <a:ext uri="{9D8B030D-6E8A-4147-A177-3AD203B41FA5}">
                      <a16:colId xmlns:a16="http://schemas.microsoft.com/office/drawing/2014/main" val="397315796"/>
                    </a:ext>
                  </a:extLst>
                </a:gridCol>
                <a:gridCol w="1672372">
                  <a:extLst>
                    <a:ext uri="{9D8B030D-6E8A-4147-A177-3AD203B41FA5}">
                      <a16:colId xmlns:a16="http://schemas.microsoft.com/office/drawing/2014/main" val="1392082843"/>
                    </a:ext>
                  </a:extLst>
                </a:gridCol>
                <a:gridCol w="1521152">
                  <a:extLst>
                    <a:ext uri="{9D8B030D-6E8A-4147-A177-3AD203B41FA5}">
                      <a16:colId xmlns:a16="http://schemas.microsoft.com/office/drawing/2014/main" val="1287521713"/>
                    </a:ext>
                  </a:extLst>
                </a:gridCol>
                <a:gridCol w="1759270">
                  <a:extLst>
                    <a:ext uri="{9D8B030D-6E8A-4147-A177-3AD203B41FA5}">
                      <a16:colId xmlns:a16="http://schemas.microsoft.com/office/drawing/2014/main" val="2663909726"/>
                    </a:ext>
                  </a:extLst>
                </a:gridCol>
                <a:gridCol w="1736693">
                  <a:extLst>
                    <a:ext uri="{9D8B030D-6E8A-4147-A177-3AD203B41FA5}">
                      <a16:colId xmlns:a16="http://schemas.microsoft.com/office/drawing/2014/main" val="641852794"/>
                    </a:ext>
                  </a:extLst>
                </a:gridCol>
              </a:tblGrid>
              <a:tr h="597184">
                <a:tc rowSpan="2" gridSpan="2">
                  <a:txBody>
                    <a:bodyPr/>
                    <a:lstStyle/>
                    <a:p>
                      <a:pPr algn="r"/>
                      <a:r>
                        <a:rPr lang="it-IT" dirty="0"/>
                        <a:t>DIMENSIONE 1</a:t>
                      </a:r>
                    </a:p>
                    <a:p>
                      <a:pPr algn="r"/>
                      <a:endParaRPr lang="it-IT" dirty="0"/>
                    </a:p>
                    <a:p>
                      <a:pPr algn="r"/>
                      <a:endParaRPr lang="it-IT" dirty="0"/>
                    </a:p>
                    <a:p>
                      <a:pPr algn="l"/>
                      <a:r>
                        <a:rPr lang="it-IT" dirty="0"/>
                        <a:t>DIMENSIONE</a:t>
                      </a:r>
                      <a:r>
                        <a:rPr lang="it-IT" baseline="0" dirty="0"/>
                        <a:t> 2</a:t>
                      </a:r>
                      <a:endParaRPr lang="it-IT" dirty="0"/>
                    </a:p>
                  </a:txBody>
                  <a:tcPr>
                    <a:lnTlToBr w="12700" cap="flat" cmpd="sng" algn="ctr">
                      <a:solidFill>
                        <a:schemeClr val="tx1"/>
                      </a:solidFill>
                      <a:prstDash val="solid"/>
                      <a:round/>
                      <a:headEnd type="none" w="med" len="med"/>
                      <a:tailEnd type="none" w="med" len="med"/>
                    </a:lnTlToBr>
                  </a:tcPr>
                </a:tc>
                <a:tc rowSpan="2" hMerge="1">
                  <a:txBody>
                    <a:bodyPr/>
                    <a:lstStyle/>
                    <a:p>
                      <a:pPr algn="ctr"/>
                      <a:endParaRPr lang="it-IT" dirty="0"/>
                    </a:p>
                  </a:txBody>
                  <a:tcPr/>
                </a:tc>
                <a:tc gridSpan="4">
                  <a:txBody>
                    <a:bodyPr/>
                    <a:lstStyle/>
                    <a:p>
                      <a:pPr algn="ctr"/>
                      <a:r>
                        <a:rPr lang="it-IT" dirty="0"/>
                        <a:t>LIVELLO</a:t>
                      </a:r>
                      <a:r>
                        <a:rPr lang="it-IT" baseline="0" dirty="0"/>
                        <a:t> DI SODDISFAZIONE DEI CLIENTI</a:t>
                      </a:r>
                      <a:endParaRPr lang="it-IT" dirty="0"/>
                    </a:p>
                  </a:txBody>
                  <a:tcPr/>
                </a:tc>
                <a:tc hMerge="1">
                  <a:txBody>
                    <a:bodyPr/>
                    <a:lstStyle/>
                    <a:p>
                      <a:pPr algn="ctr"/>
                      <a:endParaRPr lang="it-IT" dirty="0"/>
                    </a:p>
                  </a:txBody>
                  <a:tcPr/>
                </a:tc>
                <a:tc hMerge="1">
                  <a:txBody>
                    <a:bodyPr/>
                    <a:lstStyle/>
                    <a:p>
                      <a:pPr algn="ct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591536">
                <a:tc gridSpan="2" vMerge="1">
                  <a:txBody>
                    <a:bodyPr/>
                    <a:lstStyle/>
                    <a:p>
                      <a:pPr algn="ctr"/>
                      <a:endParaRPr lang="it-IT" b="1" dirty="0">
                        <a:solidFill>
                          <a:schemeClr val="bg1"/>
                        </a:solidFill>
                      </a:endParaRPr>
                    </a:p>
                  </a:txBody>
                  <a:tcPr>
                    <a:solidFill>
                      <a:srgbClr val="000099"/>
                    </a:solidFill>
                  </a:tcPr>
                </a:tc>
                <a:tc hMerge="1" vMerge="1">
                  <a:txBody>
                    <a:bodyPr/>
                    <a:lstStyle/>
                    <a:p>
                      <a:pPr algn="ctr"/>
                      <a:endParaRPr lang="it-IT" b="1" dirty="0">
                        <a:solidFill>
                          <a:schemeClr val="bg1"/>
                        </a:solidFill>
                      </a:endParaRPr>
                    </a:p>
                  </a:txBody>
                  <a:tcPr>
                    <a:solidFill>
                      <a:srgbClr val="000099"/>
                    </a:solidFill>
                  </a:tcPr>
                </a:tc>
                <a:tc>
                  <a:txBody>
                    <a:bodyPr/>
                    <a:lstStyle/>
                    <a:p>
                      <a:pPr algn="ctr"/>
                      <a:r>
                        <a:rPr lang="it-IT" b="1" dirty="0">
                          <a:solidFill>
                            <a:schemeClr val="bg1"/>
                          </a:solidFill>
                        </a:rPr>
                        <a:t>Basso</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Medio-basso</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Medio-alto</a:t>
                      </a:r>
                    </a:p>
                  </a:txBody>
                  <a:tcPr>
                    <a:lnB w="12700" cap="flat" cmpd="sng" algn="ctr">
                      <a:solidFill>
                        <a:schemeClr val="tx1"/>
                      </a:solidFill>
                      <a:prstDash val="solid"/>
                      <a:round/>
                      <a:headEnd type="none" w="med" len="med"/>
                      <a:tailEnd type="none" w="med" len="med"/>
                    </a:lnB>
                    <a:solidFill>
                      <a:srgbClr val="000099"/>
                    </a:solidFill>
                  </a:tcPr>
                </a:tc>
                <a:tc>
                  <a:txBody>
                    <a:bodyPr/>
                    <a:lstStyle/>
                    <a:p>
                      <a:pPr algn="ctr"/>
                      <a:r>
                        <a:rPr lang="it-IT" b="1" dirty="0">
                          <a:solidFill>
                            <a:schemeClr val="bg1"/>
                          </a:solidFill>
                        </a:rPr>
                        <a:t>Alto</a:t>
                      </a:r>
                    </a:p>
                  </a:txBody>
                  <a:tcPr>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a16="http://schemas.microsoft.com/office/drawing/2014/main" val="4153628856"/>
                  </a:ext>
                </a:extLst>
              </a:tr>
              <a:tr h="792480">
                <a:tc rowSpan="4">
                  <a:txBody>
                    <a:bodyPr/>
                    <a:lstStyle/>
                    <a:p>
                      <a:pPr algn="ctr"/>
                      <a:endParaRPr lang="it-IT" b="1" dirty="0"/>
                    </a:p>
                    <a:p>
                      <a:pPr algn="ctr"/>
                      <a:endParaRPr lang="it-IT" b="1" dirty="0"/>
                    </a:p>
                    <a:p>
                      <a:pPr algn="ctr"/>
                      <a:r>
                        <a:rPr lang="it-IT" b="1" baseline="0" dirty="0">
                          <a:solidFill>
                            <a:schemeClr val="bg1"/>
                          </a:solidFill>
                        </a:rPr>
                        <a:t>FORZA</a:t>
                      </a:r>
                    </a:p>
                    <a:p>
                      <a:pPr algn="ctr"/>
                      <a:r>
                        <a:rPr lang="it-IT" b="1" baseline="0" dirty="0">
                          <a:solidFill>
                            <a:schemeClr val="bg1"/>
                          </a:solidFill>
                        </a:rPr>
                        <a:t>DELLA</a:t>
                      </a:r>
                    </a:p>
                    <a:p>
                      <a:pPr algn="ctr"/>
                      <a:r>
                        <a:rPr lang="it-IT" b="1" baseline="0" dirty="0">
                          <a:solidFill>
                            <a:schemeClr val="bg1"/>
                          </a:solidFill>
                        </a:rPr>
                        <a:t>IMMAGINE </a:t>
                      </a:r>
                    </a:p>
                    <a:p>
                      <a:pPr algn="ctr"/>
                      <a:r>
                        <a:rPr lang="it-IT" b="1" baseline="0" dirty="0">
                          <a:solidFill>
                            <a:schemeClr val="bg1"/>
                          </a:solidFill>
                        </a:rPr>
                        <a:t>DI </a:t>
                      </a:r>
                    </a:p>
                    <a:p>
                      <a:pPr algn="ctr"/>
                      <a:r>
                        <a:rPr lang="it-IT" b="1" baseline="0" dirty="0">
                          <a:solidFill>
                            <a:schemeClr val="bg1"/>
                          </a:solidFill>
                        </a:rPr>
                        <a:t>BANCA XXX</a:t>
                      </a:r>
                      <a:endParaRPr lang="it-IT" b="1" dirty="0">
                        <a:solidFill>
                          <a:schemeClr val="bg1"/>
                        </a:solidFill>
                      </a:endParaRPr>
                    </a:p>
                  </a:txBody>
                  <a:tcP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it-IT" b="1" dirty="0">
                          <a:solidFill>
                            <a:schemeClr val="bg1"/>
                          </a:solidFill>
                        </a:rPr>
                        <a:t>Molto</a:t>
                      </a:r>
                    </a:p>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053405702"/>
                  </a:ext>
                </a:extLst>
              </a:tr>
              <a:tr h="853440">
                <a:tc vMerge="1">
                  <a:txBody>
                    <a:bodyPr/>
                    <a:lstStyle/>
                    <a:p>
                      <a:pPr algn="ctr"/>
                      <a:endParaRPr lang="it-IT" b="1" dirty="0"/>
                    </a:p>
                  </a:txBody>
                  <a:tcPr>
                    <a:solidFill>
                      <a:srgbClr val="FFFF00"/>
                    </a:solidFill>
                  </a:tcPr>
                </a:tc>
                <a:tc>
                  <a:txBody>
                    <a:bodyPr/>
                    <a:lstStyle/>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4036188887"/>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Debole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9</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68580111"/>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Molto</a:t>
                      </a:r>
                      <a:endParaRPr lang="it-IT" b="1" baseline="0" dirty="0">
                        <a:solidFill>
                          <a:schemeClr val="bg1"/>
                        </a:solidFill>
                      </a:endParaRPr>
                    </a:p>
                    <a:p>
                      <a:pPr algn="ctr"/>
                      <a:r>
                        <a:rPr lang="it-IT" b="1" baseline="0" dirty="0">
                          <a:solidFill>
                            <a:schemeClr val="bg1"/>
                          </a:solidFill>
                        </a:rPr>
                        <a:t>debole</a:t>
                      </a:r>
                      <a:endParaRPr lang="it-IT"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12239235"/>
                  </a:ext>
                </a:extLst>
              </a:tr>
            </a:tbl>
          </a:graphicData>
        </a:graphic>
      </p:graphicFrame>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4" name="CasellaDiTesto 23"/>
          <p:cNvSpPr txBox="1"/>
          <p:nvPr/>
        </p:nvSpPr>
        <p:spPr>
          <a:xfrm>
            <a:off x="2012547" y="649193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560305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9461" y="250607"/>
            <a:ext cx="10225136" cy="1072413"/>
          </a:xfrm>
        </p:spPr>
        <p:txBody>
          <a:bodyPr>
            <a:normAutofit/>
          </a:bodyPr>
          <a:lstStyle/>
          <a:p>
            <a:pPr algn="ctr"/>
            <a:r>
              <a:rPr lang="it-IT" sz="2000" b="1" dirty="0" err="1">
                <a:highlight>
                  <a:srgbClr val="FFFF00"/>
                </a:highlight>
                <a:latin typeface="Arial" panose="020B0604020202020204" pitchFamily="34" charset="0"/>
                <a:cs typeface="Arial" panose="020B0604020202020204" pitchFamily="34" charset="0"/>
              </a:rPr>
              <a:t>Customer</a:t>
            </a:r>
            <a:r>
              <a:rPr lang="it-IT" sz="2000" b="1" dirty="0">
                <a:highlight>
                  <a:srgbClr val="FFFF00"/>
                </a:highlight>
                <a:latin typeface="Arial" panose="020B0604020202020204" pitchFamily="34" charset="0"/>
                <a:cs typeface="Arial" panose="020B0604020202020204" pitchFamily="34" charset="0"/>
              </a:rPr>
              <a:t> </a:t>
            </a:r>
            <a:r>
              <a:rPr lang="it-IT" sz="2000" b="1" dirty="0" err="1">
                <a:highlight>
                  <a:srgbClr val="FFFF00"/>
                </a:highlight>
                <a:latin typeface="Arial" panose="020B0604020202020204" pitchFamily="34" charset="0"/>
                <a:cs typeface="Arial" panose="020B0604020202020204" pitchFamily="34" charset="0"/>
              </a:rPr>
              <a:t>Retention</a:t>
            </a:r>
            <a:r>
              <a:rPr lang="it-IT" sz="2000" b="1" dirty="0">
                <a:highlight>
                  <a:srgbClr val="FFFF00"/>
                </a:highlight>
                <a:latin typeface="Arial" panose="020B0604020202020204" pitchFamily="34" charset="0"/>
                <a:cs typeface="Arial" panose="020B0604020202020204" pitchFamily="34" charset="0"/>
              </a:rPr>
              <a:t>: Esempio di output della ricerca</a:t>
            </a:r>
            <a:br>
              <a:rPr lang="it-IT" sz="2000" b="1" dirty="0">
                <a:highlight>
                  <a:srgbClr val="FFFF00"/>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FF0000"/>
                </a:solidFill>
                <a:latin typeface="Arial" panose="020B0604020202020204" pitchFamily="34" charset="0"/>
                <a:cs typeface="Arial" panose="020B0604020202020204" pitchFamily="34" charset="0"/>
              </a:rPr>
              <a:t>Matrice di Segmentazione «Convinzione/Convenienza»</a:t>
            </a:r>
          </a:p>
        </p:txBody>
      </p:sp>
      <p:sp>
        <p:nvSpPr>
          <p:cNvPr id="4" name="Segnaposto numero diapositiva 3"/>
          <p:cNvSpPr>
            <a:spLocks noGrp="1"/>
          </p:cNvSpPr>
          <p:nvPr>
            <p:ph type="sldNum" sz="quarter" idx="12"/>
          </p:nvPr>
        </p:nvSpPr>
        <p:spPr/>
        <p:txBody>
          <a:bodyPr/>
          <a:lstStyle/>
          <a:p>
            <a:fld id="{4FAB73BC-B049-4115-A692-8D63A059BFB8}" type="slidenum">
              <a:rPr lang="en-US" smtClean="0"/>
              <a:t>66</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sp>
        <p:nvSpPr>
          <p:cNvPr id="13" name="CasellaDiTesto 12"/>
          <p:cNvSpPr txBox="1"/>
          <p:nvPr/>
        </p:nvSpPr>
        <p:spPr>
          <a:xfrm>
            <a:off x="1632623" y="5904047"/>
            <a:ext cx="389810" cy="144016"/>
          </a:xfrm>
          <a:prstGeom prst="rect">
            <a:avLst/>
          </a:prstGeom>
          <a:solidFill>
            <a:srgbClr val="09ED3F"/>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1622737" y="6136848"/>
            <a:ext cx="389810" cy="144016"/>
          </a:xfrm>
          <a:prstGeom prst="rect">
            <a:avLst/>
          </a:prstGeom>
          <a:solidFill>
            <a:srgbClr val="FFFF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5" name="CasellaDiTesto 14"/>
          <p:cNvSpPr txBox="1"/>
          <p:nvPr/>
        </p:nvSpPr>
        <p:spPr>
          <a:xfrm>
            <a:off x="1622737" y="6336312"/>
            <a:ext cx="389810" cy="144016"/>
          </a:xfrm>
          <a:prstGeom prst="rect">
            <a:avLst/>
          </a:prstGeom>
          <a:solidFill>
            <a:srgbClr val="FF00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6" name="CasellaDiTesto 15"/>
          <p:cNvSpPr txBox="1"/>
          <p:nvPr/>
        </p:nvSpPr>
        <p:spPr>
          <a:xfrm flipV="1">
            <a:off x="2132327" y="6040522"/>
            <a:ext cx="970225" cy="45719"/>
          </a:xfrm>
          <a:prstGeom prst="rect">
            <a:avLst/>
          </a:prstGeom>
          <a:solidFill>
            <a:schemeClr val="bg1"/>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7" name="CasellaDiTesto 16"/>
          <p:cNvSpPr txBox="1"/>
          <p:nvPr/>
        </p:nvSpPr>
        <p:spPr>
          <a:xfrm>
            <a:off x="2012547" y="5916521"/>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8" name="CasellaDiTesto 17"/>
          <p:cNvSpPr txBox="1"/>
          <p:nvPr/>
        </p:nvSpPr>
        <p:spPr>
          <a:xfrm>
            <a:off x="2022433" y="6111205"/>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FATICOSI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sp>
        <p:nvSpPr>
          <p:cNvPr id="19" name="CasellaDiTesto 18"/>
          <p:cNvSpPr txBox="1"/>
          <p:nvPr/>
        </p:nvSpPr>
        <p:spPr>
          <a:xfrm>
            <a:off x="2032319" y="6316958"/>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DIFFICILI </a:t>
            </a:r>
            <a:r>
              <a:rPr lang="it-IT" sz="800" b="1">
                <a:latin typeface="Arial" panose="020B0604020202020204" pitchFamily="34" charset="0"/>
                <a:cs typeface="Arial" panose="020B0604020202020204" pitchFamily="34" charset="0"/>
              </a:rPr>
              <a:t>DA TRATTENERE</a:t>
            </a:r>
            <a:endParaRPr lang="it-IT" sz="800" b="1" dirty="0">
              <a:latin typeface="Arial" panose="020B0604020202020204" pitchFamily="34" charset="0"/>
              <a:cs typeface="Arial" panose="020B0604020202020204" pitchFamily="34" charset="0"/>
            </a:endParaRPr>
          </a:p>
        </p:txBody>
      </p:sp>
      <p:pic>
        <p:nvPicPr>
          <p:cNvPr id="22" name="Immagine 21" descr="conpayoff_LIGHT.jpg"/>
          <p:cNvPicPr>
            <a:picLocks noChangeAspect="1"/>
          </p:cNvPicPr>
          <p:nvPr/>
        </p:nvPicPr>
        <p:blipFill>
          <a:blip r:embed="rId3" cstate="print"/>
          <a:srcRect/>
          <a:stretch>
            <a:fillRect/>
          </a:stretch>
        </p:blipFill>
        <p:spPr bwMode="auto">
          <a:xfrm>
            <a:off x="1019461" y="257936"/>
            <a:ext cx="845827" cy="146698"/>
          </a:xfrm>
          <a:prstGeom prst="rect">
            <a:avLst/>
          </a:prstGeom>
          <a:noFill/>
          <a:ln w="9525">
            <a:noFill/>
            <a:miter lim="800000"/>
            <a:headEnd/>
            <a:tailEnd/>
          </a:ln>
        </p:spPr>
      </p:pic>
      <p:graphicFrame>
        <p:nvGraphicFramePr>
          <p:cNvPr id="23" name="Tabella 22"/>
          <p:cNvGraphicFramePr>
            <a:graphicFrameLocks noGrp="1"/>
          </p:cNvGraphicFramePr>
          <p:nvPr>
            <p:extLst>
              <p:ext uri="{D42A27DB-BD31-4B8C-83A1-F6EECF244321}">
                <p14:modId xmlns:p14="http://schemas.microsoft.com/office/powerpoint/2010/main" val="549224202"/>
              </p:ext>
            </p:extLst>
          </p:nvPr>
        </p:nvGraphicFramePr>
        <p:xfrm>
          <a:off x="1277655" y="1316062"/>
          <a:ext cx="10640787" cy="4511040"/>
        </p:xfrm>
        <a:graphic>
          <a:graphicData uri="http://schemas.openxmlformats.org/drawingml/2006/table">
            <a:tbl>
              <a:tblPr firstRow="1">
                <a:tableStyleId>{5C22544A-7EE6-4342-B048-85BDC9FD1C3A}</a:tableStyleId>
              </a:tblPr>
              <a:tblGrid>
                <a:gridCol w="1939807">
                  <a:extLst>
                    <a:ext uri="{9D8B030D-6E8A-4147-A177-3AD203B41FA5}">
                      <a16:colId xmlns:a16="http://schemas.microsoft.com/office/drawing/2014/main" val="831054437"/>
                    </a:ext>
                  </a:extLst>
                </a:gridCol>
                <a:gridCol w="1283752">
                  <a:extLst>
                    <a:ext uri="{9D8B030D-6E8A-4147-A177-3AD203B41FA5}">
                      <a16:colId xmlns:a16="http://schemas.microsoft.com/office/drawing/2014/main" val="397315796"/>
                    </a:ext>
                  </a:extLst>
                </a:gridCol>
                <a:gridCol w="1854308">
                  <a:extLst>
                    <a:ext uri="{9D8B030D-6E8A-4147-A177-3AD203B41FA5}">
                      <a16:colId xmlns:a16="http://schemas.microsoft.com/office/drawing/2014/main" val="1392082843"/>
                    </a:ext>
                  </a:extLst>
                </a:gridCol>
                <a:gridCol w="1686636">
                  <a:extLst>
                    <a:ext uri="{9D8B030D-6E8A-4147-A177-3AD203B41FA5}">
                      <a16:colId xmlns:a16="http://schemas.microsoft.com/office/drawing/2014/main" val="1287521713"/>
                    </a:ext>
                  </a:extLst>
                </a:gridCol>
                <a:gridCol w="1950659">
                  <a:extLst>
                    <a:ext uri="{9D8B030D-6E8A-4147-A177-3AD203B41FA5}">
                      <a16:colId xmlns:a16="http://schemas.microsoft.com/office/drawing/2014/main" val="2663909726"/>
                    </a:ext>
                  </a:extLst>
                </a:gridCol>
                <a:gridCol w="1925625">
                  <a:extLst>
                    <a:ext uri="{9D8B030D-6E8A-4147-A177-3AD203B41FA5}">
                      <a16:colId xmlns:a16="http://schemas.microsoft.com/office/drawing/2014/main" val="641852794"/>
                    </a:ext>
                  </a:extLst>
                </a:gridCol>
              </a:tblGrid>
              <a:tr h="640080">
                <a:tc rowSpan="2" gridSpan="2">
                  <a:txBody>
                    <a:bodyPr/>
                    <a:lstStyle/>
                    <a:p>
                      <a:pPr algn="r"/>
                      <a:r>
                        <a:rPr lang="it-IT" dirty="0"/>
                        <a:t>DIMENSIONE 1</a:t>
                      </a:r>
                    </a:p>
                    <a:p>
                      <a:pPr algn="r"/>
                      <a:endParaRPr lang="it-IT" dirty="0"/>
                    </a:p>
                    <a:p>
                      <a:pPr algn="r"/>
                      <a:endParaRPr lang="it-IT" dirty="0"/>
                    </a:p>
                    <a:p>
                      <a:pPr algn="l"/>
                      <a:r>
                        <a:rPr lang="it-IT" dirty="0"/>
                        <a:t>DIMENSIONE</a:t>
                      </a:r>
                      <a:r>
                        <a:rPr lang="it-IT" baseline="0" dirty="0"/>
                        <a:t> 2</a:t>
                      </a:r>
                      <a:endParaRPr lang="it-IT" dirty="0"/>
                    </a:p>
                  </a:txBody>
                  <a:tcPr>
                    <a:lnTlToBr w="12700" cap="flat" cmpd="sng" algn="ctr">
                      <a:solidFill>
                        <a:schemeClr val="tx1"/>
                      </a:solidFill>
                      <a:prstDash val="solid"/>
                      <a:round/>
                      <a:headEnd type="none" w="med" len="med"/>
                      <a:tailEnd type="none" w="med" len="med"/>
                    </a:lnTlToBr>
                    <a:solidFill>
                      <a:srgbClr val="FF0066"/>
                    </a:solidFill>
                  </a:tcPr>
                </a:tc>
                <a:tc rowSpan="2" hMerge="1">
                  <a:txBody>
                    <a:bodyPr/>
                    <a:lstStyle/>
                    <a:p>
                      <a:pPr algn="ctr"/>
                      <a:endParaRPr lang="it-IT" dirty="0"/>
                    </a:p>
                  </a:txBody>
                  <a:tcPr/>
                </a:tc>
                <a:tc gridSpan="4">
                  <a:txBody>
                    <a:bodyPr/>
                    <a:lstStyle/>
                    <a:p>
                      <a:pPr algn="ctr"/>
                      <a:r>
                        <a:rPr lang="it-IT" dirty="0"/>
                        <a:t>LIVELLO</a:t>
                      </a:r>
                      <a:r>
                        <a:rPr lang="it-IT" baseline="0" dirty="0"/>
                        <a:t> DI «CONVINZIONE» NELL’ESSERE CLIENTI DI BANCA XXX</a:t>
                      </a:r>
                      <a:endParaRPr lang="it-IT" dirty="0"/>
                    </a:p>
                  </a:txBody>
                  <a:tcPr>
                    <a:solidFill>
                      <a:srgbClr val="FF0066"/>
                    </a:solidFill>
                  </a:tcPr>
                </a:tc>
                <a:tc hMerge="1">
                  <a:txBody>
                    <a:bodyPr/>
                    <a:lstStyle/>
                    <a:p>
                      <a:pPr algn="ctr"/>
                      <a:endParaRPr lang="it-IT" dirty="0"/>
                    </a:p>
                  </a:txBody>
                  <a:tcPr/>
                </a:tc>
                <a:tc hMerge="1">
                  <a:txBody>
                    <a:bodyPr/>
                    <a:lstStyle/>
                    <a:p>
                      <a:pPr algn="ct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640080">
                <a:tc gridSpan="2" vMerge="1">
                  <a:txBody>
                    <a:bodyPr/>
                    <a:lstStyle/>
                    <a:p>
                      <a:pPr algn="ctr"/>
                      <a:endParaRPr lang="it-IT" b="1" dirty="0">
                        <a:solidFill>
                          <a:schemeClr val="bg1"/>
                        </a:solidFill>
                      </a:endParaRPr>
                    </a:p>
                  </a:txBody>
                  <a:tcPr>
                    <a:solidFill>
                      <a:srgbClr val="000099"/>
                    </a:solidFill>
                  </a:tcPr>
                </a:tc>
                <a:tc hMerge="1" vMerge="1">
                  <a:txBody>
                    <a:bodyPr/>
                    <a:lstStyle/>
                    <a:p>
                      <a:pPr algn="ctr"/>
                      <a:endParaRPr lang="it-IT" b="1" dirty="0">
                        <a:solidFill>
                          <a:schemeClr val="bg1"/>
                        </a:solidFill>
                      </a:endParaRPr>
                    </a:p>
                  </a:txBody>
                  <a:tcPr>
                    <a:solidFill>
                      <a:srgbClr val="000099"/>
                    </a:solidFill>
                  </a:tcPr>
                </a:tc>
                <a:tc>
                  <a:txBody>
                    <a:bodyPr/>
                    <a:lstStyle/>
                    <a:p>
                      <a:pPr algn="ctr"/>
                      <a:r>
                        <a:rPr lang="it-IT" b="1" dirty="0">
                          <a:solidFill>
                            <a:schemeClr val="bg1"/>
                          </a:solidFill>
                        </a:rPr>
                        <a:t>Alta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Medio-alta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Medio-bassa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tc>
                  <a:txBody>
                    <a:bodyPr/>
                    <a:lstStyle/>
                    <a:p>
                      <a:pPr algn="ctr"/>
                      <a:r>
                        <a:rPr lang="it-IT" b="1" dirty="0">
                          <a:solidFill>
                            <a:schemeClr val="bg1"/>
                          </a:solidFill>
                        </a:rPr>
                        <a:t>Bassa</a:t>
                      </a:r>
                    </a:p>
                    <a:p>
                      <a:pPr algn="ctr"/>
                      <a:r>
                        <a:rPr lang="it-IT" b="1" dirty="0">
                          <a:solidFill>
                            <a:schemeClr val="bg1"/>
                          </a:solidFill>
                        </a:rPr>
                        <a:t>Convinzione</a:t>
                      </a:r>
                    </a:p>
                  </a:txBody>
                  <a:tcPr>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153628856"/>
                  </a:ext>
                </a:extLst>
              </a:tr>
              <a:tr h="792480">
                <a:tc rowSpan="4">
                  <a:txBody>
                    <a:bodyPr/>
                    <a:lstStyle/>
                    <a:p>
                      <a:pPr algn="ctr"/>
                      <a:endParaRPr lang="it-IT" b="1" dirty="0"/>
                    </a:p>
                    <a:p>
                      <a:pPr algn="ctr"/>
                      <a:endParaRPr lang="it-IT" b="1" dirty="0"/>
                    </a:p>
                    <a:p>
                      <a:pPr algn="ctr"/>
                      <a:r>
                        <a:rPr lang="it-IT" b="1" baseline="0" dirty="0">
                          <a:solidFill>
                            <a:schemeClr val="bg1"/>
                          </a:solidFill>
                        </a:rPr>
                        <a:t>LIVELLO DI «CONVENZIENZA»</a:t>
                      </a:r>
                    </a:p>
                    <a:p>
                      <a:pPr algn="ctr"/>
                      <a:r>
                        <a:rPr lang="it-IT" b="1" baseline="0" dirty="0">
                          <a:solidFill>
                            <a:schemeClr val="bg1"/>
                          </a:solidFill>
                        </a:rPr>
                        <a:t>PERCEPITA</a:t>
                      </a:r>
                    </a:p>
                    <a:p>
                      <a:pPr algn="ctr"/>
                      <a:r>
                        <a:rPr lang="it-IT" b="1" baseline="0" dirty="0">
                          <a:solidFill>
                            <a:schemeClr val="bg1"/>
                          </a:solidFill>
                        </a:rPr>
                        <a:t>NELL’ESSERE</a:t>
                      </a:r>
                    </a:p>
                    <a:p>
                      <a:pPr algn="ctr"/>
                      <a:r>
                        <a:rPr lang="it-IT" b="1" baseline="0" dirty="0">
                          <a:solidFill>
                            <a:schemeClr val="bg1"/>
                          </a:solidFill>
                        </a:rPr>
                        <a:t>CLIENTI </a:t>
                      </a:r>
                    </a:p>
                    <a:p>
                      <a:pPr algn="ctr"/>
                      <a:r>
                        <a:rPr lang="it-IT" b="1" baseline="0" dirty="0">
                          <a:solidFill>
                            <a:schemeClr val="bg1"/>
                          </a:solidFill>
                        </a:rPr>
                        <a:t>DI </a:t>
                      </a:r>
                    </a:p>
                    <a:p>
                      <a:pPr algn="ctr"/>
                      <a:r>
                        <a:rPr lang="it-IT" b="1" baseline="0" dirty="0">
                          <a:solidFill>
                            <a:schemeClr val="bg1"/>
                          </a:solidFill>
                        </a:rPr>
                        <a:t>BANCA XXX</a:t>
                      </a:r>
                      <a:endParaRPr lang="it-IT" b="1" dirty="0">
                        <a:solidFill>
                          <a:schemeClr val="bg1"/>
                        </a:solidFill>
                      </a:endParaRPr>
                    </a:p>
                  </a:txBody>
                  <a:tcPr>
                    <a:lnR w="12700" cap="flat" cmpd="sng" algn="ctr">
                      <a:solidFill>
                        <a:schemeClr val="tx1"/>
                      </a:solidFill>
                      <a:prstDash val="solid"/>
                      <a:round/>
                      <a:headEnd type="none" w="med" len="med"/>
                      <a:tailEnd type="none" w="med" len="med"/>
                    </a:lnR>
                    <a:solidFill>
                      <a:srgbClr val="FF0066"/>
                    </a:solidFill>
                  </a:tcPr>
                </a:tc>
                <a:tc>
                  <a:txBody>
                    <a:bodyPr/>
                    <a:lstStyle/>
                    <a:p>
                      <a:pPr algn="ctr"/>
                      <a:r>
                        <a:rPr lang="it-IT" b="1" dirty="0">
                          <a:solidFill>
                            <a:schemeClr val="bg1"/>
                          </a:solidFill>
                        </a:rPr>
                        <a:t>Molto</a:t>
                      </a:r>
                    </a:p>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053405702"/>
                  </a:ext>
                </a:extLst>
              </a:tr>
              <a:tr h="853440">
                <a:tc vMerge="1">
                  <a:txBody>
                    <a:bodyPr/>
                    <a:lstStyle/>
                    <a:p>
                      <a:pPr algn="ctr"/>
                      <a:endParaRPr lang="it-IT" b="1" dirty="0"/>
                    </a:p>
                  </a:txBody>
                  <a:tcPr>
                    <a:solidFill>
                      <a:srgbClr val="FFFF00"/>
                    </a:solidFill>
                  </a:tcPr>
                </a:tc>
                <a:tc>
                  <a:txBody>
                    <a:bodyPr/>
                    <a:lstStyle/>
                    <a:p>
                      <a:pPr algn="ctr"/>
                      <a:r>
                        <a:rPr lang="it-IT" b="1" dirty="0">
                          <a:solidFill>
                            <a:schemeClr val="bg1"/>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4036188887"/>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Debole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9</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68580111"/>
                  </a:ext>
                </a:extLst>
              </a:tr>
              <a:tr h="792480">
                <a:tc vMerge="1">
                  <a:txBody>
                    <a:bodyPr/>
                    <a:lstStyle/>
                    <a:p>
                      <a:pPr algn="ctr"/>
                      <a:endParaRPr lang="it-IT" b="1" dirty="0"/>
                    </a:p>
                  </a:txBody>
                  <a:tcPr>
                    <a:solidFill>
                      <a:srgbClr val="FFFF00"/>
                    </a:solidFill>
                  </a:tcPr>
                </a:tc>
                <a:tc>
                  <a:txBody>
                    <a:bodyPr/>
                    <a:lstStyle/>
                    <a:p>
                      <a:pPr algn="ctr"/>
                      <a:r>
                        <a:rPr lang="it-IT" b="1" dirty="0">
                          <a:solidFill>
                            <a:schemeClr val="bg1"/>
                          </a:solidFill>
                        </a:rPr>
                        <a:t>Molto</a:t>
                      </a:r>
                      <a:endParaRPr lang="it-IT" b="1" baseline="0" dirty="0">
                        <a:solidFill>
                          <a:schemeClr val="bg1"/>
                        </a:solidFill>
                      </a:endParaRPr>
                    </a:p>
                    <a:p>
                      <a:pPr algn="ctr"/>
                      <a:r>
                        <a:rPr lang="it-IT" b="1" baseline="0" dirty="0">
                          <a:solidFill>
                            <a:schemeClr val="bg1"/>
                          </a:solidFill>
                        </a:rPr>
                        <a:t>debole</a:t>
                      </a:r>
                      <a:endParaRPr lang="it-IT"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12239235"/>
                  </a:ext>
                </a:extLst>
              </a:tr>
            </a:tbl>
          </a:graphicData>
        </a:graphic>
      </p:graphicFrame>
      <p:sp>
        <p:nvSpPr>
          <p:cNvPr id="21" name="Rettangolo 20"/>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4" name="CasellaDiTesto 23"/>
          <p:cNvSpPr txBox="1"/>
          <p:nvPr/>
        </p:nvSpPr>
        <p:spPr>
          <a:xfrm>
            <a:off x="2012547" y="649193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261452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62140" y="1540212"/>
            <a:ext cx="2523575" cy="4988889"/>
          </a:xfrm>
          <a:prstGeom prst="rect">
            <a:avLst/>
          </a:prstGeom>
          <a:noFill/>
          <a:ln w="76200">
            <a:solidFill>
              <a:srgbClr val="00B0F0"/>
            </a:solidFill>
          </a:ln>
        </p:spPr>
        <p:txBody>
          <a:bodyPr wrap="square" rtlCol="0">
            <a:spAutoFit/>
          </a:bodyPr>
          <a:lstStyle/>
          <a:p>
            <a:endParaRPr lang="it-IT" dirty="0"/>
          </a:p>
        </p:txBody>
      </p:sp>
      <p:sp>
        <p:nvSpPr>
          <p:cNvPr id="3" name="CasellaDiTesto 2"/>
          <p:cNvSpPr txBox="1"/>
          <p:nvPr/>
        </p:nvSpPr>
        <p:spPr>
          <a:xfrm>
            <a:off x="3157412" y="198147"/>
            <a:ext cx="6720684" cy="369332"/>
          </a:xfrm>
          <a:prstGeom prst="rect">
            <a:avLst/>
          </a:prstGeom>
          <a:solidFill>
            <a:srgbClr val="00B050"/>
          </a:solidFill>
        </p:spPr>
        <p:txBody>
          <a:bodyPr wrap="square">
            <a:spAutoFit/>
          </a:bodyPr>
          <a:lstStyle/>
          <a:p>
            <a:pPr algn="ctr">
              <a:defRPr/>
            </a:pPr>
            <a:r>
              <a:rPr lang="it-IT" b="1" i="1" dirty="0">
                <a:solidFill>
                  <a:schemeClr val="bg1"/>
                </a:solidFill>
                <a:latin typeface="Arial" panose="020B0604020202020204" pitchFamily="34" charset="0"/>
                <a:cs typeface="Arial" panose="020B0604020202020204" pitchFamily="34" charset="0"/>
              </a:rPr>
              <a:t>DA COSA DIPENDE LA FEDELTA’  DEI CLIENTI?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67</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4" name="CasellaDiTesto 3"/>
          <p:cNvSpPr txBox="1"/>
          <p:nvPr/>
        </p:nvSpPr>
        <p:spPr>
          <a:xfrm>
            <a:off x="997547" y="919045"/>
            <a:ext cx="10681855" cy="400110"/>
          </a:xfrm>
          <a:prstGeom prst="rect">
            <a:avLst/>
          </a:prstGeom>
          <a:noFill/>
        </p:spPr>
        <p:txBody>
          <a:bodyPr wrap="square" rtlCol="0">
            <a:spAutoFit/>
          </a:bodyPr>
          <a:lstStyle/>
          <a:p>
            <a:r>
              <a:rPr lang="it-IT" sz="1000" b="1" dirty="0">
                <a:latin typeface="Arial" panose="020B0604020202020204" pitchFamily="34" charset="0"/>
                <a:cs typeface="Arial" panose="020B0604020202020204" pitchFamily="34" charset="0"/>
              </a:rPr>
              <a:t>Dalle due ricerche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Retention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sui clienti –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1 «opaca» sulla Forza del Legame e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2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Satisfaction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 sono emerse importanti indicazioni che consentono di elaborare un primo modello di comportamento della macro-variabile «Fedeltà» del cliente.</a:t>
            </a:r>
          </a:p>
        </p:txBody>
      </p:sp>
      <p:sp>
        <p:nvSpPr>
          <p:cNvPr id="14" name="CasellaDiTesto 13"/>
          <p:cNvSpPr txBox="1"/>
          <p:nvPr/>
        </p:nvSpPr>
        <p:spPr>
          <a:xfrm>
            <a:off x="2242239" y="6514218"/>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0" name="Elaborazione 9"/>
          <p:cNvSpPr/>
          <p:nvPr/>
        </p:nvSpPr>
        <p:spPr>
          <a:xfrm>
            <a:off x="1066800" y="1803208"/>
            <a:ext cx="2277666" cy="21029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notorietà spontanea</a:t>
            </a:r>
          </a:p>
        </p:txBody>
      </p:sp>
      <p:sp>
        <p:nvSpPr>
          <p:cNvPr id="16" name="Rettangolo 15"/>
          <p:cNvSpPr/>
          <p:nvPr/>
        </p:nvSpPr>
        <p:spPr>
          <a:xfrm>
            <a:off x="7640797" y="1973905"/>
            <a:ext cx="1528830" cy="804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CONSAPEVOLI</a:t>
            </a:r>
          </a:p>
        </p:txBody>
      </p:sp>
      <p:cxnSp>
        <p:nvCxnSpPr>
          <p:cNvPr id="19" name="Connettore 2 18"/>
          <p:cNvCxnSpPr/>
          <p:nvPr/>
        </p:nvCxnSpPr>
        <p:spPr>
          <a:xfrm>
            <a:off x="9190863" y="2360213"/>
            <a:ext cx="1631625" cy="112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9145918" y="4303628"/>
            <a:ext cx="1676570" cy="10361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688848" y="2666577"/>
            <a:ext cx="805704" cy="762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flipV="1">
            <a:off x="8899432" y="4295334"/>
            <a:ext cx="0" cy="5951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flipV="1">
            <a:off x="5914408" y="4490562"/>
            <a:ext cx="701846" cy="535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Esagono 29"/>
          <p:cNvSpPr/>
          <p:nvPr/>
        </p:nvSpPr>
        <p:spPr>
          <a:xfrm>
            <a:off x="10650970" y="3348559"/>
            <a:ext cx="1405659" cy="10712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latin typeface="Arial" panose="020B0604020202020204" pitchFamily="34" charset="0"/>
                <a:cs typeface="Arial" panose="020B0604020202020204" pitchFamily="34" charset="0"/>
              </a:rPr>
              <a:t>FEDELTA’ DEI</a:t>
            </a:r>
          </a:p>
          <a:p>
            <a:pPr algn="ctr"/>
            <a:r>
              <a:rPr lang="it-IT" sz="1300" b="1" dirty="0">
                <a:latin typeface="Arial" panose="020B0604020202020204" pitchFamily="34" charset="0"/>
                <a:cs typeface="Arial" panose="020B0604020202020204" pitchFamily="34" charset="0"/>
              </a:rPr>
              <a:t>CLIENTI</a:t>
            </a:r>
          </a:p>
        </p:txBody>
      </p:sp>
      <p:sp>
        <p:nvSpPr>
          <p:cNvPr id="35" name="Rettangolo 34"/>
          <p:cNvSpPr/>
          <p:nvPr/>
        </p:nvSpPr>
        <p:spPr>
          <a:xfrm>
            <a:off x="7640797" y="4953570"/>
            <a:ext cx="1528830" cy="8209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SODDISFATTI</a:t>
            </a:r>
          </a:p>
        </p:txBody>
      </p:sp>
      <p:sp>
        <p:nvSpPr>
          <p:cNvPr id="36" name="Elaborazione 35"/>
          <p:cNvSpPr/>
          <p:nvPr/>
        </p:nvSpPr>
        <p:spPr>
          <a:xfrm>
            <a:off x="4352552" y="4702177"/>
            <a:ext cx="1568405" cy="59546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CUSTOMER SATISFACTION</a:t>
            </a:r>
          </a:p>
        </p:txBody>
      </p:sp>
      <p:sp>
        <p:nvSpPr>
          <p:cNvPr id="37" name="Elaborazione 36"/>
          <p:cNvSpPr/>
          <p:nvPr/>
        </p:nvSpPr>
        <p:spPr>
          <a:xfrm>
            <a:off x="1057869" y="2658622"/>
            <a:ext cx="2296359" cy="19782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immagine spontanea</a:t>
            </a:r>
          </a:p>
        </p:txBody>
      </p:sp>
      <p:sp>
        <p:nvSpPr>
          <p:cNvPr id="38" name="Elaborazione 37"/>
          <p:cNvSpPr/>
          <p:nvPr/>
        </p:nvSpPr>
        <p:spPr>
          <a:xfrm>
            <a:off x="1057870" y="2959593"/>
            <a:ext cx="2311632" cy="22148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immagine pilotata</a:t>
            </a:r>
          </a:p>
        </p:txBody>
      </p:sp>
      <p:sp>
        <p:nvSpPr>
          <p:cNvPr id="39" name="Elaborazione 38"/>
          <p:cNvSpPr/>
          <p:nvPr/>
        </p:nvSpPr>
        <p:spPr>
          <a:xfrm>
            <a:off x="1060858" y="3273329"/>
            <a:ext cx="2293370" cy="21225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Potenziale di defezione</a:t>
            </a:r>
          </a:p>
        </p:txBody>
      </p:sp>
      <p:sp>
        <p:nvSpPr>
          <p:cNvPr id="40" name="Elaborazione 39"/>
          <p:cNvSpPr/>
          <p:nvPr/>
        </p:nvSpPr>
        <p:spPr>
          <a:xfrm>
            <a:off x="1060858" y="3884207"/>
            <a:ext cx="2293370" cy="24649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Net Promoter Score</a:t>
            </a:r>
          </a:p>
        </p:txBody>
      </p:sp>
      <p:sp>
        <p:nvSpPr>
          <p:cNvPr id="41" name="Elaborazione 40"/>
          <p:cNvSpPr/>
          <p:nvPr/>
        </p:nvSpPr>
        <p:spPr>
          <a:xfrm>
            <a:off x="1057869" y="4197461"/>
            <a:ext cx="2296359" cy="24787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Soddisfazione analitica</a:t>
            </a:r>
          </a:p>
        </p:txBody>
      </p:sp>
      <p:sp>
        <p:nvSpPr>
          <p:cNvPr id="42" name="Elaborazione 41"/>
          <p:cNvSpPr/>
          <p:nvPr/>
        </p:nvSpPr>
        <p:spPr>
          <a:xfrm>
            <a:off x="1037638" y="4576669"/>
            <a:ext cx="2316590" cy="20562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Soddisfazione </a:t>
            </a:r>
            <a:r>
              <a:rPr lang="it-IT" sz="900" b="1" dirty="0" err="1">
                <a:solidFill>
                  <a:srgbClr val="002060"/>
                </a:solidFill>
                <a:latin typeface="Arial" panose="020B0604020202020204" pitchFamily="34" charset="0"/>
                <a:cs typeface="Arial" panose="020B0604020202020204" pitchFamily="34" charset="0"/>
              </a:rPr>
              <a:t>Overall</a:t>
            </a:r>
            <a:endParaRPr lang="it-IT" sz="900" b="1" dirty="0">
              <a:solidFill>
                <a:srgbClr val="002060"/>
              </a:solidFill>
              <a:latin typeface="Arial" panose="020B0604020202020204" pitchFamily="34" charset="0"/>
              <a:cs typeface="Arial" panose="020B0604020202020204" pitchFamily="34" charset="0"/>
            </a:endParaRPr>
          </a:p>
        </p:txBody>
      </p:sp>
      <p:sp>
        <p:nvSpPr>
          <p:cNvPr id="43" name="Elaborazione 42"/>
          <p:cNvSpPr/>
          <p:nvPr/>
        </p:nvSpPr>
        <p:spPr>
          <a:xfrm>
            <a:off x="1037638" y="4890517"/>
            <a:ext cx="2316590" cy="21878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Auto-pronostico di defezione</a:t>
            </a:r>
          </a:p>
        </p:txBody>
      </p:sp>
      <p:sp>
        <p:nvSpPr>
          <p:cNvPr id="44" name="Elaborazione 43"/>
          <p:cNvSpPr/>
          <p:nvPr/>
        </p:nvSpPr>
        <p:spPr>
          <a:xfrm>
            <a:off x="1037638" y="5212448"/>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riconferma</a:t>
            </a:r>
          </a:p>
        </p:txBody>
      </p:sp>
      <p:sp>
        <p:nvSpPr>
          <p:cNvPr id="28" name="Elaborazione 27"/>
          <p:cNvSpPr/>
          <p:nvPr/>
        </p:nvSpPr>
        <p:spPr>
          <a:xfrm>
            <a:off x="1066801" y="2083615"/>
            <a:ext cx="2277666" cy="21455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Forza dei </a:t>
            </a:r>
            <a:r>
              <a:rPr lang="it-IT" sz="900" b="1" dirty="0" err="1">
                <a:solidFill>
                  <a:srgbClr val="002060"/>
                </a:solidFill>
                <a:latin typeface="Arial" panose="020B0604020202020204" pitchFamily="34" charset="0"/>
                <a:cs typeface="Arial" panose="020B0604020202020204" pitchFamily="34" charset="0"/>
              </a:rPr>
              <a:t>Likes</a:t>
            </a:r>
            <a:endParaRPr lang="it-IT" sz="900" b="1" dirty="0">
              <a:solidFill>
                <a:srgbClr val="002060"/>
              </a:solidFill>
              <a:latin typeface="Arial" panose="020B0604020202020204" pitchFamily="34" charset="0"/>
              <a:cs typeface="Arial" panose="020B0604020202020204" pitchFamily="34" charset="0"/>
            </a:endParaRPr>
          </a:p>
        </p:txBody>
      </p:sp>
      <p:sp>
        <p:nvSpPr>
          <p:cNvPr id="8" name="CasellaDiTesto 7"/>
          <p:cNvSpPr txBox="1"/>
          <p:nvPr/>
        </p:nvSpPr>
        <p:spPr>
          <a:xfrm>
            <a:off x="4225635" y="581190"/>
            <a:ext cx="4540801" cy="400110"/>
          </a:xfrm>
          <a:prstGeom prst="rect">
            <a:avLst/>
          </a:prstGeom>
          <a:noFill/>
        </p:spPr>
        <p:txBody>
          <a:bodyPr wrap="square" rtlCol="0">
            <a:spAutoFit/>
          </a:bodyPr>
          <a:lstStyle/>
          <a:p>
            <a:pPr algn="ctr"/>
            <a:r>
              <a:rPr lang="it-IT" sz="2000" b="1" dirty="0">
                <a:solidFill>
                  <a:srgbClr val="FF0000"/>
                </a:solidFill>
                <a:latin typeface="Arial" panose="020B0604020202020204" pitchFamily="34" charset="0"/>
                <a:cs typeface="Arial" panose="020B0604020202020204" pitchFamily="34" charset="0"/>
              </a:rPr>
              <a:t>Un primo modello interpretativo</a:t>
            </a:r>
          </a:p>
        </p:txBody>
      </p:sp>
      <p:sp>
        <p:nvSpPr>
          <p:cNvPr id="33" name="Rettangolo 32"/>
          <p:cNvSpPr/>
          <p:nvPr/>
        </p:nvSpPr>
        <p:spPr>
          <a:xfrm>
            <a:off x="5943159" y="3420276"/>
            <a:ext cx="1528830" cy="1017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Mix di </a:t>
            </a:r>
          </a:p>
          <a:p>
            <a:pPr algn="ctr"/>
            <a:r>
              <a:rPr lang="it-IT" sz="1200" b="1" i="1" dirty="0">
                <a:solidFill>
                  <a:srgbClr val="FFFF00"/>
                </a:solidFill>
                <a:latin typeface="Arial" panose="020B0604020202020204" pitchFamily="34" charset="0"/>
                <a:cs typeface="Arial" panose="020B0604020202020204" pitchFamily="34" charset="0"/>
              </a:rPr>
              <a:t>HARD FACTORS </a:t>
            </a:r>
            <a:endParaRPr lang="it-IT" sz="1200" b="1" dirty="0">
              <a:solidFill>
                <a:srgbClr val="FFFF00"/>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e di</a:t>
            </a:r>
            <a:r>
              <a:rPr lang="it-IT" sz="1200" b="1" dirty="0">
                <a:solidFill>
                  <a:srgbClr val="FFFF00"/>
                </a:solidFill>
                <a:latin typeface="Arial" panose="020B0604020202020204" pitchFamily="34" charset="0"/>
                <a:cs typeface="Arial" panose="020B0604020202020204" pitchFamily="34" charset="0"/>
              </a:rPr>
              <a:t> </a:t>
            </a:r>
          </a:p>
          <a:p>
            <a:pPr algn="ctr"/>
            <a:r>
              <a:rPr lang="it-IT" sz="1200" b="1" i="1" dirty="0">
                <a:solidFill>
                  <a:srgbClr val="FFFF00"/>
                </a:solidFill>
                <a:latin typeface="Arial" panose="020B0604020202020204" pitchFamily="34" charset="0"/>
                <a:cs typeface="Arial" panose="020B0604020202020204" pitchFamily="34" charset="0"/>
              </a:rPr>
              <a:t>SOFT FACTORS</a:t>
            </a:r>
          </a:p>
        </p:txBody>
      </p:sp>
      <p:sp>
        <p:nvSpPr>
          <p:cNvPr id="45" name="Elaborazione 44"/>
          <p:cNvSpPr/>
          <p:nvPr/>
        </p:nvSpPr>
        <p:spPr>
          <a:xfrm>
            <a:off x="1066800" y="2376070"/>
            <a:ext cx="2272493" cy="17940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Forza dei </a:t>
            </a:r>
            <a:r>
              <a:rPr lang="it-IT" sz="900" b="1" dirty="0" err="1">
                <a:solidFill>
                  <a:srgbClr val="002060"/>
                </a:solidFill>
                <a:latin typeface="Arial" panose="020B0604020202020204" pitchFamily="34" charset="0"/>
                <a:cs typeface="Arial" panose="020B0604020202020204" pitchFamily="34" charset="0"/>
              </a:rPr>
              <a:t>Dislikes</a:t>
            </a:r>
            <a:endParaRPr lang="it-IT" sz="900" b="1" dirty="0">
              <a:solidFill>
                <a:srgbClr val="002060"/>
              </a:solidFill>
              <a:latin typeface="Arial" panose="020B0604020202020204" pitchFamily="34" charset="0"/>
              <a:cs typeface="Arial" panose="020B0604020202020204" pitchFamily="34" charset="0"/>
            </a:endParaRPr>
          </a:p>
        </p:txBody>
      </p:sp>
      <p:sp>
        <p:nvSpPr>
          <p:cNvPr id="46" name="Elaborazione 45"/>
          <p:cNvSpPr/>
          <p:nvPr/>
        </p:nvSpPr>
        <p:spPr>
          <a:xfrm>
            <a:off x="1060858" y="3595353"/>
            <a:ext cx="2293370" cy="20531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Tasso di scelta opaca</a:t>
            </a:r>
          </a:p>
        </p:txBody>
      </p:sp>
      <p:sp>
        <p:nvSpPr>
          <p:cNvPr id="47" name="Elaborazione 46"/>
          <p:cNvSpPr/>
          <p:nvPr/>
        </p:nvSpPr>
        <p:spPr>
          <a:xfrm>
            <a:off x="1022703" y="5543150"/>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congruenza dei driver</a:t>
            </a:r>
          </a:p>
        </p:txBody>
      </p:sp>
      <p:sp>
        <p:nvSpPr>
          <p:cNvPr id="48" name="Elaborazione 47"/>
          <p:cNvSpPr/>
          <p:nvPr/>
        </p:nvSpPr>
        <p:spPr>
          <a:xfrm>
            <a:off x="1037638" y="5873852"/>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Congruenza di posizionamento</a:t>
            </a:r>
          </a:p>
        </p:txBody>
      </p:sp>
      <p:sp>
        <p:nvSpPr>
          <p:cNvPr id="49" name="Elaborazione 48"/>
          <p:cNvSpPr/>
          <p:nvPr/>
        </p:nvSpPr>
        <p:spPr>
          <a:xfrm>
            <a:off x="1037638" y="6153270"/>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Differenziale di aspettative</a:t>
            </a:r>
          </a:p>
        </p:txBody>
      </p:sp>
      <p:sp>
        <p:nvSpPr>
          <p:cNvPr id="11" name="Freccia a destra 10"/>
          <p:cNvSpPr/>
          <p:nvPr/>
        </p:nvSpPr>
        <p:spPr>
          <a:xfrm>
            <a:off x="3609736" y="2490531"/>
            <a:ext cx="542635"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3678430" y="4770705"/>
            <a:ext cx="542635"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verticale 14"/>
          <p:cNvSpPr/>
          <p:nvPr/>
        </p:nvSpPr>
        <p:spPr>
          <a:xfrm>
            <a:off x="4842304" y="3225390"/>
            <a:ext cx="555114" cy="132994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laborazione 51"/>
          <p:cNvSpPr/>
          <p:nvPr/>
        </p:nvSpPr>
        <p:spPr>
          <a:xfrm>
            <a:off x="4324596" y="2431312"/>
            <a:ext cx="1449026" cy="58918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CAPACITA’ DI ENGAGEMENT</a:t>
            </a:r>
          </a:p>
        </p:txBody>
      </p:sp>
      <p:sp>
        <p:nvSpPr>
          <p:cNvPr id="54" name="Elaborazione 53"/>
          <p:cNvSpPr/>
          <p:nvPr/>
        </p:nvSpPr>
        <p:spPr>
          <a:xfrm>
            <a:off x="925534" y="1336958"/>
            <a:ext cx="2596804" cy="383996"/>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Fattori</a:t>
            </a:r>
          </a:p>
        </p:txBody>
      </p:sp>
      <p:sp>
        <p:nvSpPr>
          <p:cNvPr id="17" name="Freccia a pentagono 16"/>
          <p:cNvSpPr/>
          <p:nvPr/>
        </p:nvSpPr>
        <p:spPr>
          <a:xfrm>
            <a:off x="8505173" y="3484818"/>
            <a:ext cx="2004164" cy="810515"/>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FORZA DEL</a:t>
            </a:r>
          </a:p>
          <a:p>
            <a:pPr algn="ctr"/>
            <a:r>
              <a:rPr lang="it-IT" b="1" dirty="0">
                <a:latin typeface="Arial" panose="020B0604020202020204" pitchFamily="34" charset="0"/>
                <a:cs typeface="Arial" panose="020B0604020202020204" pitchFamily="34" charset="0"/>
              </a:rPr>
              <a:t>LEGAME</a:t>
            </a:r>
          </a:p>
        </p:txBody>
      </p:sp>
      <p:sp>
        <p:nvSpPr>
          <p:cNvPr id="51" name="Freccia a destra 50"/>
          <p:cNvSpPr/>
          <p:nvPr/>
        </p:nvSpPr>
        <p:spPr>
          <a:xfrm>
            <a:off x="7585542" y="3691860"/>
            <a:ext cx="864376"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p:cNvCxnSpPr/>
          <p:nvPr/>
        </p:nvCxnSpPr>
        <p:spPr>
          <a:xfrm>
            <a:off x="8899432" y="2778235"/>
            <a:ext cx="0" cy="6507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Connettore 2 56"/>
          <p:cNvCxnSpPr/>
          <p:nvPr/>
        </p:nvCxnSpPr>
        <p:spPr>
          <a:xfrm>
            <a:off x="7482813" y="4434822"/>
            <a:ext cx="590172" cy="499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Connettore 2 60"/>
          <p:cNvCxnSpPr/>
          <p:nvPr/>
        </p:nvCxnSpPr>
        <p:spPr>
          <a:xfrm flipV="1">
            <a:off x="7482813" y="2796668"/>
            <a:ext cx="590172" cy="617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Rettangolo 52"/>
          <p:cNvSpPr/>
          <p:nvPr/>
        </p:nvSpPr>
        <p:spPr>
          <a:xfrm>
            <a:off x="0" y="0"/>
            <a:ext cx="746975" cy="6858000"/>
          </a:xfrm>
          <a:prstGeom prst="rect">
            <a:avLst/>
          </a:prstGeom>
          <a:solidFill>
            <a:srgbClr val="00B05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2</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a:solidFill>
                  <a:srgbClr val="FFFFFF"/>
                </a:solidFill>
                <a:latin typeface="Arial" panose="020B0604020202020204" pitchFamily="34" charset="0"/>
                <a:cs typeface="Arial" panose="020B0604020202020204" pitchFamily="34" charset="0"/>
              </a:rPr>
              <a:t>SODDISFAZIONE</a:t>
            </a:r>
          </a:p>
          <a:p>
            <a:pPr algn="ctr">
              <a:defRPr/>
            </a:pPr>
            <a:r>
              <a:rPr lang="it-IT" sz="800" b="1" kern="0" dirty="0">
                <a:solidFill>
                  <a:srgbClr val="FFFFFF"/>
                </a:solidFill>
                <a:latin typeface="Arial" panose="020B0604020202020204" pitchFamily="34" charset="0"/>
                <a:cs typeface="Arial" panose="020B0604020202020204" pitchFamily="34" charset="0"/>
              </a:rPr>
              <a:t>DEI</a:t>
            </a:r>
          </a:p>
          <a:p>
            <a:pPr algn="ctr">
              <a:defRPr/>
            </a:pPr>
            <a:r>
              <a:rPr lang="it-IT" sz="800" b="1" kern="0" dirty="0">
                <a:solidFill>
                  <a:srgbClr val="FFFFFF"/>
                </a:solidFill>
                <a:latin typeface="Arial" panose="020B0604020202020204" pitchFamily="34" charset="0"/>
                <a:cs typeface="Arial" panose="020B0604020202020204" pitchFamily="34" charset="0"/>
              </a:rPr>
              <a:t>CLIENTI (</a:t>
            </a:r>
            <a:r>
              <a:rPr lang="it-IT" sz="700" b="1" kern="0" dirty="0">
                <a:solidFill>
                  <a:srgbClr val="FFFFFF"/>
                </a:solidFill>
                <a:latin typeface="Arial" panose="020B0604020202020204" pitchFamily="34" charset="0"/>
                <a:cs typeface="Arial" panose="020B0604020202020204" pitchFamily="34" charset="0"/>
              </a:rPr>
              <a:t>«</a:t>
            </a:r>
            <a:r>
              <a:rPr lang="it-IT" sz="700" b="1" kern="0" dirty="0" err="1">
                <a:solidFill>
                  <a:srgbClr val="FFFFFF"/>
                </a:solidFill>
                <a:latin typeface="Arial" panose="020B0604020202020204" pitchFamily="34" charset="0"/>
                <a:cs typeface="Arial" panose="020B0604020202020204" pitchFamily="34" charset="0"/>
              </a:rPr>
              <a:t>Traspar</a:t>
            </a:r>
            <a:r>
              <a:rPr lang="it-IT" sz="700" b="1" kern="0" dirty="0">
                <a:solidFill>
                  <a:srgbClr val="FFFFFF"/>
                </a:solidFill>
                <a:latin typeface="Arial" panose="020B0604020202020204" pitchFamily="34" charset="0"/>
                <a:cs typeface="Arial" panose="020B0604020202020204" pitchFamily="34" charset="0"/>
              </a:rPr>
              <a:t>.»)</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352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68</a:t>
            </a:fld>
            <a:endParaRPr lang="en-US" dirty="0"/>
          </a:p>
        </p:txBody>
      </p:sp>
      <p:sp>
        <p:nvSpPr>
          <p:cNvPr id="10" name="CasellaDiTesto 9"/>
          <p:cNvSpPr txBox="1"/>
          <p:nvPr/>
        </p:nvSpPr>
        <p:spPr>
          <a:xfrm>
            <a:off x="2047741" y="1218603"/>
            <a:ext cx="7843234" cy="4031873"/>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lgn="ctr">
              <a:buFontTx/>
              <a:buNone/>
            </a:pPr>
            <a:r>
              <a:rPr lang="it-IT" sz="2000" b="1" dirty="0" err="1">
                <a:solidFill>
                  <a:srgbClr val="FFFF00"/>
                </a:solidFill>
                <a:latin typeface="Arial" panose="020B0604020202020204" pitchFamily="34" charset="0"/>
                <a:cs typeface="Arial" panose="020B0604020202020204" pitchFamily="34" charset="0"/>
              </a:rPr>
              <a:t>Survey</a:t>
            </a:r>
            <a:r>
              <a:rPr lang="it-IT" sz="2000" b="1" dirty="0">
                <a:solidFill>
                  <a:srgbClr val="FFFF00"/>
                </a:solidFill>
                <a:latin typeface="Arial" panose="020B0604020202020204" pitchFamily="34" charset="0"/>
                <a:cs typeface="Arial" panose="020B0604020202020204" pitchFamily="34" charset="0"/>
              </a:rPr>
              <a:t> n. 3</a:t>
            </a:r>
          </a:p>
          <a:p>
            <a:pPr lvl="1" algn="ctr">
              <a:buFontTx/>
              <a:buNone/>
            </a:pPr>
            <a:endParaRPr lang="it-IT" sz="1400" dirty="0">
              <a:solidFill>
                <a:schemeClr val="bg1"/>
              </a:solidFill>
            </a:endParaRPr>
          </a:p>
          <a:p>
            <a:pPr lvl="1" algn="ctr">
              <a:buFontTx/>
              <a:buNone/>
            </a:pPr>
            <a:r>
              <a:rPr lang="it-IT" sz="4800" b="1" dirty="0">
                <a:solidFill>
                  <a:schemeClr val="bg1"/>
                </a:solidFill>
                <a:latin typeface="Arial" panose="020B0604020202020204" pitchFamily="34" charset="0"/>
                <a:cs typeface="Arial" panose="020B0604020202020204" pitchFamily="34" charset="0"/>
              </a:rPr>
              <a:t>IL POTENZIALE DI ATTRAZIONE SUI NON CLIENTI</a:t>
            </a:r>
          </a:p>
          <a:p>
            <a:pPr lvl="1" algn="ctr">
              <a:buFontTx/>
              <a:buNone/>
            </a:pPr>
            <a:r>
              <a:rPr lang="it-IT" sz="3600" b="1" i="1" dirty="0">
                <a:solidFill>
                  <a:srgbClr val="FFFF00"/>
                </a:solidFill>
                <a:latin typeface="Arial" panose="020B0604020202020204" pitchFamily="34" charset="0"/>
                <a:cs typeface="Arial" panose="020B0604020202020204" pitchFamily="34" charset="0"/>
              </a:rPr>
              <a:t>Come conquistare nuovi clienti</a:t>
            </a: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677683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03839" y="309782"/>
            <a:ext cx="5968312" cy="938719"/>
          </a:xfrm>
          <a:prstGeom prst="rect">
            <a:avLst/>
          </a:prstGeom>
          <a:solidFill>
            <a:srgbClr val="002060"/>
          </a:solidFill>
        </p:spPr>
        <p:txBody>
          <a:bodyPr wrap="square">
            <a:spAutoFit/>
          </a:bodyPr>
          <a:lstStyle/>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3 – Potenziale di attrazione sui non clienti («Opaca») </a:t>
            </a:r>
          </a:p>
          <a:p>
            <a:pPr lvl="1" algn="ctr">
              <a:buFontTx/>
              <a:buNone/>
            </a:pPr>
            <a:endParaRPr lang="it-IT" sz="500" b="1" dirty="0">
              <a:solidFill>
                <a:schemeClr val="bg1"/>
              </a:solidFill>
              <a:latin typeface="Arial" panose="020B0604020202020204" pitchFamily="34" charset="0"/>
              <a:cs typeface="Arial" panose="020B0604020202020204" pitchFamily="34" charset="0"/>
            </a:endParaRPr>
          </a:p>
          <a:p>
            <a:pPr algn="ctr">
              <a:defRPr/>
            </a:pPr>
            <a:r>
              <a:rPr lang="it-IT" sz="3600" b="1" dirty="0">
                <a:solidFill>
                  <a:schemeClr val="bg1"/>
                </a:solidFill>
                <a:latin typeface="Arial" panose="020B0604020202020204" pitchFamily="34" charset="0"/>
                <a:cs typeface="Arial" panose="020B0604020202020204" pitchFamily="34" charset="0"/>
              </a:rPr>
              <a:t>Le domande-chiave</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3160" y="288355"/>
            <a:ext cx="731327" cy="37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69</a:t>
            </a:fld>
            <a:endParaRPr lang="en-US" dirty="0"/>
          </a:p>
        </p:txBody>
      </p:sp>
      <p:pic>
        <p:nvPicPr>
          <p:cNvPr id="9"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84" y="268044"/>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566315" y="6415801"/>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Rettangolo 1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2" name="Rectangle 1027"/>
          <p:cNvSpPr txBox="1">
            <a:spLocks noChangeArrowheads="1"/>
          </p:cNvSpPr>
          <p:nvPr/>
        </p:nvSpPr>
        <p:spPr bwMode="auto">
          <a:xfrm>
            <a:off x="963876" y="1698551"/>
            <a:ext cx="10239284" cy="443273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Quanto sono propensi a cambiare banca i non clienti di Banca XXX?</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A che condizioni abbandonerebbero la loro banca?</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Quali sono i punti di vulnerabilità delle loro banche attuali?</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Qual è la visibilità di Banca XXX?</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Quanto sono attratti da Banca XXX come banca alternativa?</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Che immagine hanno di Banca XXX?</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Con quali altre banche alternative Banca XXX si troverebbe a contendersi i nuovi potenziali clienti?</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Quali sono i </a:t>
            </a:r>
            <a:r>
              <a:rPr lang="it-IT" altLang="it-IT" sz="2200" b="1" kern="0" dirty="0" err="1">
                <a:latin typeface="Arial" panose="020B0604020202020204" pitchFamily="34" charset="0"/>
                <a:cs typeface="Arial" panose="020B0604020202020204" pitchFamily="34" charset="0"/>
              </a:rPr>
              <a:t>Likes</a:t>
            </a:r>
            <a:r>
              <a:rPr lang="it-IT" altLang="it-IT" sz="2200" b="1" kern="0" dirty="0">
                <a:latin typeface="Arial" panose="020B0604020202020204" pitchFamily="34" charset="0"/>
                <a:cs typeface="Arial" panose="020B0604020202020204" pitchFamily="34" charset="0"/>
              </a:rPr>
              <a:t> e </a:t>
            </a:r>
            <a:r>
              <a:rPr lang="it-IT" altLang="it-IT" sz="2200" b="1" kern="0" dirty="0" err="1">
                <a:latin typeface="Arial" panose="020B0604020202020204" pitchFamily="34" charset="0"/>
                <a:cs typeface="Arial" panose="020B0604020202020204" pitchFamily="34" charset="0"/>
              </a:rPr>
              <a:t>Dislikes</a:t>
            </a:r>
            <a:r>
              <a:rPr lang="it-IT" altLang="it-IT" sz="2200" b="1" kern="0" dirty="0">
                <a:latin typeface="Arial" panose="020B0604020202020204" pitchFamily="34" charset="0"/>
                <a:cs typeface="Arial" panose="020B0604020202020204" pitchFamily="34" charset="0"/>
              </a:rPr>
              <a:t> di Banca XXX?</a:t>
            </a:r>
          </a:p>
          <a:p>
            <a:pPr lvl="1">
              <a:buFont typeface="Wingdings" panose="05000000000000000000" pitchFamily="2" charset="2"/>
              <a:buChar char="§"/>
            </a:pPr>
            <a:r>
              <a:rPr lang="it-IT" altLang="it-IT" sz="2200" b="1" kern="0" dirty="0">
                <a:latin typeface="Arial" panose="020B0604020202020204" pitchFamily="34" charset="0"/>
                <a:cs typeface="Arial" panose="020B0604020202020204" pitchFamily="34" charset="0"/>
              </a:rPr>
              <a:t>Quali pacchetti commerciali sarebbero i più efficaci per conquistare nuovi clienti?</a:t>
            </a:r>
          </a:p>
          <a:p>
            <a:pPr lvl="1">
              <a:buFontTx/>
              <a:buNone/>
            </a:pPr>
            <a:endParaRPr lang="it-IT" altLang="it-IT" sz="2200" b="1" kern="0" dirty="0">
              <a:latin typeface="Arial" panose="020B0604020202020204" pitchFamily="34" charset="0"/>
              <a:cs typeface="Arial" panose="020B0604020202020204" pitchFamily="34" charset="0"/>
            </a:endParaRPr>
          </a:p>
          <a:p>
            <a:pPr lvl="1">
              <a:buFontTx/>
              <a:buNone/>
            </a:pPr>
            <a:endParaRPr lang="it-IT" altLang="it-IT" sz="2200" b="1" kern="0" dirty="0">
              <a:latin typeface="Arial" panose="020B0604020202020204" pitchFamily="34" charset="0"/>
              <a:cs typeface="Arial" panose="020B0604020202020204" pitchFamily="34" charset="0"/>
            </a:endParaRPr>
          </a:p>
          <a:p>
            <a:pPr lvl="1">
              <a:buFontTx/>
              <a:buNone/>
            </a:pPr>
            <a:endParaRPr lang="it-IT" altLang="it-IT" sz="2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77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301" y="881122"/>
            <a:ext cx="11636327" cy="495242"/>
          </a:xfrm>
        </p:spPr>
        <p:txBody>
          <a:bodyPr anchor="t">
            <a:noAutofit/>
          </a:bodyPr>
          <a:lstStyle/>
          <a:p>
            <a:pPr algn="ctr"/>
            <a:r>
              <a:rPr lang="it-IT" sz="2800" b="1" dirty="0">
                <a:solidFill>
                  <a:srgbClr val="FF0000"/>
                </a:solidFill>
                <a:latin typeface="Arial" panose="020B0604020202020204" pitchFamily="34" charset="0"/>
                <a:cs typeface="Arial" panose="020B0604020202020204" pitchFamily="34" charset="0"/>
              </a:rPr>
              <a:t>Tre ricerche di marketing per clienti più fedeli e più numerosi</a:t>
            </a:r>
            <a:br>
              <a:rPr lang="it-IT" sz="2800" b="1" dirty="0">
                <a:solidFill>
                  <a:srgbClr val="FF0000"/>
                </a:solidFill>
                <a:latin typeface="Arial" panose="020B0604020202020204" pitchFamily="34" charset="0"/>
                <a:cs typeface="Arial" panose="020B0604020202020204" pitchFamily="34" charset="0"/>
              </a:rPr>
            </a:br>
            <a:endParaRPr lang="it-IT" sz="2800" b="1" dirty="0">
              <a:solidFill>
                <a:srgbClr val="FF0000"/>
              </a:solidFill>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749300" y="1690688"/>
            <a:ext cx="10712450" cy="4351338"/>
          </a:xfrm>
        </p:spPr>
        <p:txBody>
          <a:bodyPr>
            <a:normAutofit fontScale="92500" lnSpcReduction="20000"/>
          </a:bodyPr>
          <a:lstStyle/>
          <a:p>
            <a:pPr marL="0" indent="0" algn="just">
              <a:buNone/>
            </a:pPr>
            <a:r>
              <a:rPr lang="it-IT" sz="2400" b="1" dirty="0">
                <a:solidFill>
                  <a:srgbClr val="0070C0"/>
                </a:solidFill>
                <a:latin typeface="Arial" panose="020B0604020202020204" pitchFamily="34" charset="0"/>
                <a:cs typeface="Arial" panose="020B0604020202020204" pitchFamily="34" charset="0"/>
              </a:rPr>
              <a:t>MMB-Marketing Monitor Basic è un pacchetto integrato di tre distinte ma coordinate e modulari ricerche di marketing ad hoc per il monitoraggio dei KPI fondamentali della </a:t>
            </a:r>
            <a:r>
              <a:rPr lang="it-IT" sz="2400" b="1" i="1" dirty="0" err="1">
                <a:solidFill>
                  <a:srgbClr val="0070C0"/>
                </a:solidFill>
                <a:latin typeface="Arial" panose="020B0604020202020204" pitchFamily="34" charset="0"/>
                <a:cs typeface="Arial" panose="020B0604020202020204" pitchFamily="34" charset="0"/>
              </a:rPr>
              <a:t>Customer</a:t>
            </a:r>
            <a:r>
              <a:rPr lang="it-IT" sz="2400" b="1" i="1" dirty="0">
                <a:solidFill>
                  <a:srgbClr val="0070C0"/>
                </a:solidFill>
                <a:latin typeface="Arial" panose="020B0604020202020204" pitchFamily="34" charset="0"/>
                <a:cs typeface="Arial" panose="020B0604020202020204" pitchFamily="34" charset="0"/>
              </a:rPr>
              <a:t> </a:t>
            </a:r>
            <a:r>
              <a:rPr lang="it-IT" sz="2400" b="1" i="1" dirty="0" err="1">
                <a:solidFill>
                  <a:srgbClr val="0070C0"/>
                </a:solidFill>
                <a:latin typeface="Arial" panose="020B0604020202020204" pitchFamily="34" charset="0"/>
                <a:cs typeface="Arial" panose="020B0604020202020204" pitchFamily="34" charset="0"/>
              </a:rPr>
              <a:t>Retention</a:t>
            </a:r>
            <a:r>
              <a:rPr lang="it-IT" sz="2400" b="1" i="1" dirty="0">
                <a:solidFill>
                  <a:srgbClr val="0070C0"/>
                </a:solidFill>
                <a:latin typeface="Arial" panose="020B0604020202020204" pitchFamily="34" charset="0"/>
                <a:cs typeface="Arial" panose="020B0604020202020204" pitchFamily="34" charset="0"/>
              </a:rPr>
              <a:t> </a:t>
            </a:r>
            <a:r>
              <a:rPr lang="it-IT" sz="2400" b="1" dirty="0">
                <a:solidFill>
                  <a:srgbClr val="0070C0"/>
                </a:solidFill>
                <a:latin typeface="Arial" panose="020B0604020202020204" pitchFamily="34" charset="0"/>
                <a:cs typeface="Arial" panose="020B0604020202020204" pitchFamily="34" charset="0"/>
              </a:rPr>
              <a:t>e della </a:t>
            </a:r>
            <a:r>
              <a:rPr lang="it-IT" sz="2400" b="1" i="1" dirty="0" err="1">
                <a:solidFill>
                  <a:srgbClr val="0070C0"/>
                </a:solidFill>
                <a:latin typeface="Arial" panose="020B0604020202020204" pitchFamily="34" charset="0"/>
                <a:cs typeface="Arial" panose="020B0604020202020204" pitchFamily="34" charset="0"/>
              </a:rPr>
              <a:t>Customer</a:t>
            </a:r>
            <a:r>
              <a:rPr lang="it-IT" sz="2400" b="1" i="1" dirty="0">
                <a:solidFill>
                  <a:srgbClr val="0070C0"/>
                </a:solidFill>
                <a:latin typeface="Arial" panose="020B0604020202020204" pitchFamily="34" charset="0"/>
                <a:cs typeface="Arial" panose="020B0604020202020204" pitchFamily="34" charset="0"/>
              </a:rPr>
              <a:t> </a:t>
            </a:r>
            <a:r>
              <a:rPr lang="it-IT" sz="2400" b="1" i="1" dirty="0" err="1">
                <a:solidFill>
                  <a:srgbClr val="0070C0"/>
                </a:solidFill>
                <a:latin typeface="Arial" panose="020B0604020202020204" pitchFamily="34" charset="0"/>
                <a:cs typeface="Arial" panose="020B0604020202020204" pitchFamily="34" charset="0"/>
              </a:rPr>
              <a:t>Acquistion</a:t>
            </a:r>
            <a:r>
              <a:rPr lang="it-IT" sz="2400" b="1" dirty="0">
                <a:solidFill>
                  <a:srgbClr val="0070C0"/>
                </a:solidFill>
                <a:latin typeface="Arial" panose="020B0604020202020204" pitchFamily="34" charset="0"/>
                <a:cs typeface="Arial" panose="020B0604020202020204" pitchFamily="34" charset="0"/>
              </a:rPr>
              <a:t>:</a:t>
            </a:r>
          </a:p>
          <a:p>
            <a:pPr marL="0" indent="0" algn="just">
              <a:buNone/>
            </a:pPr>
            <a:endParaRPr lang="it-IT" sz="1000" b="1" dirty="0">
              <a:latin typeface="Arial" panose="020B0604020202020204" pitchFamily="34" charset="0"/>
              <a:cs typeface="Arial" panose="020B0604020202020204" pitchFamily="34" charset="0"/>
            </a:endParaRPr>
          </a:p>
          <a:p>
            <a:pPr algn="just"/>
            <a:r>
              <a:rPr lang="it-IT" sz="2400" b="1" i="1" dirty="0">
                <a:solidFill>
                  <a:srgbClr val="0070C0"/>
                </a:solidFill>
                <a:latin typeface="Arial" panose="020B0604020202020204" pitchFamily="34" charset="0"/>
                <a:cs typeface="Arial" panose="020B0604020202020204" pitchFamily="34" charset="0"/>
              </a:rPr>
              <a:t>RICERCA 1</a:t>
            </a:r>
            <a:r>
              <a:rPr lang="it-IT" sz="2400" b="1" dirty="0">
                <a:latin typeface="Arial" panose="020B0604020202020204" pitchFamily="34" charset="0"/>
                <a:cs typeface="Arial" panose="020B0604020202020204" pitchFamily="34" charset="0"/>
              </a:rPr>
              <a:t> – </a:t>
            </a:r>
            <a:r>
              <a:rPr lang="it-IT" sz="2400" b="1" dirty="0">
                <a:solidFill>
                  <a:srgbClr val="FF0000"/>
                </a:solidFill>
                <a:latin typeface="Arial" panose="020B0604020202020204" pitchFamily="34" charset="0"/>
                <a:cs typeface="Arial" panose="020B0604020202020204" pitchFamily="34" charset="0"/>
              </a:rPr>
              <a:t>FORZA DEL LEGAME DEI CLIENTI </a:t>
            </a:r>
            <a:r>
              <a:rPr lang="it-IT" sz="2400" b="1" dirty="0">
                <a:latin typeface="Arial" panose="020B0604020202020204" pitchFamily="34" charset="0"/>
                <a:cs typeface="Arial" panose="020B0604020202020204" pitchFamily="34" charset="0"/>
              </a:rPr>
              <a:t>basata su interviste «opache» ai clienti analizza e misura le principali variabili della relazione (dalla visibilità all’immagine, dal potenziale di defezione al posizionamento competitivo) senza condizionamenti.</a:t>
            </a:r>
          </a:p>
          <a:p>
            <a:pPr algn="just"/>
            <a:r>
              <a:rPr lang="it-IT" sz="2400" b="1" i="1" dirty="0">
                <a:solidFill>
                  <a:srgbClr val="0070C0"/>
                </a:solidFill>
                <a:latin typeface="Arial" panose="020B0604020202020204" pitchFamily="34" charset="0"/>
                <a:cs typeface="Arial" panose="020B0604020202020204" pitchFamily="34" charset="0"/>
              </a:rPr>
              <a:t>RICERCA 2 – </a:t>
            </a:r>
            <a:r>
              <a:rPr lang="it-IT" sz="2400" b="1" dirty="0">
                <a:solidFill>
                  <a:srgbClr val="FF0000"/>
                </a:solidFill>
                <a:latin typeface="Arial" panose="020B0604020202020204" pitchFamily="34" charset="0"/>
                <a:cs typeface="Arial" panose="020B0604020202020204" pitchFamily="34" charset="0"/>
              </a:rPr>
              <a:t>CUSTOMER SATIFACTION</a:t>
            </a:r>
            <a:r>
              <a:rPr lang="it-IT" sz="2400" b="1" dirty="0">
                <a:latin typeface="Arial" panose="020B0604020202020204" pitchFamily="34" charset="0"/>
                <a:cs typeface="Arial" panose="020B0604020202020204" pitchFamily="34" charset="0"/>
              </a:rPr>
              <a:t> basata su interviste «trasparenti» a clienti per analizzarne e misurarne la soddisfazione analitica ed «</a:t>
            </a:r>
            <a:r>
              <a:rPr lang="it-IT" sz="2400" b="1" dirty="0" err="1">
                <a:latin typeface="Arial" panose="020B0604020202020204" pitchFamily="34" charset="0"/>
                <a:cs typeface="Arial" panose="020B0604020202020204" pitchFamily="34" charset="0"/>
              </a:rPr>
              <a:t>overall</a:t>
            </a:r>
            <a:r>
              <a:rPr lang="it-IT" sz="2400" b="1" dirty="0">
                <a:latin typeface="Arial" panose="020B0604020202020204" pitchFamily="34" charset="0"/>
                <a:cs typeface="Arial" panose="020B0604020202020204" pitchFamily="34" charset="0"/>
              </a:rPr>
              <a:t>» ed indentificare possibili aree di miglioramento.</a:t>
            </a:r>
          </a:p>
          <a:p>
            <a:pPr algn="just"/>
            <a:r>
              <a:rPr lang="it-IT" sz="2400" b="1" i="1" dirty="0">
                <a:solidFill>
                  <a:srgbClr val="0070C0"/>
                </a:solidFill>
                <a:latin typeface="Arial" panose="020B0604020202020204" pitchFamily="34" charset="0"/>
                <a:cs typeface="Arial" panose="020B0604020202020204" pitchFamily="34" charset="0"/>
              </a:rPr>
              <a:t>RICERCA 3 – </a:t>
            </a:r>
            <a:r>
              <a:rPr lang="it-IT" sz="2400" b="1" dirty="0">
                <a:solidFill>
                  <a:srgbClr val="FF0000"/>
                </a:solidFill>
                <a:latin typeface="Arial" panose="020B0604020202020204" pitchFamily="34" charset="0"/>
                <a:cs typeface="Arial" panose="020B0604020202020204" pitchFamily="34" charset="0"/>
              </a:rPr>
              <a:t>POTENZIALE DI ATTRAZIONE SUI NON CLIENTI </a:t>
            </a:r>
            <a:r>
              <a:rPr lang="it-IT" sz="2400" b="1" dirty="0">
                <a:latin typeface="Arial" panose="020B0604020202020204" pitchFamily="34" charset="0"/>
                <a:cs typeface="Arial" panose="020B0604020202020204" pitchFamily="34" charset="0"/>
              </a:rPr>
              <a:t>basata su interviste «opache» a potenziali clienti residenti in aree commerciali target per analizzare e misurare il potenziale di attrazione, il posizionamento competitivo ed i fattori di penetrazione per la conquista di nuovi clienti.</a:t>
            </a:r>
          </a:p>
        </p:txBody>
      </p:sp>
      <p:pic>
        <p:nvPicPr>
          <p:cNvPr id="4"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3799" y="276401"/>
            <a:ext cx="460829" cy="227312"/>
          </a:xfrm>
          <a:prstGeom prst="rect">
            <a:avLst/>
          </a:prstGeom>
          <a:noFill/>
          <a:ln w="9525">
            <a:noFill/>
            <a:miter lim="800000"/>
            <a:headEnd/>
            <a:tailEnd/>
          </a:ln>
        </p:spPr>
      </p:pic>
      <p:pic>
        <p:nvPicPr>
          <p:cNvPr id="5" name="Immagine 4" descr="conpayoff_LIGHT.jpg"/>
          <p:cNvPicPr>
            <a:picLocks noChangeAspect="1"/>
          </p:cNvPicPr>
          <p:nvPr/>
        </p:nvPicPr>
        <p:blipFill>
          <a:blip r:embed="rId3" cstate="print"/>
          <a:srcRect/>
          <a:stretch>
            <a:fillRect/>
          </a:stretch>
        </p:blipFill>
        <p:spPr bwMode="auto">
          <a:xfrm>
            <a:off x="298951" y="217163"/>
            <a:ext cx="845827" cy="146698"/>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D4EA2087-047C-4DA0-BA62-849768747B1E}" type="slidenum">
              <a:rPr lang="it-IT" smtClean="0"/>
              <a:t>7</a:t>
            </a:fld>
            <a:endParaRPr lang="it-IT"/>
          </a:p>
        </p:txBody>
      </p:sp>
      <p:sp>
        <p:nvSpPr>
          <p:cNvPr id="8" name="CasellaDiTesto 7"/>
          <p:cNvSpPr txBox="1"/>
          <p:nvPr/>
        </p:nvSpPr>
        <p:spPr>
          <a:xfrm>
            <a:off x="2435657" y="323850"/>
            <a:ext cx="7317943" cy="477054"/>
          </a:xfrm>
          <a:prstGeom prst="rect">
            <a:avLst/>
          </a:prstGeom>
          <a:solidFill>
            <a:srgbClr val="7030A0"/>
          </a:solidFill>
        </p:spPr>
        <p:txBody>
          <a:bodyPr wrap="square" rtlCol="0">
            <a:spAutoFit/>
          </a:bodyPr>
          <a:lstStyle/>
          <a:p>
            <a:pPr algn="ctr"/>
            <a:r>
              <a:rPr lang="it-IT" sz="2500" b="1" dirty="0">
                <a:solidFill>
                  <a:schemeClr val="bg1"/>
                </a:solidFill>
                <a:latin typeface="Arial" panose="020B0604020202020204" pitchFamily="34" charset="0"/>
                <a:cs typeface="Arial" panose="020B0604020202020204" pitchFamily="34" charset="0"/>
              </a:rPr>
              <a:t>COSA E’ MMB – MARKETING MONITOR BASIC </a:t>
            </a:r>
          </a:p>
        </p:txBody>
      </p:sp>
      <p:sp>
        <p:nvSpPr>
          <p:cNvPr id="11" name="Titolo 1"/>
          <p:cNvSpPr txBox="1">
            <a:spLocks/>
          </p:cNvSpPr>
          <p:nvPr/>
        </p:nvSpPr>
        <p:spPr>
          <a:xfrm>
            <a:off x="346076" y="-1253005"/>
            <a:ext cx="10604498" cy="6524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b="1">
                <a:solidFill>
                  <a:srgbClr val="002060"/>
                </a:solidFill>
                <a:latin typeface="Arial" panose="020B0604020202020204" pitchFamily="34" charset="0"/>
                <a:cs typeface="Arial" panose="020B0604020202020204" pitchFamily="34" charset="0"/>
              </a:rPr>
              <a:t>La sezione mancante del Radar dei KPI di marketing</a:t>
            </a:r>
            <a:br>
              <a:rPr lang="it-IT" sz="3300" b="1">
                <a:solidFill>
                  <a:srgbClr val="002060"/>
                </a:solidFill>
                <a:latin typeface="Arial" panose="020B0604020202020204" pitchFamily="34" charset="0"/>
                <a:cs typeface="Arial" panose="020B0604020202020204" pitchFamily="34" charset="0"/>
              </a:rPr>
            </a:br>
            <a:r>
              <a:rPr lang="it-IT" sz="3300" b="1">
                <a:solidFill>
                  <a:srgbClr val="002060"/>
                </a:solidFill>
                <a:latin typeface="Arial" panose="020B0604020202020204" pitchFamily="34" charset="0"/>
                <a:cs typeface="Arial" panose="020B0604020202020204" pitchFamily="34" charset="0"/>
              </a:rPr>
              <a:t>la sezione mancante del Radar dei KPI </a:t>
            </a:r>
            <a:endParaRPr lang="it-IT" sz="3300" b="1" dirty="0">
              <a:solidFill>
                <a:srgbClr val="002060"/>
              </a:solidFill>
              <a:latin typeface="Arial" panose="020B0604020202020204" pitchFamily="34" charset="0"/>
              <a:cs typeface="Arial" panose="020B0604020202020204" pitchFamily="34" charset="0"/>
            </a:endParaRPr>
          </a:p>
        </p:txBody>
      </p:sp>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568775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70</a:t>
            </a:fld>
            <a:endParaRPr lang="en-US" dirty="0"/>
          </a:p>
        </p:txBody>
      </p:sp>
      <p:sp>
        <p:nvSpPr>
          <p:cNvPr id="10" name="CasellaDiTesto 9"/>
          <p:cNvSpPr txBox="1"/>
          <p:nvPr/>
        </p:nvSpPr>
        <p:spPr>
          <a:xfrm>
            <a:off x="2233585" y="1677871"/>
            <a:ext cx="7300686" cy="2708434"/>
          </a:xfrm>
          <a:prstGeom prst="rect">
            <a:avLst/>
          </a:prstGeom>
          <a:solidFill>
            <a:srgbClr val="002060"/>
          </a:solidFill>
        </p:spPr>
        <p:txBody>
          <a:bodyPr wrap="square" rtlCol="0">
            <a:spAutoFit/>
          </a:bodyPr>
          <a:lstStyle/>
          <a:p>
            <a:pPr lvl="1">
              <a:buFontTx/>
              <a:buNone/>
            </a:pPr>
            <a:endParaRPr lang="it-IT" sz="1400" dirty="0">
              <a:solidFill>
                <a:schemeClr val="bg1"/>
              </a:solidFill>
            </a:endParaRPr>
          </a:p>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3 – Potenziale di attrazione sui non clienti («Opaca»)</a:t>
            </a:r>
          </a:p>
          <a:p>
            <a:pPr lvl="1" algn="ctr">
              <a:buFontTx/>
              <a:buNone/>
            </a:pPr>
            <a:endParaRPr lang="it-IT" sz="1400" dirty="0">
              <a:solidFill>
                <a:schemeClr val="bg1"/>
              </a:solidFill>
            </a:endParaRPr>
          </a:p>
          <a:p>
            <a:pPr lvl="1" algn="ctr">
              <a:buFontTx/>
              <a:buNone/>
            </a:pPr>
            <a:r>
              <a:rPr lang="it-IT" sz="3600" b="1" dirty="0">
                <a:solidFill>
                  <a:schemeClr val="bg1"/>
                </a:solidFill>
                <a:latin typeface="Arial" panose="020B0604020202020204" pitchFamily="34" charset="0"/>
                <a:cs typeface="Arial" panose="020B0604020202020204" pitchFamily="34" charset="0"/>
              </a:rPr>
              <a:t>Un estratto dimostrativo dei</a:t>
            </a:r>
          </a:p>
          <a:p>
            <a:pPr lvl="1" algn="ctr">
              <a:buFontTx/>
              <a:buNone/>
            </a:pPr>
            <a:r>
              <a:rPr lang="it-IT" sz="3600" b="1" dirty="0">
                <a:solidFill>
                  <a:schemeClr val="bg1"/>
                </a:solidFill>
                <a:latin typeface="Arial" panose="020B0604020202020204" pitchFamily="34" charset="0"/>
                <a:cs typeface="Arial" panose="020B0604020202020204" pitchFamily="34" charset="0"/>
              </a:rPr>
              <a:t>PRINCIPALI RISULTATI</a:t>
            </a: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198202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277454" y="333528"/>
            <a:ext cx="640006" cy="315694"/>
          </a:xfrm>
          <a:prstGeom prst="rect">
            <a:avLst/>
          </a:prstGeom>
          <a:noFill/>
          <a:ln w="9525">
            <a:noFill/>
            <a:miter lim="800000"/>
            <a:headEnd/>
            <a:tailEnd/>
          </a:ln>
        </p:spPr>
      </p:pic>
      <p:sp>
        <p:nvSpPr>
          <p:cNvPr id="3" name="CasellaDiTesto 2"/>
          <p:cNvSpPr txBox="1"/>
          <p:nvPr/>
        </p:nvSpPr>
        <p:spPr>
          <a:xfrm>
            <a:off x="2240825" y="377342"/>
            <a:ext cx="8075251" cy="646331"/>
          </a:xfrm>
          <a:prstGeom prst="rect">
            <a:avLst/>
          </a:prstGeom>
          <a:solidFill>
            <a:srgbClr val="FFFF00"/>
          </a:solidFill>
        </p:spPr>
        <p:txBody>
          <a:bodyPr wrap="square" rtlCol="0">
            <a:spAutoFit/>
          </a:bodyPr>
          <a:lstStyle/>
          <a:p>
            <a:pPr algn="ctr"/>
            <a:r>
              <a:rPr lang="it-IT" b="1" dirty="0">
                <a:latin typeface="Arial" panose="020B0604020202020204" pitchFamily="34" charset="0"/>
                <a:cs typeface="Arial" panose="020B0604020202020204" pitchFamily="34" charset="0"/>
              </a:rPr>
              <a:t>MAPPA DIMOSTRATIVA DI BACINI GRAVITAZIONALI PRIMARI</a:t>
            </a:r>
          </a:p>
          <a:p>
            <a:pPr algn="ctr"/>
            <a:r>
              <a:rPr lang="it-IT" b="1" dirty="0">
                <a:latin typeface="Arial" panose="020B0604020202020204" pitchFamily="34" charset="0"/>
                <a:cs typeface="Arial" panose="020B0604020202020204" pitchFamily="34" charset="0"/>
              </a:rPr>
              <a:t>SU TORINO PER INDAGINE SUI NON CLIENTI</a:t>
            </a:r>
          </a:p>
        </p:txBody>
      </p:sp>
      <p:pic>
        <p:nvPicPr>
          <p:cNvPr id="9"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706" y="377342"/>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71</a:t>
            </a:fld>
            <a:endParaRPr lang="it-IT" sz="1400" b="1" dirty="0"/>
          </a:p>
        </p:txBody>
      </p:sp>
      <p:pic>
        <p:nvPicPr>
          <p:cNvPr id="8" name="Immagine 7"/>
          <p:cNvPicPr>
            <a:picLocks noChangeAspect="1"/>
          </p:cNvPicPr>
          <p:nvPr/>
        </p:nvPicPr>
        <p:blipFill>
          <a:blip r:embed="rId4"/>
          <a:stretch>
            <a:fillRect/>
          </a:stretch>
        </p:blipFill>
        <p:spPr>
          <a:xfrm>
            <a:off x="792083" y="1694756"/>
            <a:ext cx="10805374" cy="4289334"/>
          </a:xfrm>
          <a:prstGeom prst="rect">
            <a:avLst/>
          </a:prstGeom>
        </p:spPr>
      </p:pic>
      <p:sp>
        <p:nvSpPr>
          <p:cNvPr id="11" name="Fumetto: ovale 10"/>
          <p:cNvSpPr/>
          <p:nvPr/>
        </p:nvSpPr>
        <p:spPr>
          <a:xfrm>
            <a:off x="5576552" y="2511381"/>
            <a:ext cx="708338" cy="386366"/>
          </a:xfrm>
          <a:prstGeom prst="wedgeEllipseCallout">
            <a:avLst>
              <a:gd name="adj1" fmla="val -35378"/>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1</a:t>
            </a:r>
          </a:p>
        </p:txBody>
      </p:sp>
      <p:sp>
        <p:nvSpPr>
          <p:cNvPr id="13" name="Fumetto: ovale 12"/>
          <p:cNvSpPr/>
          <p:nvPr/>
        </p:nvSpPr>
        <p:spPr>
          <a:xfrm>
            <a:off x="9774016" y="2381607"/>
            <a:ext cx="708338" cy="386366"/>
          </a:xfrm>
          <a:prstGeom prst="wedgeEllipseCallout">
            <a:avLst>
              <a:gd name="adj1" fmla="val 40986"/>
              <a:gd name="adj2" fmla="val 958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2</a:t>
            </a:r>
          </a:p>
        </p:txBody>
      </p:sp>
      <p:sp>
        <p:nvSpPr>
          <p:cNvPr id="14" name="Fumetto: ovale 13"/>
          <p:cNvSpPr/>
          <p:nvPr/>
        </p:nvSpPr>
        <p:spPr>
          <a:xfrm>
            <a:off x="1968263" y="2318198"/>
            <a:ext cx="708338" cy="386366"/>
          </a:xfrm>
          <a:prstGeom prst="wedgeEllipseCallout">
            <a:avLst>
              <a:gd name="adj1" fmla="val 10077"/>
              <a:gd name="adj2" fmla="val 1091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3</a:t>
            </a:r>
          </a:p>
        </p:txBody>
      </p:sp>
      <p:sp>
        <p:nvSpPr>
          <p:cNvPr id="15" name="Fumetto: ovale 14"/>
          <p:cNvSpPr/>
          <p:nvPr/>
        </p:nvSpPr>
        <p:spPr>
          <a:xfrm>
            <a:off x="8065644" y="4415308"/>
            <a:ext cx="708338" cy="386366"/>
          </a:xfrm>
          <a:prstGeom prst="wedgeEllipseCallout">
            <a:avLst>
              <a:gd name="adj1" fmla="val -35378"/>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 4</a:t>
            </a:r>
          </a:p>
        </p:txBody>
      </p:sp>
      <p:sp>
        <p:nvSpPr>
          <p:cNvPr id="16" name="Fumetto: ovale 15"/>
          <p:cNvSpPr/>
          <p:nvPr/>
        </p:nvSpPr>
        <p:spPr>
          <a:xfrm>
            <a:off x="3333481" y="4028942"/>
            <a:ext cx="708338" cy="386366"/>
          </a:xfrm>
          <a:prstGeom prst="wedgeEllipseCallout">
            <a:avLst>
              <a:gd name="adj1" fmla="val -8105"/>
              <a:gd name="adj2" fmla="val 1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latin typeface="Arial" panose="020B0604020202020204" pitchFamily="34" charset="0"/>
                <a:cs typeface="Arial" panose="020B0604020202020204" pitchFamily="34" charset="0"/>
              </a:rPr>
              <a:t>ZONA</a:t>
            </a:r>
          </a:p>
          <a:p>
            <a:pPr algn="ctr"/>
            <a:r>
              <a:rPr lang="it-IT" sz="800" b="1" dirty="0">
                <a:latin typeface="Arial" panose="020B0604020202020204" pitchFamily="34" charset="0"/>
                <a:cs typeface="Arial" panose="020B0604020202020204" pitchFamily="34" charset="0"/>
              </a:rPr>
              <a:t>5 </a:t>
            </a:r>
          </a:p>
        </p:txBody>
      </p:sp>
      <p:sp>
        <p:nvSpPr>
          <p:cNvPr id="12" name="CasellaDiTesto 11"/>
          <p:cNvSpPr txBox="1"/>
          <p:nvPr/>
        </p:nvSpPr>
        <p:spPr>
          <a:xfrm>
            <a:off x="4436771" y="1067971"/>
            <a:ext cx="3239037" cy="461665"/>
          </a:xfrm>
          <a:prstGeom prst="rect">
            <a:avLst/>
          </a:prstGeom>
          <a:noFill/>
        </p:spPr>
        <p:txBody>
          <a:bodyPr wrap="square" rtlCol="0">
            <a:spAutoFit/>
          </a:bodyPr>
          <a:lstStyle/>
          <a:p>
            <a:pPr algn="ctr"/>
            <a:r>
              <a:rPr lang="it-IT" sz="2400" b="1" dirty="0">
                <a:solidFill>
                  <a:srgbClr val="FF0000"/>
                </a:solidFill>
                <a:latin typeface="Arial" panose="020B0604020202020204" pitchFamily="34" charset="0"/>
                <a:cs typeface="Arial" panose="020B0604020202020204" pitchFamily="34" charset="0"/>
              </a:rPr>
              <a:t>Un esempio</a:t>
            </a:r>
          </a:p>
        </p:txBody>
      </p:sp>
      <p:sp>
        <p:nvSpPr>
          <p:cNvPr id="2" name="Ovale 1"/>
          <p:cNvSpPr/>
          <p:nvPr/>
        </p:nvSpPr>
        <p:spPr>
          <a:xfrm>
            <a:off x="5045747" y="1975914"/>
            <a:ext cx="1655678" cy="15841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7" name="CasellaDiTesto 16"/>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9" name="Ovale 18"/>
          <p:cNvSpPr/>
          <p:nvPr/>
        </p:nvSpPr>
        <p:spPr>
          <a:xfrm>
            <a:off x="1643649" y="1800394"/>
            <a:ext cx="1514062" cy="15841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20" name="Immagine 19" descr="conpayoff_LIGHT.jpg"/>
          <p:cNvPicPr>
            <a:picLocks noChangeAspect="1"/>
          </p:cNvPicPr>
          <p:nvPr/>
        </p:nvPicPr>
        <p:blipFill>
          <a:blip r:embed="rId5" cstate="print"/>
          <a:srcRect/>
          <a:stretch>
            <a:fillRect/>
          </a:stretch>
        </p:blipFill>
        <p:spPr bwMode="auto">
          <a:xfrm>
            <a:off x="-3113305" y="-164052"/>
            <a:ext cx="845827" cy="146698"/>
          </a:xfrm>
          <a:prstGeom prst="rect">
            <a:avLst/>
          </a:prstGeom>
          <a:noFill/>
          <a:ln w="9525">
            <a:noFill/>
            <a:miter lim="800000"/>
            <a:headEnd/>
            <a:tailEnd/>
          </a:ln>
        </p:spPr>
      </p:pic>
      <p:sp>
        <p:nvSpPr>
          <p:cNvPr id="22" name="Ovale 21"/>
          <p:cNvSpPr/>
          <p:nvPr/>
        </p:nvSpPr>
        <p:spPr>
          <a:xfrm>
            <a:off x="2844778" y="3421313"/>
            <a:ext cx="1685744" cy="16016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4" name="Ovale 23"/>
          <p:cNvSpPr/>
          <p:nvPr/>
        </p:nvSpPr>
        <p:spPr>
          <a:xfrm>
            <a:off x="7427934" y="4005238"/>
            <a:ext cx="1783342" cy="15928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5" name="Ovale 24"/>
          <p:cNvSpPr/>
          <p:nvPr/>
        </p:nvSpPr>
        <p:spPr>
          <a:xfrm>
            <a:off x="9129357" y="1921203"/>
            <a:ext cx="1783342" cy="15928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3734642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090" y="402439"/>
            <a:ext cx="6525679" cy="447988"/>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2.1a - La visibilità della Banca XXX tra i suoi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72</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sp>
        <p:nvSpPr>
          <p:cNvPr id="7" name="CasellaDiTesto 6"/>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Pensando alle banche presenti nella sua zona quali i primi cinque nomi di banche</a:t>
            </a:r>
          </a:p>
          <a:p>
            <a:pPr algn="ctr"/>
            <a:r>
              <a:rPr lang="it-IT" sz="1600" b="1" dirty="0">
                <a:solidFill>
                  <a:srgbClr val="0070C0"/>
                </a:solidFill>
                <a:latin typeface="Arial" panose="020B0604020202020204" pitchFamily="34" charset="0"/>
                <a:cs typeface="Arial" panose="020B0604020202020204" pitchFamily="34" charset="0"/>
              </a:rPr>
              <a:t>che le vengono in mente?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tangolo con angoli arrotondati 17"/>
          <p:cNvSpPr/>
          <p:nvPr/>
        </p:nvSpPr>
        <p:spPr>
          <a:xfrm>
            <a:off x="7881401" y="2707625"/>
            <a:ext cx="3685735" cy="10297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bg1"/>
                </a:solidFill>
                <a:latin typeface="Arial" panose="020B0604020202020204" pitchFamily="34" charset="0"/>
                <a:cs typeface="Arial" panose="020B0604020202020204" pitchFamily="34" charset="0"/>
              </a:rPr>
              <a:t>Il 53% dei clienti cita spontaneamente al primo posto la Banca XXX. E’ un dato medio che rivela un legame da consolidare. Le aree 4 e 5 rivelano una particolare debolezza che merita attenzione.</a:t>
            </a:r>
          </a:p>
        </p:txBody>
      </p:sp>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399480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400" y="258121"/>
            <a:ext cx="10225136" cy="1072413"/>
          </a:xfrm>
        </p:spPr>
        <p:txBody>
          <a:bodyPr>
            <a:normAutofit/>
          </a:bodyPr>
          <a:lstStyle/>
          <a:p>
            <a:pPr algn="ctr"/>
            <a:r>
              <a:rPr lang="it-IT" sz="2000" b="1" dirty="0" err="1">
                <a:highlight>
                  <a:srgbClr val="00FFFF"/>
                </a:highlight>
                <a:latin typeface="Arial" panose="020B0604020202020204" pitchFamily="34" charset="0"/>
                <a:cs typeface="Arial" panose="020B0604020202020204" pitchFamily="34" charset="0"/>
              </a:rPr>
              <a:t>Customer</a:t>
            </a:r>
            <a:r>
              <a:rPr lang="it-IT" sz="2000" b="1" dirty="0">
                <a:highlight>
                  <a:srgbClr val="00FFFF"/>
                </a:highlight>
                <a:latin typeface="Arial" panose="020B0604020202020204" pitchFamily="34" charset="0"/>
                <a:cs typeface="Arial" panose="020B0604020202020204" pitchFamily="34" charset="0"/>
              </a:rPr>
              <a:t> </a:t>
            </a:r>
            <a:r>
              <a:rPr lang="it-IT" sz="2000" b="1" dirty="0" err="1">
                <a:highlight>
                  <a:srgbClr val="00FFFF"/>
                </a:highlight>
                <a:latin typeface="Arial" panose="020B0604020202020204" pitchFamily="34" charset="0"/>
                <a:cs typeface="Arial" panose="020B0604020202020204" pitchFamily="34" charset="0"/>
              </a:rPr>
              <a:t>Acquisition</a:t>
            </a:r>
            <a:r>
              <a:rPr lang="it-IT" sz="2000" b="1" dirty="0">
                <a:highlight>
                  <a:srgbClr val="00FFFF"/>
                </a:highlight>
                <a:latin typeface="Arial" panose="020B0604020202020204" pitchFamily="34" charset="0"/>
                <a:cs typeface="Arial" panose="020B0604020202020204" pitchFamily="34" charset="0"/>
              </a:rPr>
              <a:t>: Esempio di output della ricerca</a:t>
            </a:r>
            <a:br>
              <a:rPr lang="it-IT" sz="2000" b="1" dirty="0">
                <a:highlight>
                  <a:srgbClr val="00FFFF"/>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002060"/>
                </a:solidFill>
                <a:latin typeface="Arial" panose="020B0604020202020204" pitchFamily="34" charset="0"/>
                <a:cs typeface="Arial" panose="020B0604020202020204" pitchFamily="34" charset="0"/>
              </a:rPr>
              <a:t>Matrice di Segmentazione della Forza di Attrazione a 2 dimensioni</a:t>
            </a:r>
          </a:p>
        </p:txBody>
      </p:sp>
      <p:sp>
        <p:nvSpPr>
          <p:cNvPr id="4" name="Segnaposto numero diapositiva 3"/>
          <p:cNvSpPr>
            <a:spLocks noGrp="1"/>
          </p:cNvSpPr>
          <p:nvPr>
            <p:ph type="sldNum" sz="quarter" idx="12"/>
          </p:nvPr>
        </p:nvSpPr>
        <p:spPr/>
        <p:txBody>
          <a:bodyPr/>
          <a:lstStyle/>
          <a:p>
            <a:fld id="{4FAB73BC-B049-4115-A692-8D63A059BFB8}" type="slidenum">
              <a:rPr lang="en-US" smtClean="0"/>
              <a:t>73</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sp>
        <p:nvSpPr>
          <p:cNvPr id="13" name="CasellaDiTesto 12"/>
          <p:cNvSpPr txBox="1"/>
          <p:nvPr/>
        </p:nvSpPr>
        <p:spPr>
          <a:xfrm>
            <a:off x="1457718" y="5882654"/>
            <a:ext cx="389810" cy="144016"/>
          </a:xfrm>
          <a:prstGeom prst="rect">
            <a:avLst/>
          </a:prstGeom>
          <a:solidFill>
            <a:srgbClr val="09ED3F"/>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4" name="CasellaDiTesto 13"/>
          <p:cNvSpPr txBox="1"/>
          <p:nvPr/>
        </p:nvSpPr>
        <p:spPr>
          <a:xfrm>
            <a:off x="1447832" y="6115455"/>
            <a:ext cx="389810" cy="144016"/>
          </a:xfrm>
          <a:prstGeom prst="rect">
            <a:avLst/>
          </a:prstGeom>
          <a:solidFill>
            <a:srgbClr val="FFFF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5" name="CasellaDiTesto 14"/>
          <p:cNvSpPr txBox="1"/>
          <p:nvPr/>
        </p:nvSpPr>
        <p:spPr>
          <a:xfrm>
            <a:off x="1447832" y="6314919"/>
            <a:ext cx="389810" cy="144016"/>
          </a:xfrm>
          <a:prstGeom prst="rect">
            <a:avLst/>
          </a:prstGeom>
          <a:solidFill>
            <a:srgbClr val="FF0000"/>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6" name="CasellaDiTesto 15"/>
          <p:cNvSpPr txBox="1"/>
          <p:nvPr/>
        </p:nvSpPr>
        <p:spPr>
          <a:xfrm flipV="1">
            <a:off x="1957422" y="6019129"/>
            <a:ext cx="970225" cy="45719"/>
          </a:xfrm>
          <a:prstGeom prst="rect">
            <a:avLst/>
          </a:prstGeom>
          <a:solidFill>
            <a:schemeClr val="bg1"/>
          </a:solidFill>
        </p:spPr>
        <p:txBody>
          <a:bodyPr wrap="square" rtlCol="0">
            <a:spAutoFit/>
          </a:bodyPr>
          <a:lstStyle/>
          <a:p>
            <a:endParaRPr lang="it-IT" sz="800" dirty="0">
              <a:latin typeface="Arial" panose="020B0604020202020204" pitchFamily="34" charset="0"/>
              <a:cs typeface="Arial" panose="020B0604020202020204" pitchFamily="34" charset="0"/>
            </a:endParaRPr>
          </a:p>
        </p:txBody>
      </p:sp>
      <p:sp>
        <p:nvSpPr>
          <p:cNvPr id="17" name="CasellaDiTesto 16"/>
          <p:cNvSpPr txBox="1"/>
          <p:nvPr/>
        </p:nvSpPr>
        <p:spPr>
          <a:xfrm>
            <a:off x="1837642" y="5895128"/>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FACILI DA ACQUISIRE</a:t>
            </a:r>
          </a:p>
        </p:txBody>
      </p:sp>
      <p:sp>
        <p:nvSpPr>
          <p:cNvPr id="18" name="CasellaDiTesto 17"/>
          <p:cNvSpPr txBox="1"/>
          <p:nvPr/>
        </p:nvSpPr>
        <p:spPr>
          <a:xfrm>
            <a:off x="1847528" y="6089812"/>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FATICOSI  DA ACQUISIRE</a:t>
            </a:r>
          </a:p>
        </p:txBody>
      </p:sp>
      <p:sp>
        <p:nvSpPr>
          <p:cNvPr id="19" name="CasellaDiTesto 18"/>
          <p:cNvSpPr txBox="1"/>
          <p:nvPr/>
        </p:nvSpPr>
        <p:spPr>
          <a:xfrm>
            <a:off x="1857414" y="6295565"/>
            <a:ext cx="2295264" cy="215444"/>
          </a:xfrm>
          <a:prstGeom prst="rect">
            <a:avLst/>
          </a:prstGeom>
          <a:solidFill>
            <a:schemeClr val="bg1"/>
          </a:solidFill>
        </p:spPr>
        <p:txBody>
          <a:bodyPr wrap="square" rtlCol="0">
            <a:spAutoFit/>
          </a:bodyPr>
          <a:lstStyle/>
          <a:p>
            <a:r>
              <a:rPr lang="it-IT" sz="800" b="1" dirty="0">
                <a:latin typeface="Arial" panose="020B0604020202020204" pitchFamily="34" charset="0"/>
                <a:cs typeface="Arial" panose="020B0604020202020204" pitchFamily="34" charset="0"/>
              </a:rPr>
              <a:t>= SEGMENTI DIFFICILI DA ACQUISIRE</a:t>
            </a:r>
          </a:p>
        </p:txBody>
      </p:sp>
      <p:pic>
        <p:nvPicPr>
          <p:cNvPr id="22" name="Immagine 21" descr="conpayoff_LIGHT.jpg"/>
          <p:cNvPicPr>
            <a:picLocks noChangeAspect="1"/>
          </p:cNvPicPr>
          <p:nvPr/>
        </p:nvPicPr>
        <p:blipFill>
          <a:blip r:embed="rId3" cstate="print"/>
          <a:srcRect/>
          <a:stretch>
            <a:fillRect/>
          </a:stretch>
        </p:blipFill>
        <p:spPr bwMode="auto">
          <a:xfrm>
            <a:off x="10128312" y="6511009"/>
            <a:ext cx="845827" cy="146698"/>
          </a:xfrm>
          <a:prstGeom prst="rect">
            <a:avLst/>
          </a:prstGeom>
          <a:noFill/>
          <a:ln w="9525">
            <a:noFill/>
            <a:miter lim="800000"/>
            <a:headEnd/>
            <a:tailEnd/>
          </a:ln>
        </p:spPr>
      </p:pic>
      <p:graphicFrame>
        <p:nvGraphicFramePr>
          <p:cNvPr id="23" name="Tabella 22"/>
          <p:cNvGraphicFramePr>
            <a:graphicFrameLocks noGrp="1"/>
          </p:cNvGraphicFramePr>
          <p:nvPr>
            <p:extLst>
              <p:ext uri="{D42A27DB-BD31-4B8C-83A1-F6EECF244321}">
                <p14:modId xmlns:p14="http://schemas.microsoft.com/office/powerpoint/2010/main" val="4265944939"/>
              </p:ext>
            </p:extLst>
          </p:nvPr>
        </p:nvGraphicFramePr>
        <p:xfrm>
          <a:off x="1365161" y="1305152"/>
          <a:ext cx="9854344" cy="4525772"/>
        </p:xfrm>
        <a:graphic>
          <a:graphicData uri="http://schemas.openxmlformats.org/drawingml/2006/table">
            <a:tbl>
              <a:tblPr firstRow="1">
                <a:tableStyleId>{5C22544A-7EE6-4342-B048-85BDC9FD1C3A}</a:tableStyleId>
              </a:tblPr>
              <a:tblGrid>
                <a:gridCol w="1796439">
                  <a:extLst>
                    <a:ext uri="{9D8B030D-6E8A-4147-A177-3AD203B41FA5}">
                      <a16:colId xmlns:a16="http://schemas.microsoft.com/office/drawing/2014/main" val="831054437"/>
                    </a:ext>
                  </a:extLst>
                </a:gridCol>
                <a:gridCol w="1188872">
                  <a:extLst>
                    <a:ext uri="{9D8B030D-6E8A-4147-A177-3AD203B41FA5}">
                      <a16:colId xmlns:a16="http://schemas.microsoft.com/office/drawing/2014/main" val="397315796"/>
                    </a:ext>
                  </a:extLst>
                </a:gridCol>
                <a:gridCol w="1717259">
                  <a:extLst>
                    <a:ext uri="{9D8B030D-6E8A-4147-A177-3AD203B41FA5}">
                      <a16:colId xmlns:a16="http://schemas.microsoft.com/office/drawing/2014/main" val="1392082843"/>
                    </a:ext>
                  </a:extLst>
                </a:gridCol>
                <a:gridCol w="1561979">
                  <a:extLst>
                    <a:ext uri="{9D8B030D-6E8A-4147-A177-3AD203B41FA5}">
                      <a16:colId xmlns:a16="http://schemas.microsoft.com/office/drawing/2014/main" val="1287521713"/>
                    </a:ext>
                  </a:extLst>
                </a:gridCol>
                <a:gridCol w="1806489">
                  <a:extLst>
                    <a:ext uri="{9D8B030D-6E8A-4147-A177-3AD203B41FA5}">
                      <a16:colId xmlns:a16="http://schemas.microsoft.com/office/drawing/2014/main" val="2663909726"/>
                    </a:ext>
                  </a:extLst>
                </a:gridCol>
                <a:gridCol w="1783306">
                  <a:extLst>
                    <a:ext uri="{9D8B030D-6E8A-4147-A177-3AD203B41FA5}">
                      <a16:colId xmlns:a16="http://schemas.microsoft.com/office/drawing/2014/main" val="641852794"/>
                    </a:ext>
                  </a:extLst>
                </a:gridCol>
              </a:tblGrid>
              <a:tr h="678125">
                <a:tc rowSpan="2" gridSpan="2">
                  <a:txBody>
                    <a:bodyPr/>
                    <a:lstStyle/>
                    <a:p>
                      <a:pPr algn="r"/>
                      <a:r>
                        <a:rPr lang="it-IT" dirty="0"/>
                        <a:t>DIMENSIONE 1</a:t>
                      </a:r>
                    </a:p>
                    <a:p>
                      <a:pPr algn="r"/>
                      <a:endParaRPr lang="it-IT" dirty="0"/>
                    </a:p>
                    <a:p>
                      <a:pPr algn="r"/>
                      <a:endParaRPr lang="it-IT" dirty="0"/>
                    </a:p>
                    <a:p>
                      <a:pPr algn="l"/>
                      <a:r>
                        <a:rPr lang="it-IT" dirty="0"/>
                        <a:t>DIMENSIONE</a:t>
                      </a:r>
                      <a:r>
                        <a:rPr lang="it-IT" baseline="0" dirty="0"/>
                        <a:t> 2</a:t>
                      </a:r>
                      <a:endParaRPr lang="it-IT" dirty="0"/>
                    </a:p>
                  </a:txBody>
                  <a:tcPr>
                    <a:lnTlToBr w="12700" cap="flat" cmpd="sng" algn="ctr">
                      <a:solidFill>
                        <a:schemeClr val="tx1"/>
                      </a:solidFill>
                      <a:prstDash val="solid"/>
                      <a:round/>
                      <a:headEnd type="none" w="med" len="med"/>
                      <a:tailEnd type="none" w="med" len="med"/>
                    </a:lnTlToBr>
                    <a:solidFill>
                      <a:schemeClr val="accent2">
                        <a:lumMod val="75000"/>
                      </a:schemeClr>
                    </a:solidFill>
                  </a:tcPr>
                </a:tc>
                <a:tc rowSpan="2" hMerge="1">
                  <a:txBody>
                    <a:bodyPr/>
                    <a:lstStyle/>
                    <a:p>
                      <a:pPr algn="ctr"/>
                      <a:endParaRPr lang="it-IT" dirty="0"/>
                    </a:p>
                  </a:txBody>
                  <a:tcPr/>
                </a:tc>
                <a:tc gridSpan="4">
                  <a:txBody>
                    <a:bodyPr/>
                    <a:lstStyle/>
                    <a:p>
                      <a:pPr algn="ctr"/>
                      <a:r>
                        <a:rPr lang="it-IT" dirty="0"/>
                        <a:t>POTENZIALE DI DEFEZIONE (ABBANDONO) D</a:t>
                      </a:r>
                      <a:r>
                        <a:rPr lang="it-IT" baseline="0" dirty="0"/>
                        <a:t>ALLA </a:t>
                      </a:r>
                    </a:p>
                    <a:p>
                      <a:pPr algn="ctr"/>
                      <a:r>
                        <a:rPr lang="it-IT" baseline="0" dirty="0"/>
                        <a:t>BANCA CONCORRENTE</a:t>
                      </a:r>
                      <a:endParaRPr lang="it-IT" dirty="0"/>
                    </a:p>
                  </a:txBody>
                  <a:tcPr>
                    <a:solidFill>
                      <a:schemeClr val="accent2">
                        <a:lumMod val="75000"/>
                      </a:schemeClr>
                    </a:solidFill>
                  </a:tcPr>
                </a:tc>
                <a:tc hMerge="1">
                  <a:txBody>
                    <a:bodyPr/>
                    <a:lstStyle/>
                    <a:p>
                      <a:pPr algn="ctr"/>
                      <a:endParaRPr lang="it-IT" dirty="0"/>
                    </a:p>
                  </a:txBody>
                  <a:tcPr/>
                </a:tc>
                <a:tc hMerge="1">
                  <a:txBody>
                    <a:bodyPr/>
                    <a:lstStyle/>
                    <a:p>
                      <a:pPr algn="ct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616767">
                <a:tc gridSpan="2" vMerge="1">
                  <a:txBody>
                    <a:bodyPr/>
                    <a:lstStyle/>
                    <a:p>
                      <a:pPr algn="ctr"/>
                      <a:endParaRPr lang="it-IT" b="1" dirty="0">
                        <a:solidFill>
                          <a:schemeClr val="bg1"/>
                        </a:solidFill>
                      </a:endParaRPr>
                    </a:p>
                  </a:txBody>
                  <a:tcPr>
                    <a:solidFill>
                      <a:srgbClr val="000099"/>
                    </a:solidFill>
                  </a:tcPr>
                </a:tc>
                <a:tc hMerge="1" vMerge="1">
                  <a:txBody>
                    <a:bodyPr/>
                    <a:lstStyle/>
                    <a:p>
                      <a:pPr algn="ctr"/>
                      <a:endParaRPr lang="it-IT" b="1" dirty="0">
                        <a:solidFill>
                          <a:schemeClr val="bg1"/>
                        </a:solidFill>
                      </a:endParaRPr>
                    </a:p>
                  </a:txBody>
                  <a:tcPr>
                    <a:solidFill>
                      <a:srgbClr val="000099"/>
                    </a:solidFill>
                  </a:tcPr>
                </a:tc>
                <a:tc>
                  <a:txBody>
                    <a:bodyPr/>
                    <a:lstStyle/>
                    <a:p>
                      <a:pPr algn="ctr"/>
                      <a:r>
                        <a:rPr lang="it-IT" b="1" dirty="0">
                          <a:solidFill>
                            <a:srgbClr val="002060"/>
                          </a:solidFill>
                        </a:rPr>
                        <a:t>Alto</a:t>
                      </a:r>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it-IT" b="1" dirty="0">
                          <a:solidFill>
                            <a:srgbClr val="002060"/>
                          </a:solidFill>
                        </a:rPr>
                        <a:t>Medio-alto</a:t>
                      </a:r>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it-IT" b="1" dirty="0">
                          <a:solidFill>
                            <a:srgbClr val="002060"/>
                          </a:solidFill>
                        </a:rPr>
                        <a:t>Medio-basso</a:t>
                      </a:r>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it-IT" b="1" dirty="0">
                          <a:solidFill>
                            <a:srgbClr val="002060"/>
                          </a:solidFill>
                        </a:rPr>
                        <a:t>Basso</a:t>
                      </a:r>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53628856"/>
                  </a:ext>
                </a:extLst>
              </a:tr>
              <a:tr h="792480">
                <a:tc rowSpan="4">
                  <a:txBody>
                    <a:bodyPr/>
                    <a:lstStyle/>
                    <a:p>
                      <a:pPr algn="ctr"/>
                      <a:endParaRPr lang="it-IT" b="1" dirty="0"/>
                    </a:p>
                    <a:p>
                      <a:pPr algn="ctr"/>
                      <a:endParaRPr lang="it-IT" b="1" dirty="0"/>
                    </a:p>
                    <a:p>
                      <a:pPr algn="ctr"/>
                      <a:r>
                        <a:rPr lang="it-IT" b="1" baseline="0" dirty="0">
                          <a:solidFill>
                            <a:schemeClr val="bg1"/>
                          </a:solidFill>
                        </a:rPr>
                        <a:t>FORZA DI</a:t>
                      </a:r>
                    </a:p>
                    <a:p>
                      <a:pPr algn="ctr"/>
                      <a:r>
                        <a:rPr lang="it-IT" b="1" baseline="0" dirty="0">
                          <a:solidFill>
                            <a:schemeClr val="bg1"/>
                          </a:solidFill>
                        </a:rPr>
                        <a:t>ATTRAZIONE</a:t>
                      </a:r>
                    </a:p>
                    <a:p>
                      <a:pPr algn="ctr"/>
                      <a:r>
                        <a:rPr lang="it-IT" b="1" baseline="0" dirty="0">
                          <a:solidFill>
                            <a:schemeClr val="bg1"/>
                          </a:solidFill>
                        </a:rPr>
                        <a:t>SUI NON CLIENTI</a:t>
                      </a:r>
                    </a:p>
                    <a:p>
                      <a:pPr algn="ctr"/>
                      <a:r>
                        <a:rPr lang="it-IT" b="1" baseline="0" dirty="0">
                          <a:solidFill>
                            <a:schemeClr val="bg1"/>
                          </a:solidFill>
                        </a:rPr>
                        <a:t>DI </a:t>
                      </a:r>
                    </a:p>
                    <a:p>
                      <a:pPr algn="ctr"/>
                      <a:r>
                        <a:rPr lang="it-IT" b="1" baseline="0" dirty="0">
                          <a:solidFill>
                            <a:schemeClr val="bg1"/>
                          </a:solidFill>
                        </a:rPr>
                        <a:t>BANCA XXX</a:t>
                      </a:r>
                      <a:endParaRPr lang="it-IT" b="1" dirty="0">
                        <a:solidFill>
                          <a:schemeClr val="bg1"/>
                        </a:solidFill>
                      </a:endParaRPr>
                    </a:p>
                  </a:txBody>
                  <a:tcPr>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pPr algn="ctr"/>
                      <a:r>
                        <a:rPr lang="it-IT" b="1" dirty="0">
                          <a:solidFill>
                            <a:srgbClr val="002060"/>
                          </a:solidFill>
                        </a:rPr>
                        <a:t>Molto</a:t>
                      </a:r>
                    </a:p>
                    <a:p>
                      <a:pPr algn="ctr"/>
                      <a:r>
                        <a:rPr lang="it-IT" b="1" dirty="0">
                          <a:solidFill>
                            <a:srgbClr val="002060"/>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053405702"/>
                  </a:ext>
                </a:extLst>
              </a:tr>
              <a:tr h="853440">
                <a:tc vMerge="1">
                  <a:txBody>
                    <a:bodyPr/>
                    <a:lstStyle/>
                    <a:p>
                      <a:pPr algn="ctr"/>
                      <a:endParaRPr lang="it-IT" b="1" dirty="0"/>
                    </a:p>
                  </a:txBody>
                  <a:tcPr>
                    <a:solidFill>
                      <a:srgbClr val="FFFF00"/>
                    </a:solidFill>
                  </a:tcPr>
                </a:tc>
                <a:tc>
                  <a:txBody>
                    <a:bodyPr/>
                    <a:lstStyle/>
                    <a:p>
                      <a:pPr algn="ctr"/>
                      <a:r>
                        <a:rPr lang="it-IT" b="1" dirty="0">
                          <a:solidFill>
                            <a:srgbClr val="002060"/>
                          </a:solidFill>
                        </a:rPr>
                        <a:t>Forte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ED3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4036188887"/>
                  </a:ext>
                </a:extLst>
              </a:tr>
              <a:tr h="792480">
                <a:tc vMerge="1">
                  <a:txBody>
                    <a:bodyPr/>
                    <a:lstStyle/>
                    <a:p>
                      <a:pPr algn="ctr"/>
                      <a:endParaRPr lang="it-IT" b="1" dirty="0"/>
                    </a:p>
                  </a:txBody>
                  <a:tcPr>
                    <a:solidFill>
                      <a:srgbClr val="FFFF00"/>
                    </a:solidFill>
                  </a:tcPr>
                </a:tc>
                <a:tc>
                  <a:txBody>
                    <a:bodyPr/>
                    <a:lstStyle/>
                    <a:p>
                      <a:pPr algn="ctr"/>
                      <a:r>
                        <a:rPr lang="it-IT" b="1" dirty="0">
                          <a:solidFill>
                            <a:srgbClr val="002060"/>
                          </a:solidFill>
                        </a:rPr>
                        <a:t>Debole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9</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b="1"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68580111"/>
                  </a:ext>
                </a:extLst>
              </a:tr>
              <a:tr h="792480">
                <a:tc vMerge="1">
                  <a:txBody>
                    <a:bodyPr/>
                    <a:lstStyle/>
                    <a:p>
                      <a:pPr algn="ctr"/>
                      <a:endParaRPr lang="it-IT" b="1" dirty="0"/>
                    </a:p>
                  </a:txBody>
                  <a:tcPr>
                    <a:solidFill>
                      <a:srgbClr val="FFFF00"/>
                    </a:solidFill>
                  </a:tcPr>
                </a:tc>
                <a:tc>
                  <a:txBody>
                    <a:bodyPr/>
                    <a:lstStyle/>
                    <a:p>
                      <a:pPr algn="ctr"/>
                      <a:r>
                        <a:rPr lang="it-IT" b="1" dirty="0">
                          <a:solidFill>
                            <a:srgbClr val="002060"/>
                          </a:solidFill>
                        </a:rPr>
                        <a:t>Molto</a:t>
                      </a:r>
                      <a:endParaRPr lang="it-IT" b="1" baseline="0" dirty="0">
                        <a:solidFill>
                          <a:srgbClr val="002060"/>
                        </a:solidFill>
                      </a:endParaRPr>
                    </a:p>
                    <a:p>
                      <a:pPr algn="ctr"/>
                      <a:r>
                        <a:rPr lang="it-IT" b="1" baseline="0" dirty="0">
                          <a:solidFill>
                            <a:srgbClr val="002060"/>
                          </a:solidFill>
                        </a:rPr>
                        <a:t>debole</a:t>
                      </a:r>
                      <a:endParaRPr lang="it-IT"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Segmento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12239235"/>
                  </a:ext>
                </a:extLst>
              </a:tr>
            </a:tbl>
          </a:graphicData>
        </a:graphic>
      </p:graphicFrame>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4" name="CasellaDiTesto 23"/>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729984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4107" y="258121"/>
            <a:ext cx="8918477" cy="1072413"/>
          </a:xfrm>
        </p:spPr>
        <p:txBody>
          <a:bodyPr>
            <a:normAutofit fontScale="90000"/>
          </a:bodyPr>
          <a:lstStyle/>
          <a:p>
            <a:pPr algn="ctr"/>
            <a:r>
              <a:rPr lang="it-IT" sz="2000" b="1" dirty="0" err="1">
                <a:highlight>
                  <a:srgbClr val="00FFFF"/>
                </a:highlight>
                <a:latin typeface="Arial" panose="020B0604020202020204" pitchFamily="34" charset="0"/>
                <a:cs typeface="Arial" panose="020B0604020202020204" pitchFamily="34" charset="0"/>
              </a:rPr>
              <a:t>Customer</a:t>
            </a:r>
            <a:r>
              <a:rPr lang="it-IT" sz="2000" b="1" dirty="0">
                <a:highlight>
                  <a:srgbClr val="00FFFF"/>
                </a:highlight>
                <a:latin typeface="Arial" panose="020B0604020202020204" pitchFamily="34" charset="0"/>
                <a:cs typeface="Arial" panose="020B0604020202020204" pitchFamily="34" charset="0"/>
              </a:rPr>
              <a:t> </a:t>
            </a:r>
            <a:r>
              <a:rPr lang="it-IT" sz="2000" b="1" dirty="0" err="1">
                <a:highlight>
                  <a:srgbClr val="00FFFF"/>
                </a:highlight>
                <a:latin typeface="Arial" panose="020B0604020202020204" pitchFamily="34" charset="0"/>
                <a:cs typeface="Arial" panose="020B0604020202020204" pitchFamily="34" charset="0"/>
              </a:rPr>
              <a:t>Acquisition</a:t>
            </a:r>
            <a:r>
              <a:rPr lang="it-IT" sz="2000" b="1" dirty="0">
                <a:highlight>
                  <a:srgbClr val="00FFFF"/>
                </a:highlight>
                <a:latin typeface="Arial" panose="020B0604020202020204" pitchFamily="34" charset="0"/>
                <a:cs typeface="Arial" panose="020B0604020202020204" pitchFamily="34" charset="0"/>
              </a:rPr>
              <a:t>: Esempio di output della ricerca</a:t>
            </a:r>
            <a:br>
              <a:rPr lang="it-IT" sz="2000" b="1" dirty="0">
                <a:highlight>
                  <a:srgbClr val="00FFFF"/>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002060"/>
                </a:solidFill>
                <a:latin typeface="Arial" panose="020B0604020202020204" pitchFamily="34" charset="0"/>
                <a:cs typeface="Arial" panose="020B0604020202020204" pitchFamily="34" charset="0"/>
              </a:rPr>
              <a:t>MATRICE DI PROFILAZIONE DEI SEGMENTI TARGET DEI POTENZIALI CLIENTI</a:t>
            </a:r>
          </a:p>
        </p:txBody>
      </p:sp>
      <p:sp>
        <p:nvSpPr>
          <p:cNvPr id="4" name="Segnaposto numero diapositiva 3"/>
          <p:cNvSpPr>
            <a:spLocks noGrp="1"/>
          </p:cNvSpPr>
          <p:nvPr>
            <p:ph type="sldNum" sz="quarter" idx="12"/>
          </p:nvPr>
        </p:nvSpPr>
        <p:spPr/>
        <p:txBody>
          <a:bodyPr/>
          <a:lstStyle/>
          <a:p>
            <a:fld id="{4FAB73BC-B049-4115-A692-8D63A059BFB8}" type="slidenum">
              <a:rPr lang="en-US" smtClean="0"/>
              <a:t>74</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pic>
        <p:nvPicPr>
          <p:cNvPr id="22" name="Immagine 21" descr="conpayoff_LIGHT.jpg"/>
          <p:cNvPicPr>
            <a:picLocks noChangeAspect="1"/>
          </p:cNvPicPr>
          <p:nvPr/>
        </p:nvPicPr>
        <p:blipFill>
          <a:blip r:embed="rId3" cstate="print"/>
          <a:srcRect/>
          <a:stretch>
            <a:fillRect/>
          </a:stretch>
        </p:blipFill>
        <p:spPr bwMode="auto">
          <a:xfrm>
            <a:off x="10128312" y="6511009"/>
            <a:ext cx="845827" cy="146698"/>
          </a:xfrm>
          <a:prstGeom prst="rect">
            <a:avLst/>
          </a:prstGeom>
          <a:noFill/>
          <a:ln w="9525">
            <a:noFill/>
            <a:miter lim="800000"/>
            <a:headEnd/>
            <a:tailEnd/>
          </a:ln>
        </p:spPr>
      </p:pic>
      <p:graphicFrame>
        <p:nvGraphicFramePr>
          <p:cNvPr id="5" name="Tabella 4"/>
          <p:cNvGraphicFramePr>
            <a:graphicFrameLocks noGrp="1"/>
          </p:cNvGraphicFramePr>
          <p:nvPr>
            <p:extLst>
              <p:ext uri="{D42A27DB-BD31-4B8C-83A1-F6EECF244321}">
                <p14:modId xmlns:p14="http://schemas.microsoft.com/office/powerpoint/2010/main" val="1170035513"/>
              </p:ext>
            </p:extLst>
          </p:nvPr>
        </p:nvGraphicFramePr>
        <p:xfrm>
          <a:off x="1287886" y="1485194"/>
          <a:ext cx="10064698" cy="3540864"/>
        </p:xfrm>
        <a:graphic>
          <a:graphicData uri="http://schemas.openxmlformats.org/drawingml/2006/table">
            <a:tbl>
              <a:tblPr firstRow="1" bandRow="1">
                <a:tableStyleId>{5C22544A-7EE6-4342-B048-85BDC9FD1C3A}</a:tableStyleId>
              </a:tblPr>
              <a:tblGrid>
                <a:gridCol w="3184364">
                  <a:extLst>
                    <a:ext uri="{9D8B030D-6E8A-4147-A177-3AD203B41FA5}">
                      <a16:colId xmlns:a16="http://schemas.microsoft.com/office/drawing/2014/main" val="673812176"/>
                    </a:ext>
                  </a:extLst>
                </a:gridCol>
                <a:gridCol w="1919363">
                  <a:extLst>
                    <a:ext uri="{9D8B030D-6E8A-4147-A177-3AD203B41FA5}">
                      <a16:colId xmlns:a16="http://schemas.microsoft.com/office/drawing/2014/main" val="3391204465"/>
                    </a:ext>
                  </a:extLst>
                </a:gridCol>
                <a:gridCol w="1313297">
                  <a:extLst>
                    <a:ext uri="{9D8B030D-6E8A-4147-A177-3AD203B41FA5}">
                      <a16:colId xmlns:a16="http://schemas.microsoft.com/office/drawing/2014/main" val="1929558407"/>
                    </a:ext>
                  </a:extLst>
                </a:gridCol>
                <a:gridCol w="1399348">
                  <a:extLst>
                    <a:ext uri="{9D8B030D-6E8A-4147-A177-3AD203B41FA5}">
                      <a16:colId xmlns:a16="http://schemas.microsoft.com/office/drawing/2014/main" val="515542991"/>
                    </a:ext>
                  </a:extLst>
                </a:gridCol>
                <a:gridCol w="1076423">
                  <a:extLst>
                    <a:ext uri="{9D8B030D-6E8A-4147-A177-3AD203B41FA5}">
                      <a16:colId xmlns:a16="http://schemas.microsoft.com/office/drawing/2014/main" val="2808221284"/>
                    </a:ext>
                  </a:extLst>
                </a:gridCol>
                <a:gridCol w="1171903">
                  <a:extLst>
                    <a:ext uri="{9D8B030D-6E8A-4147-A177-3AD203B41FA5}">
                      <a16:colId xmlns:a16="http://schemas.microsoft.com/office/drawing/2014/main" val="395318334"/>
                    </a:ext>
                  </a:extLst>
                </a:gridCol>
              </a:tblGrid>
              <a:tr h="840911">
                <a:tc rowSpan="2">
                  <a:txBody>
                    <a:bodyPr/>
                    <a:lstStyle/>
                    <a:p>
                      <a:pPr algn="ctr"/>
                      <a:r>
                        <a:rPr lang="it-IT" dirty="0">
                          <a:latin typeface="Arial" panose="020B0604020202020204" pitchFamily="34" charset="0"/>
                          <a:cs typeface="Arial" panose="020B0604020202020204" pitchFamily="34" charset="0"/>
                        </a:rPr>
                        <a:t>SEGMENTI TARGET</a:t>
                      </a:r>
                    </a:p>
                    <a:p>
                      <a:pPr algn="ctr"/>
                      <a:r>
                        <a:rPr lang="it-IT" dirty="0">
                          <a:latin typeface="Arial" panose="020B0604020202020204" pitchFamily="34" charset="0"/>
                          <a:cs typeface="Arial" panose="020B0604020202020204" pitchFamily="34" charset="0"/>
                        </a:rPr>
                        <a:t>DI</a:t>
                      </a:r>
                      <a:r>
                        <a:rPr lang="it-IT" baseline="0" dirty="0">
                          <a:latin typeface="Arial" panose="020B0604020202020204" pitchFamily="34" charset="0"/>
                          <a:cs typeface="Arial" panose="020B0604020202020204" pitchFamily="34" charset="0"/>
                        </a:rPr>
                        <a:t> POTENZIALI CLIENTI</a:t>
                      </a:r>
                      <a:endParaRPr lang="it-IT" dirty="0">
                        <a:latin typeface="Arial" panose="020B0604020202020204" pitchFamily="34" charset="0"/>
                        <a:cs typeface="Arial" panose="020B0604020202020204" pitchFamily="34" charset="0"/>
                      </a:endParaRPr>
                    </a:p>
                    <a:p>
                      <a:pPr algn="ctr"/>
                      <a:endParaRPr lang="it-IT" sz="1000" dirty="0">
                        <a:latin typeface="Arial" panose="020B0604020202020204" pitchFamily="34" charset="0"/>
                        <a:cs typeface="Arial" panose="020B0604020202020204" pitchFamily="34" charset="0"/>
                      </a:endParaRPr>
                    </a:p>
                    <a:p>
                      <a:pPr algn="ctr"/>
                      <a:endParaRPr lang="it-IT" sz="1000" dirty="0">
                        <a:latin typeface="Arial" panose="020B0604020202020204" pitchFamily="34" charset="0"/>
                        <a:cs typeface="Arial" panose="020B0604020202020204" pitchFamily="34" charset="0"/>
                      </a:endParaRPr>
                    </a:p>
                  </a:txBody>
                  <a:tcPr>
                    <a:solidFill>
                      <a:srgbClr val="002060"/>
                    </a:solidFill>
                  </a:tcPr>
                </a:tc>
                <a:tc rowSpan="2">
                  <a:txBody>
                    <a:bodyPr/>
                    <a:lstStyle/>
                    <a:p>
                      <a:pPr algn="ctr"/>
                      <a:r>
                        <a:rPr lang="it-IT" sz="1800" dirty="0">
                          <a:latin typeface="Arial" panose="020B0604020202020204" pitchFamily="34" charset="0"/>
                          <a:cs typeface="Arial" panose="020B0604020202020204" pitchFamily="34" charset="0"/>
                        </a:rPr>
                        <a:t>DIMENSIONE</a:t>
                      </a:r>
                    </a:p>
                    <a:p>
                      <a:pPr algn="ctr"/>
                      <a:r>
                        <a:rPr lang="it-IT" sz="1800" dirty="0">
                          <a:latin typeface="Arial" panose="020B0604020202020204" pitchFamily="34" charset="0"/>
                          <a:cs typeface="Arial" panose="020B0604020202020204" pitchFamily="34" charset="0"/>
                        </a:rPr>
                        <a:t>STIMATA</a:t>
                      </a:r>
                    </a:p>
                  </a:txBody>
                  <a:tcPr>
                    <a:solidFill>
                      <a:srgbClr val="002060"/>
                    </a:solidFill>
                  </a:tcPr>
                </a:tc>
                <a:tc gridSpan="4">
                  <a:txBody>
                    <a:bodyPr/>
                    <a:lstStyle/>
                    <a:p>
                      <a:pPr algn="ctr"/>
                      <a:r>
                        <a:rPr lang="it-IT" dirty="0">
                          <a:latin typeface="Arial" panose="020B0604020202020204" pitchFamily="34" charset="0"/>
                          <a:cs typeface="Arial" panose="020B0604020202020204" pitchFamily="34" charset="0"/>
                        </a:rPr>
                        <a:t>VARIABILI</a:t>
                      </a:r>
                      <a:r>
                        <a:rPr lang="it-IT" baseline="0" dirty="0">
                          <a:latin typeface="Arial" panose="020B0604020202020204" pitchFamily="34" charset="0"/>
                          <a:cs typeface="Arial" panose="020B0604020202020204" pitchFamily="34" charset="0"/>
                        </a:rPr>
                        <a:t> DESCRITTIVE DI PROFILAZIONE</a:t>
                      </a:r>
                      <a:endParaRPr lang="it-IT" dirty="0">
                        <a:latin typeface="Arial" panose="020B0604020202020204" pitchFamily="34" charset="0"/>
                        <a:cs typeface="Arial" panose="020B0604020202020204" pitchFamily="34" charset="0"/>
                      </a:endParaRPr>
                    </a:p>
                  </a:txBody>
                  <a:tcPr>
                    <a:solidFill>
                      <a:srgbClr val="002060"/>
                    </a:solidFill>
                  </a:tcPr>
                </a:tc>
                <a:tc hMerge="1">
                  <a:txBody>
                    <a:bodyPr/>
                    <a:lstStyle/>
                    <a:p>
                      <a:pPr algn="ctr"/>
                      <a:endParaRPr lang="it-IT" dirty="0">
                        <a:latin typeface="Arial" panose="020B0604020202020204" pitchFamily="34" charset="0"/>
                        <a:cs typeface="Arial" panose="020B0604020202020204" pitchFamily="34" charset="0"/>
                      </a:endParaRPr>
                    </a:p>
                  </a:txBody>
                  <a:tcPr/>
                </a:tc>
                <a:tc hMerge="1">
                  <a:txBody>
                    <a:bodyPr/>
                    <a:lstStyle/>
                    <a:p>
                      <a:pPr algn="ctr"/>
                      <a:endParaRPr lang="it-IT" dirty="0">
                        <a:latin typeface="Arial" panose="020B0604020202020204" pitchFamily="34" charset="0"/>
                        <a:cs typeface="Arial" panose="020B0604020202020204" pitchFamily="34" charset="0"/>
                      </a:endParaRPr>
                    </a:p>
                  </a:txBody>
                  <a:tcPr/>
                </a:tc>
                <a:tc hMerge="1">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552880"/>
                  </a:ext>
                </a:extLst>
              </a:tr>
              <a:tr h="334833">
                <a:tc vMerge="1">
                  <a:txBody>
                    <a:bodyPr/>
                    <a:lstStyle/>
                    <a:p>
                      <a:endParaRPr lang="it-IT"/>
                    </a:p>
                  </a:txBody>
                  <a:tcPr/>
                </a:tc>
                <a:tc vMerge="1">
                  <a:txBody>
                    <a:bodyPr/>
                    <a:lstStyle/>
                    <a:p>
                      <a:endParaRPr lang="it-IT"/>
                    </a:p>
                  </a:txBody>
                  <a:tcPr/>
                </a:tc>
                <a:tc>
                  <a:txBody>
                    <a:bodyPr/>
                    <a:lstStyle/>
                    <a:p>
                      <a:pPr algn="ctr"/>
                      <a:r>
                        <a:rPr lang="it-IT" sz="1400" b="1" dirty="0" err="1">
                          <a:latin typeface="Arial" panose="020B0604020202020204" pitchFamily="34" charset="0"/>
                          <a:cs typeface="Arial" panose="020B0604020202020204" pitchFamily="34" charset="0"/>
                        </a:rPr>
                        <a:t>Var</a:t>
                      </a:r>
                      <a:r>
                        <a:rPr lang="it-IT" sz="1400" b="1" dirty="0">
                          <a:latin typeface="Arial" panose="020B0604020202020204" pitchFamily="34" charset="0"/>
                          <a:cs typeface="Arial" panose="020B0604020202020204" pitchFamily="34" charset="0"/>
                        </a:rPr>
                        <a:t>.</a:t>
                      </a:r>
                      <a:r>
                        <a:rPr lang="it-IT" sz="1400" b="1" baseline="0" dirty="0">
                          <a:latin typeface="Arial" panose="020B0604020202020204" pitchFamily="34" charset="0"/>
                          <a:cs typeface="Arial" panose="020B0604020202020204" pitchFamily="34" charset="0"/>
                        </a:rPr>
                        <a:t> 1</a:t>
                      </a:r>
                      <a:endParaRPr lang="it-IT" sz="1400" b="1" dirty="0">
                        <a:latin typeface="Arial" panose="020B0604020202020204" pitchFamily="34" charset="0"/>
                        <a:cs typeface="Arial" panose="020B0604020202020204" pitchFamily="34" charset="0"/>
                      </a:endParaRPr>
                    </a:p>
                  </a:txBody>
                  <a:tcPr>
                    <a:solidFill>
                      <a:srgbClr val="F648DD"/>
                    </a:solidFill>
                  </a:tcPr>
                </a:tc>
                <a:tc>
                  <a:txBody>
                    <a:bodyPr/>
                    <a:lstStyle/>
                    <a:p>
                      <a:pPr algn="ctr"/>
                      <a:r>
                        <a:rPr lang="it-IT" sz="1400" b="1" dirty="0" err="1">
                          <a:latin typeface="Arial" panose="020B0604020202020204" pitchFamily="34" charset="0"/>
                          <a:cs typeface="Arial" panose="020B0604020202020204" pitchFamily="34" charset="0"/>
                        </a:rPr>
                        <a:t>Var</a:t>
                      </a:r>
                      <a:r>
                        <a:rPr lang="it-IT" sz="1400" b="1" dirty="0">
                          <a:latin typeface="Arial" panose="020B0604020202020204" pitchFamily="34" charset="0"/>
                          <a:cs typeface="Arial" panose="020B0604020202020204" pitchFamily="34" charset="0"/>
                        </a:rPr>
                        <a:t>. 2</a:t>
                      </a:r>
                    </a:p>
                  </a:txBody>
                  <a:tcPr>
                    <a:solidFill>
                      <a:srgbClr val="F648DD"/>
                    </a:solidFill>
                  </a:tcPr>
                </a:tc>
                <a:tc>
                  <a:txBody>
                    <a:bodyPr/>
                    <a:lstStyle/>
                    <a:p>
                      <a:pPr algn="ctr"/>
                      <a:r>
                        <a:rPr lang="it-IT" sz="1400" b="1" dirty="0" err="1">
                          <a:latin typeface="Arial" panose="020B0604020202020204" pitchFamily="34" charset="0"/>
                          <a:cs typeface="Arial" panose="020B0604020202020204" pitchFamily="34" charset="0"/>
                        </a:rPr>
                        <a:t>Var</a:t>
                      </a:r>
                      <a:r>
                        <a:rPr lang="it-IT" sz="1400" b="1" dirty="0">
                          <a:latin typeface="Arial" panose="020B0604020202020204" pitchFamily="34" charset="0"/>
                          <a:cs typeface="Arial" panose="020B0604020202020204" pitchFamily="34" charset="0"/>
                        </a:rPr>
                        <a:t>. 3</a:t>
                      </a:r>
                    </a:p>
                  </a:txBody>
                  <a:tcPr>
                    <a:solidFill>
                      <a:srgbClr val="F648DD"/>
                    </a:solidFill>
                  </a:tcPr>
                </a:tc>
                <a:tc>
                  <a:txBody>
                    <a:bodyPr/>
                    <a:lstStyle/>
                    <a:p>
                      <a:pPr algn="ctr"/>
                      <a:r>
                        <a:rPr lang="it-IT" sz="1400" b="1" dirty="0" err="1">
                          <a:latin typeface="Arial" panose="020B0604020202020204" pitchFamily="34" charset="0"/>
                          <a:cs typeface="Arial" panose="020B0604020202020204" pitchFamily="34" charset="0"/>
                        </a:rPr>
                        <a:t>Var</a:t>
                      </a:r>
                      <a:r>
                        <a:rPr lang="it-IT" sz="1400" b="1" dirty="0">
                          <a:latin typeface="Arial" panose="020B0604020202020204" pitchFamily="34" charset="0"/>
                          <a:cs typeface="Arial" panose="020B0604020202020204" pitchFamily="34" charset="0"/>
                        </a:rPr>
                        <a:t>. …</a:t>
                      </a:r>
                    </a:p>
                  </a:txBody>
                  <a:tcPr>
                    <a:solidFill>
                      <a:srgbClr val="F648DD"/>
                    </a:solidFill>
                  </a:tcPr>
                </a:tc>
                <a:extLst>
                  <a:ext uri="{0D108BD9-81ED-4DB2-BD59-A6C34878D82A}">
                    <a16:rowId xmlns:a16="http://schemas.microsoft.com/office/drawing/2014/main" val="1494097366"/>
                  </a:ext>
                </a:extLst>
              </a:tr>
              <a:tr h="757457">
                <a:tc>
                  <a:txBody>
                    <a:bodyPr/>
                    <a:lstStyle/>
                    <a:p>
                      <a:r>
                        <a:rPr lang="it-IT" b="1" baseline="0" dirty="0">
                          <a:latin typeface="Arial" panose="020B0604020202020204" pitchFamily="34" charset="0"/>
                          <a:cs typeface="Arial" panose="020B0604020202020204" pitchFamily="34" charset="0"/>
                        </a:rPr>
                        <a:t>Segmento 1</a:t>
                      </a:r>
                    </a:p>
                  </a:txBody>
                  <a:tcPr anchor="ctr"/>
                </a:tc>
                <a:tc>
                  <a:txBody>
                    <a:bodyPr/>
                    <a:lstStyle/>
                    <a:p>
                      <a:pPr algn="ctr"/>
                      <a:r>
                        <a:rPr lang="it-IT" b="1" baseline="0" dirty="0">
                          <a:latin typeface="Arial" panose="020B0604020202020204" pitchFamily="34" charset="0"/>
                          <a:cs typeface="Arial" panose="020B0604020202020204" pitchFamily="34" charset="0"/>
                        </a:rPr>
                        <a:t>475.000</a:t>
                      </a:r>
                    </a:p>
                  </a:txBody>
                  <a:tcPr anchor="ctr"/>
                </a:tc>
                <a:tc>
                  <a:txBody>
                    <a:bodyPr/>
                    <a:lstStyle/>
                    <a:p>
                      <a:pPr algn="ctr"/>
                      <a:r>
                        <a:rPr lang="it-IT" dirty="0">
                          <a:latin typeface="Arial" panose="020B0604020202020204" pitchFamily="34" charset="0"/>
                          <a:cs typeface="Arial" panose="020B0604020202020204" pitchFamily="34" charset="0"/>
                        </a:rPr>
                        <a:t>69</a:t>
                      </a:r>
                    </a:p>
                  </a:txBody>
                  <a:tcPr anchor="ctr"/>
                </a:tc>
                <a:tc>
                  <a:txBody>
                    <a:bodyPr/>
                    <a:lstStyle/>
                    <a:p>
                      <a:pPr algn="ctr"/>
                      <a:r>
                        <a:rPr lang="it-IT" dirty="0">
                          <a:latin typeface="Arial" panose="020B0604020202020204" pitchFamily="34" charset="0"/>
                          <a:cs typeface="Arial" panose="020B0604020202020204" pitchFamily="34" charset="0"/>
                        </a:rPr>
                        <a:t>78</a:t>
                      </a:r>
                    </a:p>
                  </a:txBody>
                  <a:tcPr anchor="ctr"/>
                </a:tc>
                <a:tc>
                  <a:txBody>
                    <a:bodyPr/>
                    <a:lstStyle/>
                    <a:p>
                      <a:pPr algn="ctr"/>
                      <a:r>
                        <a:rPr lang="it-IT" dirty="0">
                          <a:latin typeface="Arial" panose="020B0604020202020204" pitchFamily="34" charset="0"/>
                          <a:cs typeface="Arial" panose="020B0604020202020204" pitchFamily="34" charset="0"/>
                        </a:rPr>
                        <a:t>69</a:t>
                      </a:r>
                    </a:p>
                  </a:txBody>
                  <a:tcPr anchor="ctr"/>
                </a:tc>
                <a:tc>
                  <a:txBody>
                    <a:bodyPr/>
                    <a:lstStyle/>
                    <a:p>
                      <a:pPr algn="ctr"/>
                      <a:r>
                        <a:rPr lang="it-IT" dirty="0">
                          <a:latin typeface="Arial" panose="020B0604020202020204" pitchFamily="34" charset="0"/>
                          <a:cs typeface="Arial" panose="020B0604020202020204" pitchFamily="34" charset="0"/>
                        </a:rPr>
                        <a:t>56</a:t>
                      </a:r>
                    </a:p>
                  </a:txBody>
                  <a:tcPr anchor="ctr"/>
                </a:tc>
                <a:extLst>
                  <a:ext uri="{0D108BD9-81ED-4DB2-BD59-A6C34878D82A}">
                    <a16:rowId xmlns:a16="http://schemas.microsoft.com/office/drawing/2014/main" val="1847640652"/>
                  </a:ext>
                </a:extLst>
              </a:tr>
              <a:tr h="757457">
                <a:tc>
                  <a:txBody>
                    <a:bodyPr/>
                    <a:lstStyle/>
                    <a:p>
                      <a:r>
                        <a:rPr lang="it-IT" b="1" dirty="0">
                          <a:latin typeface="Arial" panose="020B0604020202020204" pitchFamily="34" charset="0"/>
                          <a:cs typeface="Arial" panose="020B0604020202020204" pitchFamily="34" charset="0"/>
                        </a:rPr>
                        <a:t>Segmento 2</a:t>
                      </a:r>
                    </a:p>
                  </a:txBody>
                  <a:tcPr anchor="ctr"/>
                </a:tc>
                <a:tc>
                  <a:txBody>
                    <a:bodyPr/>
                    <a:lstStyle/>
                    <a:p>
                      <a:pPr algn="ctr"/>
                      <a:r>
                        <a:rPr lang="it-IT" b="1" dirty="0">
                          <a:latin typeface="Arial" panose="020B0604020202020204" pitchFamily="34" charset="0"/>
                          <a:cs typeface="Arial" panose="020B0604020202020204" pitchFamily="34" charset="0"/>
                        </a:rPr>
                        <a:t>830.000</a:t>
                      </a:r>
                    </a:p>
                  </a:txBody>
                  <a:tcPr anchor="ctr"/>
                </a:tc>
                <a:tc>
                  <a:txBody>
                    <a:bodyPr/>
                    <a:lstStyle/>
                    <a:p>
                      <a:pPr algn="ctr"/>
                      <a:r>
                        <a:rPr lang="it-IT" dirty="0">
                          <a:latin typeface="Arial" panose="020B0604020202020204" pitchFamily="34" charset="0"/>
                          <a:cs typeface="Arial" panose="020B0604020202020204" pitchFamily="34" charset="0"/>
                        </a:rPr>
                        <a:t>87</a:t>
                      </a:r>
                    </a:p>
                  </a:txBody>
                  <a:tcPr anchor="ctr"/>
                </a:tc>
                <a:tc>
                  <a:txBody>
                    <a:bodyPr/>
                    <a:lstStyle/>
                    <a:p>
                      <a:pPr algn="ctr"/>
                      <a:r>
                        <a:rPr lang="it-IT" dirty="0">
                          <a:latin typeface="Arial" panose="020B0604020202020204" pitchFamily="34" charset="0"/>
                          <a:cs typeface="Arial" panose="020B0604020202020204" pitchFamily="34" charset="0"/>
                        </a:rPr>
                        <a:t>91</a:t>
                      </a:r>
                    </a:p>
                  </a:txBody>
                  <a:tcPr anchor="ctr"/>
                </a:tc>
                <a:tc>
                  <a:txBody>
                    <a:bodyPr/>
                    <a:lstStyle/>
                    <a:p>
                      <a:pPr algn="ctr"/>
                      <a:r>
                        <a:rPr lang="it-IT" dirty="0">
                          <a:latin typeface="Arial" panose="020B0604020202020204" pitchFamily="34" charset="0"/>
                          <a:cs typeface="Arial" panose="020B0604020202020204" pitchFamily="34" charset="0"/>
                        </a:rPr>
                        <a:t>77</a:t>
                      </a:r>
                    </a:p>
                  </a:txBody>
                  <a:tcPr anchor="ctr"/>
                </a:tc>
                <a:tc>
                  <a:txBody>
                    <a:bodyPr/>
                    <a:lstStyle/>
                    <a:p>
                      <a:pPr algn="ctr"/>
                      <a:r>
                        <a:rPr lang="it-IT" dirty="0">
                          <a:latin typeface="Arial" panose="020B0604020202020204" pitchFamily="34" charset="0"/>
                          <a:cs typeface="Arial" panose="020B0604020202020204" pitchFamily="34" charset="0"/>
                        </a:rPr>
                        <a:t>49</a:t>
                      </a:r>
                    </a:p>
                  </a:txBody>
                  <a:tcPr anchor="ctr"/>
                </a:tc>
                <a:extLst>
                  <a:ext uri="{0D108BD9-81ED-4DB2-BD59-A6C34878D82A}">
                    <a16:rowId xmlns:a16="http://schemas.microsoft.com/office/drawing/2014/main" val="2819719095"/>
                  </a:ext>
                </a:extLst>
              </a:tr>
              <a:tr h="850206">
                <a:tc>
                  <a:txBody>
                    <a:bodyPr/>
                    <a:lstStyle/>
                    <a:p>
                      <a:r>
                        <a:rPr lang="it-IT" b="1" baseline="0" dirty="0">
                          <a:latin typeface="Arial" panose="020B0604020202020204" pitchFamily="34" charset="0"/>
                          <a:cs typeface="Arial" panose="020B0604020202020204" pitchFamily="34" charset="0"/>
                        </a:rPr>
                        <a:t>Segmento 3</a:t>
                      </a:r>
                    </a:p>
                  </a:txBody>
                  <a:tcPr anchor="ctr"/>
                </a:tc>
                <a:tc>
                  <a:txBody>
                    <a:bodyPr/>
                    <a:lstStyle/>
                    <a:p>
                      <a:pPr algn="ctr"/>
                      <a:r>
                        <a:rPr lang="it-IT" b="1" baseline="0" dirty="0">
                          <a:latin typeface="Arial" panose="020B0604020202020204" pitchFamily="34" charset="0"/>
                          <a:cs typeface="Arial" panose="020B0604020202020204" pitchFamily="34" charset="0"/>
                        </a:rPr>
                        <a:t>1.680.000</a:t>
                      </a:r>
                    </a:p>
                  </a:txBody>
                  <a:tcPr anchor="ctr"/>
                </a:tc>
                <a:tc>
                  <a:txBody>
                    <a:bodyPr/>
                    <a:lstStyle/>
                    <a:p>
                      <a:pPr algn="ctr"/>
                      <a:r>
                        <a:rPr lang="it-IT" dirty="0">
                          <a:latin typeface="Arial" panose="020B0604020202020204" pitchFamily="34" charset="0"/>
                          <a:cs typeface="Arial" panose="020B0604020202020204" pitchFamily="34" charset="0"/>
                        </a:rPr>
                        <a:t>96</a:t>
                      </a:r>
                    </a:p>
                  </a:txBody>
                  <a:tcPr anchor="ctr"/>
                </a:tc>
                <a:tc>
                  <a:txBody>
                    <a:bodyPr/>
                    <a:lstStyle/>
                    <a:p>
                      <a:pPr algn="ctr"/>
                      <a:r>
                        <a:rPr lang="it-IT" dirty="0">
                          <a:latin typeface="Arial" panose="020B0604020202020204" pitchFamily="34" charset="0"/>
                          <a:cs typeface="Arial" panose="020B0604020202020204" pitchFamily="34" charset="0"/>
                        </a:rPr>
                        <a:t>83</a:t>
                      </a:r>
                    </a:p>
                  </a:txBody>
                  <a:tcPr anchor="ctr"/>
                </a:tc>
                <a:tc>
                  <a:txBody>
                    <a:bodyPr/>
                    <a:lstStyle/>
                    <a:p>
                      <a:pPr algn="ctr"/>
                      <a:r>
                        <a:rPr lang="it-IT" dirty="0">
                          <a:latin typeface="Arial" panose="020B0604020202020204" pitchFamily="34" charset="0"/>
                          <a:cs typeface="Arial" panose="020B0604020202020204" pitchFamily="34" charset="0"/>
                        </a:rPr>
                        <a:t>85</a:t>
                      </a:r>
                    </a:p>
                  </a:txBody>
                  <a:tcPr anchor="ctr"/>
                </a:tc>
                <a:tc>
                  <a:txBody>
                    <a:bodyPr/>
                    <a:lstStyle/>
                    <a:p>
                      <a:pPr algn="ctr"/>
                      <a:r>
                        <a:rPr lang="it-IT" dirty="0">
                          <a:latin typeface="Arial" panose="020B0604020202020204" pitchFamily="34" charset="0"/>
                          <a:cs typeface="Arial" panose="020B0604020202020204" pitchFamily="34" charset="0"/>
                        </a:rPr>
                        <a:t>78</a:t>
                      </a:r>
                    </a:p>
                  </a:txBody>
                  <a:tcPr anchor="ctr"/>
                </a:tc>
                <a:extLst>
                  <a:ext uri="{0D108BD9-81ED-4DB2-BD59-A6C34878D82A}">
                    <a16:rowId xmlns:a16="http://schemas.microsoft.com/office/drawing/2014/main" val="1685994847"/>
                  </a:ext>
                </a:extLst>
              </a:tr>
            </a:tbl>
          </a:graphicData>
        </a:graphic>
      </p:graphicFrame>
      <p:sp>
        <p:nvSpPr>
          <p:cNvPr id="9" name="Rettangolo 8"/>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551525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090" y="402439"/>
            <a:ext cx="6525679" cy="447988"/>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2.2a – L’immagine della Banca XXX tra i non clienti</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75</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graphicFrame>
        <p:nvGraphicFramePr>
          <p:cNvPr id="14" name="Segnaposto contenuto 12"/>
          <p:cNvGraphicFramePr>
            <a:graphicFrameLocks noGrp="1"/>
          </p:cNvGraphicFramePr>
          <p:nvPr>
            <p:ph idx="1"/>
            <p:extLst>
              <p:ext uri="{D42A27DB-BD31-4B8C-83A1-F6EECF244321}">
                <p14:modId xmlns:p14="http://schemas.microsoft.com/office/powerpoint/2010/main" val="652367130"/>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p:cNvSpPr txBox="1"/>
          <p:nvPr/>
        </p:nvSpPr>
        <p:spPr>
          <a:xfrm>
            <a:off x="1309316" y="84187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7</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Sempre pensando alle banche presenti nella sua zona che lei conosce direttamente o anche solo per sentito dire, qual è secondo lei la banca … </a:t>
            </a:r>
            <a:r>
              <a:rPr lang="it-IT" sz="1000" b="1" dirty="0">
                <a:latin typeface="Arial" panose="020B0604020202020204" pitchFamily="34" charset="0"/>
                <a:cs typeface="Arial" panose="020B0604020202020204" pitchFamily="34" charset="0"/>
              </a:rPr>
              <a:t>[Rotazione automatica]</a:t>
            </a:r>
            <a:r>
              <a:rPr lang="it-IT" sz="1600" b="1" dirty="0">
                <a:solidFill>
                  <a:srgbClr val="0070C0"/>
                </a:solidFill>
                <a:latin typeface="Arial" panose="020B0604020202020204" pitchFamily="34" charset="0"/>
                <a:cs typeface="Arial" panose="020B0604020202020204" pitchFamily="34" charset="0"/>
              </a:rPr>
              <a:t> </a:t>
            </a:r>
            <a:r>
              <a:rPr lang="it-IT" sz="1200" b="1" i="1" dirty="0">
                <a:solidFill>
                  <a:srgbClr val="0070C0"/>
                </a:solidFill>
                <a:highlight>
                  <a:srgbClr val="FFFF00"/>
                </a:highlight>
                <a:latin typeface="Arial" panose="020B0604020202020204" pitchFamily="34" charset="0"/>
                <a:cs typeface="Arial" panose="020B0604020202020204" pitchFamily="34" charset="0"/>
              </a:rPr>
              <a:t>(Intervistatrice: leggere uno alla volta gli item qui sotto) </a:t>
            </a:r>
          </a:p>
        </p:txBody>
      </p:sp>
      <p:sp>
        <p:nvSpPr>
          <p:cNvPr id="18" name="Rettangolo con angoli arrotondati 17"/>
          <p:cNvSpPr/>
          <p:nvPr/>
        </p:nvSpPr>
        <p:spPr>
          <a:xfrm>
            <a:off x="8385493" y="3340092"/>
            <a:ext cx="3685735" cy="10297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bg1"/>
                </a:solidFill>
                <a:latin typeface="Arial" panose="020B0604020202020204" pitchFamily="34" charset="0"/>
                <a:cs typeface="Arial" panose="020B0604020202020204" pitchFamily="34" charset="0"/>
              </a:rPr>
              <a:t>Il 53% dei clienti cita spontaneamente al primo posto la Banca XXX. E’ un dato medio che rivela un legame da consolidare. Le aree 4 e 5 rivelano una particolare debolezza che merita attenzione.</a:t>
            </a:r>
          </a:p>
        </p:txBody>
      </p:sp>
    </p:spTree>
    <p:extLst>
      <p:ext uri="{BB962C8B-B14F-4D97-AF65-F5344CB8AC3E}">
        <p14:creationId xmlns:p14="http://schemas.microsoft.com/office/powerpoint/2010/main" val="2818724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7748" y="226427"/>
            <a:ext cx="6595386" cy="614992"/>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2.4a – Potenziale di attrazione: inclusione nel</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CONSIDERATION SET</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76</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sp>
        <p:nvSpPr>
          <p:cNvPr id="7" name="CasellaDiTesto 6"/>
          <p:cNvSpPr txBox="1"/>
          <p:nvPr/>
        </p:nvSpPr>
        <p:spPr>
          <a:xfrm>
            <a:off x="1343472" y="887687"/>
            <a:ext cx="10471156" cy="769441"/>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15</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Se lei volesse trovare una nuova banca alternativa a quella attuale, quali sono le prime tre a cui guarderebbe? che le vengono in mente?</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83360675"/>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451693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7748" y="226427"/>
            <a:ext cx="6595386" cy="614992"/>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2.4a – Potenziale di attrazione: inclusione nel</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CHOICE SET</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77</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sp>
        <p:nvSpPr>
          <p:cNvPr id="7" name="CasellaDiTesto 6"/>
          <p:cNvSpPr txBox="1"/>
          <p:nvPr/>
        </p:nvSpPr>
        <p:spPr>
          <a:xfrm>
            <a:off x="1343472" y="887687"/>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17</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(Testo della domanda omesso)</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3483210154"/>
              </p:ext>
            </p:extLst>
          </p:nvPr>
        </p:nvGraphicFramePr>
        <p:xfrm>
          <a:off x="838200" y="161131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CasellaDiTesto 10"/>
          <p:cNvSpPr txBox="1"/>
          <p:nvPr/>
        </p:nvSpPr>
        <p:spPr>
          <a:xfrm>
            <a:off x="838200" y="6506526"/>
            <a:ext cx="839323"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RM25V2345H</a:t>
            </a:r>
          </a:p>
        </p:txBody>
      </p:sp>
    </p:spTree>
    <p:extLst>
      <p:ext uri="{BB962C8B-B14F-4D97-AF65-F5344CB8AC3E}">
        <p14:creationId xmlns:p14="http://schemas.microsoft.com/office/powerpoint/2010/main" val="3718902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7748" y="226427"/>
            <a:ext cx="7325244" cy="614992"/>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2.13a – FORZA DI PENETRAZIONE DI PACCHETTI</a:t>
            </a:r>
            <a:br>
              <a:rPr lang="it-IT" sz="2000" b="1" dirty="0">
                <a:solidFill>
                  <a:schemeClr val="bg1"/>
                </a:solidFill>
                <a:latin typeface="Arial" panose="020B0604020202020204" pitchFamily="34" charset="0"/>
                <a:cs typeface="Arial" panose="020B0604020202020204" pitchFamily="34" charset="0"/>
              </a:rPr>
            </a:br>
            <a:r>
              <a:rPr lang="it-IT" sz="2000" b="1" dirty="0">
                <a:solidFill>
                  <a:schemeClr val="bg1"/>
                </a:solidFill>
                <a:latin typeface="Arial" panose="020B0604020202020204" pitchFamily="34" charset="0"/>
                <a:cs typeface="Arial" panose="020B0604020202020204" pitchFamily="34" charset="0"/>
              </a:rPr>
              <a:t>COMMERCIALI DI ATTACCO</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78</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sp>
        <p:nvSpPr>
          <p:cNvPr id="7" name="CasellaDiTesto 6"/>
          <p:cNvSpPr txBox="1"/>
          <p:nvPr/>
        </p:nvSpPr>
        <p:spPr>
          <a:xfrm>
            <a:off x="1343472" y="929166"/>
            <a:ext cx="10471156" cy="523220"/>
          </a:xfrm>
          <a:prstGeom prst="rect">
            <a:avLst/>
          </a:prstGeom>
          <a:noFill/>
        </p:spPr>
        <p:txBody>
          <a:bodyPr wrap="square" rtlCol="0">
            <a:spAutoFit/>
          </a:bodyPr>
          <a:lstStyle/>
          <a:p>
            <a:pPr algn="ctr"/>
            <a:r>
              <a:rPr lang="it-IT" sz="1200" b="1" dirty="0">
                <a:solidFill>
                  <a:srgbClr val="FF0000"/>
                </a:solidFill>
                <a:latin typeface="Arial" panose="020B0604020202020204" pitchFamily="34" charset="0"/>
                <a:cs typeface="Arial" panose="020B0604020202020204" pitchFamily="34" charset="0"/>
              </a:rPr>
              <a:t>Domanda 35</a:t>
            </a:r>
            <a:endParaRPr lang="it-IT" sz="600" b="1" dirty="0">
              <a:latin typeface="Arial" panose="020B0604020202020204" pitchFamily="34" charset="0"/>
              <a:cs typeface="Arial" panose="020B0604020202020204" pitchFamily="34" charset="0"/>
            </a:endParaRPr>
          </a:p>
          <a:p>
            <a:pPr algn="ctr"/>
            <a:r>
              <a:rPr lang="it-IT" sz="1600" b="1" dirty="0">
                <a:solidFill>
                  <a:srgbClr val="0070C0"/>
                </a:solidFill>
                <a:latin typeface="Arial" panose="020B0604020202020204" pitchFamily="34" charset="0"/>
                <a:cs typeface="Arial" panose="020B0604020202020204" pitchFamily="34" charset="0"/>
              </a:rPr>
              <a:t>(Testo della domanda omesso)</a:t>
            </a:r>
          </a:p>
        </p:txBody>
      </p:sp>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1463012689"/>
              </p:ext>
            </p:extLst>
          </p:nvPr>
        </p:nvGraphicFramePr>
        <p:xfrm>
          <a:off x="940158" y="1699408"/>
          <a:ext cx="10515600" cy="4487345"/>
        </p:xfrm>
        <a:graphic>
          <a:graphicData uri="http://schemas.openxmlformats.org/drawingml/2006/chart">
            <c:chart xmlns:c="http://schemas.openxmlformats.org/drawingml/2006/chart" xmlns:r="http://schemas.openxmlformats.org/officeDocument/2006/relationships" r:id="rId4"/>
          </a:graphicData>
        </a:graphic>
      </p:graphicFrame>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3" name="CasellaDiTesto 2"/>
          <p:cNvSpPr txBox="1"/>
          <p:nvPr/>
        </p:nvSpPr>
        <p:spPr>
          <a:xfrm>
            <a:off x="838200" y="6506526"/>
            <a:ext cx="839323"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RM25S0936H</a:t>
            </a:r>
          </a:p>
        </p:txBody>
      </p:sp>
      <p:sp>
        <p:nvSpPr>
          <p:cNvPr id="4" name="Fumetto: rettangolo con angoli arrotondati 3"/>
          <p:cNvSpPr/>
          <p:nvPr/>
        </p:nvSpPr>
        <p:spPr>
          <a:xfrm>
            <a:off x="9449230" y="2167702"/>
            <a:ext cx="2189299" cy="944635"/>
          </a:xfrm>
          <a:prstGeom prst="wedgeRoundRectCallout">
            <a:avLst>
              <a:gd name="adj1" fmla="val -58833"/>
              <a:gd name="adj2" fmla="val 95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latin typeface="Arial" panose="020B0604020202020204" pitchFamily="34" charset="0"/>
                <a:cs typeface="Arial" panose="020B0604020202020204" pitchFamily="34" charset="0"/>
              </a:rPr>
              <a:t> IL PACCHETTO «B» E’  IL PIU’ ATTRATTIVO IN TUTTE LE 5 AREE</a:t>
            </a:r>
            <a:endParaRPr lang="it-I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816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56456" y="253575"/>
            <a:ext cx="7325244" cy="518454"/>
          </a:xfrm>
          <a:solidFill>
            <a:srgbClr val="002060"/>
          </a:solidFill>
        </p:spPr>
        <p:txBody>
          <a:bodyPr>
            <a:noAutofit/>
          </a:bodyPr>
          <a:lstStyle/>
          <a:p>
            <a:pPr algn="ctr"/>
            <a:r>
              <a:rPr lang="it-IT" sz="2000" b="1" dirty="0">
                <a:solidFill>
                  <a:schemeClr val="bg1"/>
                </a:solidFill>
                <a:latin typeface="Arial" panose="020B0604020202020204" pitchFamily="34" charset="0"/>
                <a:cs typeface="Arial" panose="020B0604020202020204" pitchFamily="34" charset="0"/>
              </a:rPr>
              <a:t>2.14a – FUNNEL ACCTAL: IL PROCESSO DI SCELTA</a:t>
            </a:r>
          </a:p>
        </p:txBody>
      </p:sp>
      <p:sp>
        <p:nvSpPr>
          <p:cNvPr id="6" name="Segnaposto numero diapositiva 5"/>
          <p:cNvSpPr>
            <a:spLocks noGrp="1"/>
          </p:cNvSpPr>
          <p:nvPr>
            <p:ph type="sldNum" sz="quarter" idx="12"/>
          </p:nvPr>
        </p:nvSpPr>
        <p:spPr/>
        <p:txBody>
          <a:bodyPr/>
          <a:lstStyle/>
          <a:p>
            <a:fld id="{D355FCB2-8A29-4C31-BE7E-88B2CCC417DE}" type="slidenum">
              <a:rPr lang="it-IT" smtClean="0"/>
              <a:t>79</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035911" y="226427"/>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13" name="Segnaposto contenuto 12"/>
          <p:cNvGraphicFramePr>
            <a:graphicFrameLocks noGrp="1"/>
          </p:cNvGraphicFramePr>
          <p:nvPr>
            <p:ph idx="1"/>
            <p:extLst>
              <p:ext uri="{D42A27DB-BD31-4B8C-83A1-F6EECF244321}">
                <p14:modId xmlns:p14="http://schemas.microsoft.com/office/powerpoint/2010/main" val="3835520917"/>
              </p:ext>
            </p:extLst>
          </p:nvPr>
        </p:nvGraphicFramePr>
        <p:xfrm>
          <a:off x="838200" y="960324"/>
          <a:ext cx="10515600" cy="5138340"/>
        </p:xfrm>
        <a:graphic>
          <a:graphicData uri="http://schemas.openxmlformats.org/drawingml/2006/chart">
            <c:chart xmlns:c="http://schemas.openxmlformats.org/drawingml/2006/chart" xmlns:r="http://schemas.openxmlformats.org/officeDocument/2006/relationships" r:id="rId4"/>
          </a:graphicData>
        </a:graphic>
      </p:graphicFrame>
      <p:sp>
        <p:nvSpPr>
          <p:cNvPr id="20" name="CasellaDiTesto 19"/>
          <p:cNvSpPr txBox="1"/>
          <p:nvPr/>
        </p:nvSpPr>
        <p:spPr>
          <a:xfrm>
            <a:off x="940158" y="6098663"/>
            <a:ext cx="3232597"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Base: Clienti della Banca XXX intervistati in maniera «opaca».</a:t>
            </a:r>
          </a:p>
        </p:txBody>
      </p:sp>
      <p:sp>
        <p:nvSpPr>
          <p:cNvPr id="21" name="Rettangolo 20"/>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22" name="CasellaDiTesto 21"/>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3" name="CasellaDiTesto 2"/>
          <p:cNvSpPr txBox="1"/>
          <p:nvPr/>
        </p:nvSpPr>
        <p:spPr>
          <a:xfrm>
            <a:off x="838200" y="6506526"/>
            <a:ext cx="839323" cy="21544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RM25V2345H</a:t>
            </a:r>
          </a:p>
        </p:txBody>
      </p:sp>
      <p:sp>
        <p:nvSpPr>
          <p:cNvPr id="4" name="Fumetto: rettangolo con angoli arrotondati 3"/>
          <p:cNvSpPr/>
          <p:nvPr/>
        </p:nvSpPr>
        <p:spPr>
          <a:xfrm>
            <a:off x="7270228" y="2439649"/>
            <a:ext cx="3573081" cy="1952469"/>
          </a:xfrm>
          <a:prstGeom prst="wedgeRoundRectCallout">
            <a:avLst>
              <a:gd name="adj1" fmla="val -120383"/>
              <a:gd name="adj2" fmla="val -5471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b="1" dirty="0">
                <a:solidFill>
                  <a:schemeClr val="bg1"/>
                </a:solidFill>
              </a:rPr>
              <a:t>PROBLEMA DI IMMAGINE</a:t>
            </a:r>
          </a:p>
          <a:p>
            <a:pPr algn="ctr"/>
            <a:r>
              <a:rPr lang="it-IT" dirty="0"/>
              <a:t>Il 43% dei potenziali clienti conosce Banca XXX ma solo l’11% la include nel </a:t>
            </a:r>
            <a:r>
              <a:rPr lang="it-IT" dirty="0" err="1"/>
              <a:t>Consideration</a:t>
            </a:r>
            <a:r>
              <a:rPr lang="it-IT" dirty="0"/>
              <a:t> Set.</a:t>
            </a:r>
          </a:p>
          <a:p>
            <a:pPr algn="ctr"/>
            <a:r>
              <a:rPr lang="it-IT" dirty="0"/>
              <a:t>Il salto è troppo brusco.  C’è un problema di immagine.</a:t>
            </a:r>
          </a:p>
        </p:txBody>
      </p:sp>
      <p:cxnSp>
        <p:nvCxnSpPr>
          <p:cNvPr id="8" name="Connettore 2 7"/>
          <p:cNvCxnSpPr/>
          <p:nvPr/>
        </p:nvCxnSpPr>
        <p:spPr>
          <a:xfrm flipV="1">
            <a:off x="4172755" y="2043953"/>
            <a:ext cx="2658351" cy="309635"/>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029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70961"/>
          </a:xfrm>
        </p:spPr>
        <p:txBody>
          <a:bodyPr>
            <a:normAutofit/>
          </a:bodyPr>
          <a:lstStyle/>
          <a:p>
            <a:pPr algn="ctr"/>
            <a:r>
              <a:rPr lang="it-IT" sz="2700" b="1" dirty="0">
                <a:latin typeface="Arial" panose="020B0604020202020204" pitchFamily="34" charset="0"/>
                <a:cs typeface="Arial" panose="020B0604020202020204" pitchFamily="34" charset="0"/>
              </a:rPr>
              <a:t>L’ARCHITETTURA DELLE 3 RICERCHE DI MMB</a:t>
            </a:r>
            <a:br>
              <a:rPr lang="it-IT" sz="3600" b="1" dirty="0">
                <a:latin typeface="Arial" panose="020B0604020202020204" pitchFamily="34" charset="0"/>
                <a:cs typeface="Arial" panose="020B0604020202020204" pitchFamily="34" charset="0"/>
              </a:rPr>
            </a:br>
            <a:r>
              <a:rPr lang="it-IT" sz="2000" b="1" dirty="0">
                <a:solidFill>
                  <a:srgbClr val="FF0000"/>
                </a:solidFill>
                <a:latin typeface="Arial" panose="020B0604020202020204" pitchFamily="34" charset="0"/>
                <a:cs typeface="Arial" panose="020B0604020202020204" pitchFamily="34" charset="0"/>
              </a:rPr>
              <a:t>Per il monitoraggio strategico dei KPI chiave della </a:t>
            </a:r>
            <a:r>
              <a:rPr lang="it-IT" sz="2000" b="1" i="1" dirty="0" err="1">
                <a:solidFill>
                  <a:srgbClr val="FF0000"/>
                </a:solidFill>
                <a:latin typeface="Arial" panose="020B0604020202020204" pitchFamily="34" charset="0"/>
                <a:cs typeface="Arial" panose="020B0604020202020204" pitchFamily="34" charset="0"/>
              </a:rPr>
              <a:t>Retention</a:t>
            </a:r>
            <a:r>
              <a:rPr lang="it-IT" sz="2000" b="1" dirty="0">
                <a:solidFill>
                  <a:srgbClr val="FF0000"/>
                </a:solidFill>
                <a:latin typeface="Arial" panose="020B0604020202020204" pitchFamily="34" charset="0"/>
                <a:cs typeface="Arial" panose="020B0604020202020204" pitchFamily="34" charset="0"/>
              </a:rPr>
              <a:t> e della </a:t>
            </a:r>
            <a:r>
              <a:rPr lang="it-IT" sz="2000" b="1" i="1" dirty="0" err="1">
                <a:solidFill>
                  <a:srgbClr val="FF0000"/>
                </a:solidFill>
                <a:latin typeface="Arial" panose="020B0604020202020204" pitchFamily="34" charset="0"/>
                <a:cs typeface="Arial" panose="020B0604020202020204" pitchFamily="34" charset="0"/>
              </a:rPr>
              <a:t>Acquisition</a:t>
            </a:r>
            <a:endParaRPr lang="it-IT" sz="2000" b="1"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2"/>
          </p:nvPr>
        </p:nvSpPr>
        <p:spPr/>
        <p:txBody>
          <a:bodyPr/>
          <a:lstStyle/>
          <a:p>
            <a:fld id="{D4EA2087-047C-4DA0-BA62-849768747B1E}" type="slidenum">
              <a:rPr lang="it-IT" smtClean="0"/>
              <a:t>8</a:t>
            </a:fld>
            <a:endParaRPr lang="it-IT"/>
          </a:p>
        </p:txBody>
      </p:sp>
      <p:pic>
        <p:nvPicPr>
          <p:cNvPr id="58"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0738" y="179425"/>
            <a:ext cx="793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magine 58" descr="conpayoff_LIGHT.jpg"/>
          <p:cNvPicPr>
            <a:picLocks noChangeAspect="1"/>
          </p:cNvPicPr>
          <p:nvPr/>
        </p:nvPicPr>
        <p:blipFill>
          <a:blip r:embed="rId3" cstate="print"/>
          <a:srcRect/>
          <a:stretch>
            <a:fillRect/>
          </a:stretch>
        </p:blipFill>
        <p:spPr bwMode="auto">
          <a:xfrm>
            <a:off x="257512" y="272750"/>
            <a:ext cx="845827" cy="146698"/>
          </a:xfrm>
          <a:prstGeom prst="rect">
            <a:avLst/>
          </a:prstGeom>
          <a:noFill/>
          <a:ln w="9525">
            <a:noFill/>
            <a:miter lim="800000"/>
            <a:headEnd/>
            <a:tailEnd/>
          </a:ln>
        </p:spPr>
      </p:pic>
      <p:sp>
        <p:nvSpPr>
          <p:cNvPr id="26" name="CasellaDiTesto 25"/>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29" name="Connettore 28"/>
          <p:cNvSpPr/>
          <p:nvPr/>
        </p:nvSpPr>
        <p:spPr>
          <a:xfrm>
            <a:off x="399245" y="3032976"/>
            <a:ext cx="1764406" cy="126508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MONITORAGGIO KPI</a:t>
            </a:r>
          </a:p>
          <a:p>
            <a:pPr algn="ctr"/>
            <a:r>
              <a:rPr lang="it-IT" sz="1200" b="1" dirty="0">
                <a:latin typeface="Arial" panose="020B0604020202020204" pitchFamily="34" charset="0"/>
                <a:cs typeface="Arial" panose="020B0604020202020204" pitchFamily="34" charset="0"/>
              </a:rPr>
              <a:t>MARKETING</a:t>
            </a:r>
          </a:p>
        </p:txBody>
      </p:sp>
      <p:sp>
        <p:nvSpPr>
          <p:cNvPr id="30" name="Elaborazione 29"/>
          <p:cNvSpPr/>
          <p:nvPr/>
        </p:nvSpPr>
        <p:spPr>
          <a:xfrm>
            <a:off x="4945492" y="1913055"/>
            <a:ext cx="1584101" cy="10765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1</a:t>
            </a:r>
          </a:p>
          <a:p>
            <a:pPr algn="ctr"/>
            <a:r>
              <a:rPr lang="it-IT" sz="1200" b="1" dirty="0">
                <a:latin typeface="Arial" panose="020B0604020202020204" pitchFamily="34" charset="0"/>
                <a:cs typeface="Arial" panose="020B0604020202020204" pitchFamily="34" charset="0"/>
              </a:rPr>
              <a:t> OPACA SUI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FORZA DEL LEGAME</a:t>
            </a:r>
          </a:p>
        </p:txBody>
      </p:sp>
      <p:sp>
        <p:nvSpPr>
          <p:cNvPr id="31" name="Elaborazione 30"/>
          <p:cNvSpPr/>
          <p:nvPr/>
        </p:nvSpPr>
        <p:spPr>
          <a:xfrm>
            <a:off x="4945492" y="3297882"/>
            <a:ext cx="1584102" cy="1105492"/>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2</a:t>
            </a:r>
            <a:r>
              <a:rPr lang="it-IT" sz="1200" b="1" dirty="0">
                <a:latin typeface="Arial" panose="020B0604020202020204" pitchFamily="34" charset="0"/>
                <a:cs typeface="Arial" panose="020B0604020202020204" pitchFamily="34" charset="0"/>
              </a:rPr>
              <a:t> TRASPARENTE SUI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CUSTOMER SATISFACTION</a:t>
            </a:r>
          </a:p>
        </p:txBody>
      </p:sp>
      <p:sp>
        <p:nvSpPr>
          <p:cNvPr id="32" name="Elaborazione 31"/>
          <p:cNvSpPr/>
          <p:nvPr/>
        </p:nvSpPr>
        <p:spPr>
          <a:xfrm>
            <a:off x="4945491" y="4956120"/>
            <a:ext cx="1584102" cy="1229932"/>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002060"/>
                </a:solidFill>
                <a:latin typeface="Arial" panose="020B0604020202020204" pitchFamily="34" charset="0"/>
                <a:cs typeface="Arial" panose="020B0604020202020204" pitchFamily="34" charset="0"/>
              </a:rPr>
              <a:t>RICERCA 3</a:t>
            </a:r>
          </a:p>
          <a:p>
            <a:pPr algn="ctr"/>
            <a:r>
              <a:rPr lang="it-IT" sz="1200" b="1" dirty="0">
                <a:latin typeface="Arial" panose="020B0604020202020204" pitchFamily="34" charset="0"/>
                <a:cs typeface="Arial" panose="020B0604020202020204" pitchFamily="34" charset="0"/>
              </a:rPr>
              <a:t> OPACA SUI POTENZIALI CLIENTI</a:t>
            </a:r>
          </a:p>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POTENZIAL DI</a:t>
            </a:r>
          </a:p>
          <a:p>
            <a:pPr algn="ctr"/>
            <a:r>
              <a:rPr lang="it-IT" sz="1200" b="1" dirty="0">
                <a:solidFill>
                  <a:srgbClr val="FF0000"/>
                </a:solidFill>
                <a:latin typeface="Arial" panose="020B0604020202020204" pitchFamily="34" charset="0"/>
                <a:cs typeface="Arial" panose="020B0604020202020204" pitchFamily="34" charset="0"/>
              </a:rPr>
              <a:t>ATTRAZIONE</a:t>
            </a:r>
          </a:p>
          <a:p>
            <a:pPr algn="ctr"/>
            <a:endParaRPr lang="it-IT" sz="1200" b="1" dirty="0">
              <a:latin typeface="Arial" panose="020B0604020202020204" pitchFamily="34" charset="0"/>
              <a:cs typeface="Arial" panose="020B0604020202020204" pitchFamily="34" charset="0"/>
            </a:endParaRPr>
          </a:p>
        </p:txBody>
      </p:sp>
      <p:sp>
        <p:nvSpPr>
          <p:cNvPr id="34" name="Rettangolo 33"/>
          <p:cNvSpPr/>
          <p:nvPr/>
        </p:nvSpPr>
        <p:spPr>
          <a:xfrm>
            <a:off x="7294268" y="2616179"/>
            <a:ext cx="1528830" cy="11749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FEDELI E SODDISFATTI</a:t>
            </a:r>
          </a:p>
        </p:txBody>
      </p:sp>
      <p:sp>
        <p:nvSpPr>
          <p:cNvPr id="38" name="Rettangolo 37"/>
          <p:cNvSpPr/>
          <p:nvPr/>
        </p:nvSpPr>
        <p:spPr>
          <a:xfrm>
            <a:off x="7279767" y="4416032"/>
            <a:ext cx="1501997" cy="11550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NUOVI BUONI CLIENTI CONQUISTATI</a:t>
            </a:r>
          </a:p>
        </p:txBody>
      </p:sp>
      <p:cxnSp>
        <p:nvCxnSpPr>
          <p:cNvPr id="40" name="Connettore 2 39"/>
          <p:cNvCxnSpPr>
            <a:endCxn id="30" idx="1"/>
          </p:cNvCxnSpPr>
          <p:nvPr/>
        </p:nvCxnSpPr>
        <p:spPr>
          <a:xfrm flipV="1">
            <a:off x="3920022" y="2451313"/>
            <a:ext cx="1025470" cy="5762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Connettore 2 40"/>
          <p:cNvCxnSpPr>
            <a:stCxn id="34" idx="3"/>
          </p:cNvCxnSpPr>
          <p:nvPr/>
        </p:nvCxnSpPr>
        <p:spPr>
          <a:xfrm>
            <a:off x="8823098" y="3203656"/>
            <a:ext cx="737841" cy="3500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Connettore 2 42"/>
          <p:cNvCxnSpPr/>
          <p:nvPr/>
        </p:nvCxnSpPr>
        <p:spPr>
          <a:xfrm>
            <a:off x="3945228" y="5247958"/>
            <a:ext cx="985518" cy="4043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Rettangolo 43"/>
          <p:cNvSpPr/>
          <p:nvPr/>
        </p:nvSpPr>
        <p:spPr>
          <a:xfrm>
            <a:off x="2681229" y="2506993"/>
            <a:ext cx="1254617" cy="968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CUSTOMER</a:t>
            </a:r>
          </a:p>
          <a:p>
            <a:pPr algn="ctr"/>
            <a:r>
              <a:rPr lang="it-IT" sz="1200" b="1" dirty="0">
                <a:latin typeface="Arial" panose="020B0604020202020204" pitchFamily="34" charset="0"/>
                <a:cs typeface="Arial" panose="020B0604020202020204" pitchFamily="34" charset="0"/>
              </a:rPr>
              <a:t>RETENTION</a:t>
            </a:r>
          </a:p>
        </p:txBody>
      </p:sp>
      <p:sp>
        <p:nvSpPr>
          <p:cNvPr id="45" name="Rettangolo 44"/>
          <p:cNvSpPr/>
          <p:nvPr/>
        </p:nvSpPr>
        <p:spPr>
          <a:xfrm>
            <a:off x="2681229" y="4395522"/>
            <a:ext cx="1254617" cy="968319"/>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CUSTOMER</a:t>
            </a:r>
          </a:p>
          <a:p>
            <a:pPr algn="ctr"/>
            <a:r>
              <a:rPr lang="it-IT" sz="1200" b="1" dirty="0">
                <a:latin typeface="Arial" panose="020B0604020202020204" pitchFamily="34" charset="0"/>
                <a:cs typeface="Arial" panose="020B0604020202020204" pitchFamily="34" charset="0"/>
              </a:rPr>
              <a:t>ACQUITION</a:t>
            </a:r>
          </a:p>
        </p:txBody>
      </p:sp>
      <p:cxnSp>
        <p:nvCxnSpPr>
          <p:cNvPr id="46" name="Connettore 2 45"/>
          <p:cNvCxnSpPr/>
          <p:nvPr/>
        </p:nvCxnSpPr>
        <p:spPr>
          <a:xfrm>
            <a:off x="3935846" y="3236100"/>
            <a:ext cx="1024141" cy="5550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Connettore 2 46"/>
          <p:cNvCxnSpPr/>
          <p:nvPr/>
        </p:nvCxnSpPr>
        <p:spPr>
          <a:xfrm flipV="1">
            <a:off x="8796264" y="4558546"/>
            <a:ext cx="734102" cy="2455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Connettore 2 47"/>
          <p:cNvCxnSpPr/>
          <p:nvPr/>
        </p:nvCxnSpPr>
        <p:spPr>
          <a:xfrm>
            <a:off x="6516702" y="2524388"/>
            <a:ext cx="777565" cy="4914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Connettore 2 48"/>
          <p:cNvCxnSpPr>
            <a:stCxn id="31" idx="3"/>
          </p:cNvCxnSpPr>
          <p:nvPr/>
        </p:nvCxnSpPr>
        <p:spPr>
          <a:xfrm flipV="1">
            <a:off x="6529594" y="3270919"/>
            <a:ext cx="779169" cy="5797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Connettore 2 49"/>
          <p:cNvCxnSpPr/>
          <p:nvPr/>
        </p:nvCxnSpPr>
        <p:spPr>
          <a:xfrm flipV="1">
            <a:off x="6544337" y="5247958"/>
            <a:ext cx="735430" cy="1829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Connettore 2 50"/>
          <p:cNvCxnSpPr>
            <a:stCxn id="29" idx="7"/>
          </p:cNvCxnSpPr>
          <p:nvPr/>
        </p:nvCxnSpPr>
        <p:spPr>
          <a:xfrm flipV="1">
            <a:off x="1905260" y="2814236"/>
            <a:ext cx="775969" cy="4040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Connettore 2 52"/>
          <p:cNvCxnSpPr/>
          <p:nvPr/>
        </p:nvCxnSpPr>
        <p:spPr>
          <a:xfrm>
            <a:off x="1657088" y="4236474"/>
            <a:ext cx="1024141" cy="5550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4" name="Esagono 53"/>
          <p:cNvSpPr/>
          <p:nvPr/>
        </p:nvSpPr>
        <p:spPr>
          <a:xfrm>
            <a:off x="9311434" y="2814236"/>
            <a:ext cx="2425453" cy="214188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POLITICHE MARKETING PIU’ FORTI</a:t>
            </a:r>
          </a:p>
          <a:p>
            <a:pPr algn="ctr"/>
            <a:r>
              <a:rPr lang="it-IT" b="1" dirty="0">
                <a:latin typeface="Arial" panose="020B0604020202020204" pitchFamily="34" charset="0"/>
                <a:cs typeface="Arial" panose="020B0604020202020204" pitchFamily="34" charset="0"/>
              </a:rPr>
              <a:t>=</a:t>
            </a:r>
          </a:p>
          <a:p>
            <a:pPr algn="ctr"/>
            <a:r>
              <a:rPr lang="it-IT" b="1" dirty="0">
                <a:latin typeface="Arial" panose="020B0604020202020204" pitchFamily="34" charset="0"/>
                <a:cs typeface="Arial" panose="020B0604020202020204" pitchFamily="34" charset="0"/>
              </a:rPr>
              <a:t>PIU’ REDDITIVITA’</a:t>
            </a:r>
          </a:p>
        </p:txBody>
      </p:sp>
    </p:spTree>
    <p:extLst>
      <p:ext uri="{BB962C8B-B14F-4D97-AF65-F5344CB8AC3E}">
        <p14:creationId xmlns:p14="http://schemas.microsoft.com/office/powerpoint/2010/main" val="2879019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62140" y="1540212"/>
            <a:ext cx="2523575" cy="4988889"/>
          </a:xfrm>
          <a:prstGeom prst="rect">
            <a:avLst/>
          </a:prstGeom>
          <a:noFill/>
          <a:ln w="76200">
            <a:solidFill>
              <a:srgbClr val="C00000"/>
            </a:solidFill>
          </a:ln>
        </p:spPr>
        <p:txBody>
          <a:bodyPr wrap="square" rtlCol="0">
            <a:spAutoFit/>
          </a:bodyPr>
          <a:lstStyle/>
          <a:p>
            <a:endParaRPr lang="it-IT" dirty="0"/>
          </a:p>
        </p:txBody>
      </p:sp>
      <p:sp>
        <p:nvSpPr>
          <p:cNvPr id="3" name="CasellaDiTesto 2"/>
          <p:cNvSpPr txBox="1"/>
          <p:nvPr/>
        </p:nvSpPr>
        <p:spPr>
          <a:xfrm>
            <a:off x="2045754" y="198147"/>
            <a:ext cx="8901994" cy="369332"/>
          </a:xfrm>
          <a:prstGeom prst="rect">
            <a:avLst/>
          </a:prstGeom>
          <a:solidFill>
            <a:srgbClr val="FF0000"/>
          </a:solidFill>
        </p:spPr>
        <p:txBody>
          <a:bodyPr wrap="square">
            <a:spAutoFit/>
          </a:bodyPr>
          <a:lstStyle/>
          <a:p>
            <a:pPr algn="ctr">
              <a:defRPr/>
            </a:pPr>
            <a:r>
              <a:rPr lang="it-IT" b="1" i="1" dirty="0">
                <a:solidFill>
                  <a:schemeClr val="bg1"/>
                </a:solidFill>
                <a:latin typeface="Arial" panose="020B0604020202020204" pitchFamily="34" charset="0"/>
                <a:cs typeface="Arial" panose="020B0604020202020204" pitchFamily="34" charset="0"/>
              </a:rPr>
              <a:t>DA COSA DIPENDE LA  CAPACITA’ DI CONQUISTARE NUOVI  DEI CLIENTI?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80</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4" name="CasellaDiTesto 3"/>
          <p:cNvSpPr txBox="1"/>
          <p:nvPr/>
        </p:nvSpPr>
        <p:spPr>
          <a:xfrm>
            <a:off x="925535" y="919045"/>
            <a:ext cx="10753868" cy="400110"/>
          </a:xfrm>
          <a:prstGeom prst="rect">
            <a:avLst/>
          </a:prstGeom>
          <a:noFill/>
        </p:spPr>
        <p:txBody>
          <a:bodyPr wrap="square" rtlCol="0">
            <a:spAutoFit/>
          </a:bodyPr>
          <a:lstStyle/>
          <a:p>
            <a:r>
              <a:rPr lang="it-IT" sz="1000" b="1" dirty="0">
                <a:latin typeface="Arial" panose="020B0604020202020204" pitchFamily="34" charset="0"/>
                <a:cs typeface="Arial" panose="020B0604020202020204" pitchFamily="34" charset="0"/>
              </a:rPr>
              <a:t>Dalla ricerca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Acquisition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sui potenziali clienti –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3 «opaca» sul Potenziale di Attrazione – sono emerse importanti indicazioni che consentono di elaborare un primo modello di comportamento della macro-variabile «Attrazione» sui potenziali clienti.</a:t>
            </a:r>
          </a:p>
        </p:txBody>
      </p:sp>
      <p:sp>
        <p:nvSpPr>
          <p:cNvPr id="10" name="Elaborazione 9"/>
          <p:cNvSpPr/>
          <p:nvPr/>
        </p:nvSpPr>
        <p:spPr>
          <a:xfrm>
            <a:off x="1066800" y="1803208"/>
            <a:ext cx="2277666" cy="2102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notorietà spontanea</a:t>
            </a:r>
          </a:p>
        </p:txBody>
      </p:sp>
      <p:sp>
        <p:nvSpPr>
          <p:cNvPr id="16" name="Rettangolo 15"/>
          <p:cNvSpPr/>
          <p:nvPr/>
        </p:nvSpPr>
        <p:spPr>
          <a:xfrm>
            <a:off x="7640797" y="1973905"/>
            <a:ext cx="1528830" cy="804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PROSPECT</a:t>
            </a:r>
          </a:p>
          <a:p>
            <a:pPr algn="ctr"/>
            <a:r>
              <a:rPr lang="it-IT" sz="1200" b="1" dirty="0">
                <a:latin typeface="Arial" panose="020B0604020202020204" pitchFamily="34" charset="0"/>
                <a:cs typeface="Arial" panose="020B0604020202020204" pitchFamily="34" charset="0"/>
              </a:rPr>
              <a:t>CONSAPEVOLI</a:t>
            </a:r>
          </a:p>
        </p:txBody>
      </p:sp>
      <p:cxnSp>
        <p:nvCxnSpPr>
          <p:cNvPr id="19" name="Connettore 2 18"/>
          <p:cNvCxnSpPr/>
          <p:nvPr/>
        </p:nvCxnSpPr>
        <p:spPr>
          <a:xfrm>
            <a:off x="9190863" y="2360213"/>
            <a:ext cx="1631625" cy="112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9145918" y="4303628"/>
            <a:ext cx="1676570" cy="10361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688848" y="2666577"/>
            <a:ext cx="805704" cy="762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flipV="1">
            <a:off x="8899432" y="4295334"/>
            <a:ext cx="0" cy="5951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flipV="1">
            <a:off x="5914408" y="4490562"/>
            <a:ext cx="701846" cy="535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Esagono 29"/>
          <p:cNvSpPr/>
          <p:nvPr/>
        </p:nvSpPr>
        <p:spPr>
          <a:xfrm>
            <a:off x="10650970" y="3348559"/>
            <a:ext cx="1405659" cy="10712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latin typeface="Arial" panose="020B0604020202020204" pitchFamily="34" charset="0"/>
                <a:cs typeface="Arial" panose="020B0604020202020204" pitchFamily="34" charset="0"/>
              </a:rPr>
              <a:t>NUOVI</a:t>
            </a:r>
          </a:p>
          <a:p>
            <a:pPr algn="ctr"/>
            <a:r>
              <a:rPr lang="it-IT" sz="1300" b="1" dirty="0">
                <a:latin typeface="Arial" panose="020B0604020202020204" pitchFamily="34" charset="0"/>
                <a:cs typeface="Arial" panose="020B0604020202020204" pitchFamily="34" charset="0"/>
              </a:rPr>
              <a:t>CLIENTI</a:t>
            </a:r>
          </a:p>
        </p:txBody>
      </p:sp>
      <p:sp>
        <p:nvSpPr>
          <p:cNvPr id="35" name="Rettangolo 34"/>
          <p:cNvSpPr/>
          <p:nvPr/>
        </p:nvSpPr>
        <p:spPr>
          <a:xfrm>
            <a:off x="7640797" y="4953570"/>
            <a:ext cx="1528830" cy="8209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INCLUSIONE IN CONSIDERATION SET</a:t>
            </a:r>
          </a:p>
        </p:txBody>
      </p:sp>
      <p:sp>
        <p:nvSpPr>
          <p:cNvPr id="36" name="Elaborazione 35"/>
          <p:cNvSpPr/>
          <p:nvPr/>
        </p:nvSpPr>
        <p:spPr>
          <a:xfrm>
            <a:off x="4352552" y="4702177"/>
            <a:ext cx="1568405" cy="59546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100" b="1" dirty="0">
              <a:latin typeface="Arial" panose="020B0604020202020204" pitchFamily="34" charset="0"/>
              <a:cs typeface="Arial" panose="020B0604020202020204" pitchFamily="34" charset="0"/>
            </a:endParaRPr>
          </a:p>
          <a:p>
            <a:pPr algn="ctr"/>
            <a:r>
              <a:rPr lang="it-IT" sz="1100" b="1" dirty="0">
                <a:solidFill>
                  <a:srgbClr val="FF0000"/>
                </a:solidFill>
                <a:latin typeface="Arial" panose="020B0604020202020204" pitchFamily="34" charset="0"/>
                <a:cs typeface="Arial" panose="020B0604020202020204" pitchFamily="34" charset="0"/>
              </a:rPr>
              <a:t>INTERCETTAZIONE</a:t>
            </a:r>
          </a:p>
          <a:p>
            <a:pPr algn="ctr"/>
            <a:r>
              <a:rPr lang="it-IT" sz="1100" b="1" dirty="0">
                <a:solidFill>
                  <a:srgbClr val="FF0000"/>
                </a:solidFill>
                <a:latin typeface="Arial" panose="020B0604020202020204" pitchFamily="34" charset="0"/>
                <a:cs typeface="Arial" panose="020B0604020202020204" pitchFamily="34" charset="0"/>
              </a:rPr>
              <a:t>DEI FLUSSI</a:t>
            </a:r>
          </a:p>
        </p:txBody>
      </p:sp>
      <p:sp>
        <p:nvSpPr>
          <p:cNvPr id="37" name="Elaborazione 36"/>
          <p:cNvSpPr/>
          <p:nvPr/>
        </p:nvSpPr>
        <p:spPr>
          <a:xfrm>
            <a:off x="1057869" y="2658622"/>
            <a:ext cx="2296359" cy="19782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spontanea</a:t>
            </a:r>
          </a:p>
        </p:txBody>
      </p:sp>
      <p:sp>
        <p:nvSpPr>
          <p:cNvPr id="38" name="Elaborazione 37"/>
          <p:cNvSpPr/>
          <p:nvPr/>
        </p:nvSpPr>
        <p:spPr>
          <a:xfrm>
            <a:off x="1057870" y="2959593"/>
            <a:ext cx="2311632" cy="221482"/>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pilotata</a:t>
            </a:r>
          </a:p>
        </p:txBody>
      </p:sp>
      <p:sp>
        <p:nvSpPr>
          <p:cNvPr id="39" name="Elaborazione 38"/>
          <p:cNvSpPr/>
          <p:nvPr/>
        </p:nvSpPr>
        <p:spPr>
          <a:xfrm>
            <a:off x="1060858" y="3273329"/>
            <a:ext cx="2293370" cy="21225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Potenziale di defezione da competitori</a:t>
            </a:r>
          </a:p>
        </p:txBody>
      </p:sp>
      <p:sp>
        <p:nvSpPr>
          <p:cNvPr id="40" name="Elaborazione 39"/>
          <p:cNvSpPr/>
          <p:nvPr/>
        </p:nvSpPr>
        <p:spPr>
          <a:xfrm>
            <a:off x="1060858" y="3884207"/>
            <a:ext cx="2293370" cy="2464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Net Promoter Score</a:t>
            </a:r>
          </a:p>
        </p:txBody>
      </p:sp>
      <p:sp>
        <p:nvSpPr>
          <p:cNvPr id="41" name="Elaborazione 40"/>
          <p:cNvSpPr/>
          <p:nvPr/>
        </p:nvSpPr>
        <p:spPr>
          <a:xfrm>
            <a:off x="1057869" y="4197461"/>
            <a:ext cx="2296359" cy="24787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analitica</a:t>
            </a:r>
          </a:p>
        </p:txBody>
      </p:sp>
      <p:sp>
        <p:nvSpPr>
          <p:cNvPr id="42" name="Elaborazione 41"/>
          <p:cNvSpPr/>
          <p:nvPr/>
        </p:nvSpPr>
        <p:spPr>
          <a:xfrm>
            <a:off x="1037638" y="4576669"/>
            <a:ext cx="2316590" cy="20562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t>
            </a:r>
            <a:r>
              <a:rPr lang="it-IT" sz="900" b="1" dirty="0" err="1">
                <a:solidFill>
                  <a:schemeClr val="bg1"/>
                </a:solidFill>
                <a:latin typeface="Arial" panose="020B0604020202020204" pitchFamily="34" charset="0"/>
                <a:cs typeface="Arial" panose="020B0604020202020204" pitchFamily="34" charset="0"/>
              </a:rPr>
              <a:t>Overall</a:t>
            </a:r>
            <a:endParaRPr lang="it-IT" sz="900" b="1" dirty="0">
              <a:solidFill>
                <a:schemeClr val="bg1"/>
              </a:solidFill>
              <a:latin typeface="Arial" panose="020B0604020202020204" pitchFamily="34" charset="0"/>
              <a:cs typeface="Arial" panose="020B0604020202020204" pitchFamily="34" charset="0"/>
            </a:endParaRPr>
          </a:p>
        </p:txBody>
      </p:sp>
      <p:sp>
        <p:nvSpPr>
          <p:cNvPr id="43" name="Elaborazione 42"/>
          <p:cNvSpPr/>
          <p:nvPr/>
        </p:nvSpPr>
        <p:spPr>
          <a:xfrm>
            <a:off x="1037638" y="4890517"/>
            <a:ext cx="2316590" cy="21878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Auto-pronostico di defezione</a:t>
            </a:r>
          </a:p>
        </p:txBody>
      </p:sp>
      <p:sp>
        <p:nvSpPr>
          <p:cNvPr id="44" name="Elaborazione 43"/>
          <p:cNvSpPr/>
          <p:nvPr/>
        </p:nvSpPr>
        <p:spPr>
          <a:xfrm>
            <a:off x="1037638" y="5212448"/>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riconferma</a:t>
            </a:r>
          </a:p>
        </p:txBody>
      </p:sp>
      <p:sp>
        <p:nvSpPr>
          <p:cNvPr id="28" name="Elaborazione 27"/>
          <p:cNvSpPr/>
          <p:nvPr/>
        </p:nvSpPr>
        <p:spPr>
          <a:xfrm>
            <a:off x="1066801" y="2083615"/>
            <a:ext cx="2277666" cy="21455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Likes</a:t>
            </a:r>
            <a:endParaRPr lang="it-IT" sz="900" b="1" dirty="0">
              <a:solidFill>
                <a:schemeClr val="bg1"/>
              </a:solidFill>
              <a:latin typeface="Arial" panose="020B0604020202020204" pitchFamily="34" charset="0"/>
              <a:cs typeface="Arial" panose="020B0604020202020204" pitchFamily="34" charset="0"/>
            </a:endParaRPr>
          </a:p>
        </p:txBody>
      </p:sp>
      <p:sp>
        <p:nvSpPr>
          <p:cNvPr id="8" name="CasellaDiTesto 7"/>
          <p:cNvSpPr txBox="1"/>
          <p:nvPr/>
        </p:nvSpPr>
        <p:spPr>
          <a:xfrm>
            <a:off x="4225635" y="581190"/>
            <a:ext cx="4540801" cy="400110"/>
          </a:xfrm>
          <a:prstGeom prst="rect">
            <a:avLst/>
          </a:prstGeom>
          <a:noFill/>
        </p:spPr>
        <p:txBody>
          <a:bodyPr wrap="square" rtlCol="0">
            <a:spAutoFit/>
          </a:bodyPr>
          <a:lstStyle/>
          <a:p>
            <a:pPr algn="ctr"/>
            <a:r>
              <a:rPr lang="it-IT" sz="2000" b="1" dirty="0">
                <a:solidFill>
                  <a:srgbClr val="002060"/>
                </a:solidFill>
                <a:latin typeface="Arial" panose="020B0604020202020204" pitchFamily="34" charset="0"/>
                <a:cs typeface="Arial" panose="020B0604020202020204" pitchFamily="34" charset="0"/>
              </a:rPr>
              <a:t>Un primo modello interpretativo</a:t>
            </a:r>
          </a:p>
        </p:txBody>
      </p:sp>
      <p:sp>
        <p:nvSpPr>
          <p:cNvPr id="33" name="Rettangolo 32"/>
          <p:cNvSpPr/>
          <p:nvPr/>
        </p:nvSpPr>
        <p:spPr>
          <a:xfrm>
            <a:off x="5943159" y="3420276"/>
            <a:ext cx="1528830" cy="1017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Mix di </a:t>
            </a:r>
          </a:p>
          <a:p>
            <a:pPr algn="ctr"/>
            <a:r>
              <a:rPr lang="it-IT" sz="1200" b="1" i="1" dirty="0">
                <a:solidFill>
                  <a:srgbClr val="FFFF00"/>
                </a:solidFill>
                <a:latin typeface="Arial" panose="020B0604020202020204" pitchFamily="34" charset="0"/>
                <a:cs typeface="Arial" panose="020B0604020202020204" pitchFamily="34" charset="0"/>
              </a:rPr>
              <a:t>HARD FACTORS </a:t>
            </a:r>
            <a:endParaRPr lang="it-IT" sz="1200" b="1" dirty="0">
              <a:solidFill>
                <a:srgbClr val="FFFF00"/>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e di</a:t>
            </a:r>
            <a:r>
              <a:rPr lang="it-IT" sz="1200" b="1" dirty="0">
                <a:solidFill>
                  <a:srgbClr val="FFFF00"/>
                </a:solidFill>
                <a:latin typeface="Arial" panose="020B0604020202020204" pitchFamily="34" charset="0"/>
                <a:cs typeface="Arial" panose="020B0604020202020204" pitchFamily="34" charset="0"/>
              </a:rPr>
              <a:t> </a:t>
            </a:r>
          </a:p>
          <a:p>
            <a:pPr algn="ctr"/>
            <a:r>
              <a:rPr lang="it-IT" sz="1200" b="1" i="1" dirty="0">
                <a:solidFill>
                  <a:srgbClr val="FFFF00"/>
                </a:solidFill>
                <a:latin typeface="Arial" panose="020B0604020202020204" pitchFamily="34" charset="0"/>
                <a:cs typeface="Arial" panose="020B0604020202020204" pitchFamily="34" charset="0"/>
              </a:rPr>
              <a:t>SOFT FACTORS</a:t>
            </a:r>
          </a:p>
        </p:txBody>
      </p:sp>
      <p:sp>
        <p:nvSpPr>
          <p:cNvPr id="45" name="Elaborazione 44"/>
          <p:cNvSpPr/>
          <p:nvPr/>
        </p:nvSpPr>
        <p:spPr>
          <a:xfrm>
            <a:off x="1066800" y="2376070"/>
            <a:ext cx="2272493" cy="17940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Dislikes</a:t>
            </a:r>
            <a:endParaRPr lang="it-IT" sz="900" b="1" dirty="0">
              <a:solidFill>
                <a:schemeClr val="bg1"/>
              </a:solidFill>
              <a:latin typeface="Arial" panose="020B0604020202020204" pitchFamily="34" charset="0"/>
              <a:cs typeface="Arial" panose="020B0604020202020204" pitchFamily="34" charset="0"/>
            </a:endParaRPr>
          </a:p>
        </p:txBody>
      </p:sp>
      <p:sp>
        <p:nvSpPr>
          <p:cNvPr id="46" name="Elaborazione 45"/>
          <p:cNvSpPr/>
          <p:nvPr/>
        </p:nvSpPr>
        <p:spPr>
          <a:xfrm>
            <a:off x="1060858" y="3595353"/>
            <a:ext cx="2293370" cy="20531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Tasso di scelta opaca</a:t>
            </a:r>
          </a:p>
        </p:txBody>
      </p:sp>
      <p:sp>
        <p:nvSpPr>
          <p:cNvPr id="47" name="Elaborazione 46"/>
          <p:cNvSpPr/>
          <p:nvPr/>
        </p:nvSpPr>
        <p:spPr>
          <a:xfrm>
            <a:off x="1022703" y="554315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congruenza dei driver</a:t>
            </a:r>
          </a:p>
        </p:txBody>
      </p:sp>
      <p:sp>
        <p:nvSpPr>
          <p:cNvPr id="48" name="Elaborazione 47"/>
          <p:cNvSpPr/>
          <p:nvPr/>
        </p:nvSpPr>
        <p:spPr>
          <a:xfrm>
            <a:off x="1037638" y="5873852"/>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Congruenza di posizionamento</a:t>
            </a:r>
          </a:p>
        </p:txBody>
      </p:sp>
      <p:sp>
        <p:nvSpPr>
          <p:cNvPr id="49" name="Elaborazione 48"/>
          <p:cNvSpPr/>
          <p:nvPr/>
        </p:nvSpPr>
        <p:spPr>
          <a:xfrm>
            <a:off x="1037638" y="615327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Differenziale di aspettative</a:t>
            </a:r>
          </a:p>
        </p:txBody>
      </p:sp>
      <p:sp>
        <p:nvSpPr>
          <p:cNvPr id="11" name="Freccia a destra 10"/>
          <p:cNvSpPr/>
          <p:nvPr/>
        </p:nvSpPr>
        <p:spPr>
          <a:xfrm>
            <a:off x="3609736" y="2490531"/>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3678430" y="4770705"/>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verticale 14"/>
          <p:cNvSpPr/>
          <p:nvPr/>
        </p:nvSpPr>
        <p:spPr>
          <a:xfrm>
            <a:off x="4842304" y="3225390"/>
            <a:ext cx="555114" cy="1329944"/>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laborazione 51"/>
          <p:cNvSpPr/>
          <p:nvPr/>
        </p:nvSpPr>
        <p:spPr>
          <a:xfrm>
            <a:off x="4324596" y="2431312"/>
            <a:ext cx="1449026" cy="58918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CAPACITA’ DI ATTRAZIONE</a:t>
            </a:r>
          </a:p>
        </p:txBody>
      </p:sp>
      <p:sp>
        <p:nvSpPr>
          <p:cNvPr id="54" name="Elaborazione 53"/>
          <p:cNvSpPr/>
          <p:nvPr/>
        </p:nvSpPr>
        <p:spPr>
          <a:xfrm>
            <a:off x="925534" y="1336958"/>
            <a:ext cx="2596804" cy="383996"/>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solidFill>
                <a:schemeClr val="bg1"/>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Fattori</a:t>
            </a:r>
          </a:p>
        </p:txBody>
      </p:sp>
      <p:sp>
        <p:nvSpPr>
          <p:cNvPr id="17" name="Freccia a pentagono 16"/>
          <p:cNvSpPr/>
          <p:nvPr/>
        </p:nvSpPr>
        <p:spPr>
          <a:xfrm>
            <a:off x="8505173" y="3484818"/>
            <a:ext cx="2004164" cy="81051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FORZA DI</a:t>
            </a:r>
          </a:p>
          <a:p>
            <a:pPr algn="ctr"/>
            <a:r>
              <a:rPr lang="it-IT" b="1" dirty="0">
                <a:latin typeface="Arial" panose="020B0604020202020204" pitchFamily="34" charset="0"/>
                <a:cs typeface="Arial" panose="020B0604020202020204" pitchFamily="34" charset="0"/>
              </a:rPr>
              <a:t>ATTRAZIONE</a:t>
            </a:r>
          </a:p>
        </p:txBody>
      </p:sp>
      <p:sp>
        <p:nvSpPr>
          <p:cNvPr id="51" name="Freccia a destra 50"/>
          <p:cNvSpPr/>
          <p:nvPr/>
        </p:nvSpPr>
        <p:spPr>
          <a:xfrm>
            <a:off x="7585542" y="3691860"/>
            <a:ext cx="864376"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p:cNvCxnSpPr/>
          <p:nvPr/>
        </p:nvCxnSpPr>
        <p:spPr>
          <a:xfrm>
            <a:off x="8899432" y="2778235"/>
            <a:ext cx="0" cy="6507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Connettore 2 56"/>
          <p:cNvCxnSpPr/>
          <p:nvPr/>
        </p:nvCxnSpPr>
        <p:spPr>
          <a:xfrm>
            <a:off x="7482813" y="4434822"/>
            <a:ext cx="590172" cy="499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Connettore 2 60"/>
          <p:cNvCxnSpPr/>
          <p:nvPr/>
        </p:nvCxnSpPr>
        <p:spPr>
          <a:xfrm flipV="1">
            <a:off x="7482813" y="2796668"/>
            <a:ext cx="590172" cy="617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Rettangolo 52"/>
          <p:cNvSpPr/>
          <p:nvPr/>
        </p:nvSpPr>
        <p:spPr>
          <a:xfrm>
            <a:off x="-11430" y="0"/>
            <a:ext cx="768817" cy="6858000"/>
          </a:xfrm>
          <a:prstGeom prst="rect">
            <a:avLst/>
          </a:prstGeom>
          <a:solidFill>
            <a:srgbClr val="00206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100" b="1" kern="0" dirty="0">
                <a:solidFill>
                  <a:srgbClr val="FFFF00"/>
                </a:solidFill>
                <a:latin typeface="Arial" panose="020B0604020202020204" pitchFamily="34" charset="0"/>
                <a:cs typeface="Arial" panose="020B0604020202020204" pitchFamily="34" charset="0"/>
              </a:rPr>
              <a:t>NON</a:t>
            </a:r>
          </a:p>
          <a:p>
            <a:pPr algn="ctr">
              <a:defRPr/>
            </a:pPr>
            <a:r>
              <a:rPr lang="it-IT" sz="1100" b="1" kern="0" dirty="0">
                <a:solidFill>
                  <a:srgbClr val="FFFF00"/>
                </a:solidFill>
                <a:latin typeface="Arial" panose="020B0604020202020204" pitchFamily="34" charset="0"/>
                <a:cs typeface="Arial" panose="020B0604020202020204" pitchFamily="34" charset="0"/>
              </a:rPr>
              <a:t>CLIENTI</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700" b="1" kern="0" dirty="0">
                <a:solidFill>
                  <a:srgbClr val="FFFFFF"/>
                </a:solidFill>
                <a:latin typeface="Arial" panose="020B0604020202020204" pitchFamily="34" charset="0"/>
                <a:cs typeface="Arial" panose="020B0604020202020204" pitchFamily="34" charset="0"/>
              </a:rPr>
              <a:t>POTENZIALE DI ATTRAZIONE </a:t>
            </a:r>
            <a:r>
              <a:rPr lang="it-IT" sz="800" b="1" kern="0" dirty="0">
                <a:solidFill>
                  <a:srgbClr val="FFFFFF"/>
                </a:solidFill>
                <a:latin typeface="Arial" panose="020B0604020202020204" pitchFamily="34" charset="0"/>
                <a:cs typeface="Arial" panose="020B0604020202020204" pitchFamily="34" charset="0"/>
              </a:rPr>
              <a:t>(</a:t>
            </a:r>
            <a:r>
              <a:rPr lang="it-IT" sz="700" b="1" kern="0" dirty="0">
                <a:solidFill>
                  <a:srgbClr val="FFFFFF"/>
                </a:solidFill>
                <a:latin typeface="Arial" panose="020B0604020202020204" pitchFamily="34" charset="0"/>
                <a:cs typeface="Arial" panose="020B0604020202020204" pitchFamily="34" charset="0"/>
              </a:rPr>
              <a:t>«Opaca»)</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endParaRPr lang="it-IT" sz="800" b="1" kern="0" dirty="0">
              <a:solidFill>
                <a:srgbClr val="FFFFFF"/>
              </a:solidFill>
              <a:latin typeface="Arial" panose="020B0604020202020204" pitchFamily="34" charset="0"/>
              <a:cs typeface="Arial" panose="020B0604020202020204" pitchFamily="34" charset="0"/>
            </a:endParaRPr>
          </a:p>
        </p:txBody>
      </p:sp>
      <p:sp>
        <p:nvSpPr>
          <p:cNvPr id="56" name="CasellaDiTesto 55"/>
          <p:cNvSpPr txBox="1"/>
          <p:nvPr/>
        </p:nvSpPr>
        <p:spPr>
          <a:xfrm>
            <a:off x="4152371" y="6385855"/>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992993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228251"/>
            <a:ext cx="580688" cy="2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81</a:t>
            </a:fld>
            <a:endParaRPr lang="en-US" dirty="0"/>
          </a:p>
        </p:txBody>
      </p:sp>
      <p:sp>
        <p:nvSpPr>
          <p:cNvPr id="10" name="CasellaDiTesto 9"/>
          <p:cNvSpPr txBox="1"/>
          <p:nvPr/>
        </p:nvSpPr>
        <p:spPr>
          <a:xfrm>
            <a:off x="2233585" y="1677871"/>
            <a:ext cx="7300686" cy="2492990"/>
          </a:xfrm>
          <a:prstGeom prst="rect">
            <a:avLst/>
          </a:prstGeom>
          <a:solidFill>
            <a:srgbClr val="0070C0"/>
          </a:solidFill>
        </p:spPr>
        <p:txBody>
          <a:bodyPr wrap="square" rtlCol="0">
            <a:spAutoFit/>
          </a:bodyPr>
          <a:lstStyle/>
          <a:p>
            <a:pPr lvl="1">
              <a:buFontTx/>
              <a:buNone/>
            </a:pPr>
            <a:endParaRPr lang="it-IT" sz="1400" dirty="0">
              <a:solidFill>
                <a:schemeClr val="bg1"/>
              </a:solidFill>
            </a:endParaRPr>
          </a:p>
          <a:p>
            <a:pPr lvl="1" algn="ctr">
              <a:buFontTx/>
              <a:buNone/>
            </a:pP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n. 1+2+3</a:t>
            </a:r>
          </a:p>
          <a:p>
            <a:pPr lvl="1" algn="ctr">
              <a:buFontTx/>
              <a:buNone/>
            </a:pPr>
            <a:endParaRPr lang="it-IT" sz="1400" dirty="0">
              <a:solidFill>
                <a:schemeClr val="bg1"/>
              </a:solidFill>
            </a:endParaRPr>
          </a:p>
          <a:p>
            <a:pPr lvl="1" algn="ctr">
              <a:buFontTx/>
              <a:buNone/>
            </a:pPr>
            <a:r>
              <a:rPr lang="it-IT" sz="3600" b="1" dirty="0">
                <a:solidFill>
                  <a:schemeClr val="bg1"/>
                </a:solidFill>
                <a:latin typeface="Arial" panose="020B0604020202020204" pitchFamily="34" charset="0"/>
                <a:cs typeface="Arial" panose="020B0604020202020204" pitchFamily="34" charset="0"/>
              </a:rPr>
              <a:t>Un estratto dimostrativo di</a:t>
            </a:r>
          </a:p>
          <a:p>
            <a:pPr lvl="1" algn="ctr">
              <a:buFontTx/>
              <a:buNone/>
            </a:pPr>
            <a:r>
              <a:rPr lang="it-IT" sz="3600" b="1" dirty="0">
                <a:solidFill>
                  <a:schemeClr val="bg1"/>
                </a:solidFill>
                <a:latin typeface="Arial" panose="020B0604020202020204" pitchFamily="34" charset="0"/>
                <a:cs typeface="Arial" panose="020B0604020202020204" pitchFamily="34" charset="0"/>
              </a:rPr>
              <a:t>SINTESI FINALE</a:t>
            </a: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a:p>
            <a:pPr lvl="1">
              <a:buFontTx/>
              <a:buNone/>
            </a:pPr>
            <a:endParaRPr lang="it-IT" sz="1400" dirty="0">
              <a:solidFill>
                <a:schemeClr val="bg1"/>
              </a:solidFill>
            </a:endParaRPr>
          </a:p>
        </p:txBody>
      </p:sp>
      <p:pic>
        <p:nvPicPr>
          <p:cNvPr id="11" name="Immagine 8" descr="conpayoff_LIGH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10" y="353218"/>
            <a:ext cx="1003314" cy="1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42066579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2467" y="1051853"/>
            <a:ext cx="6286168" cy="817460"/>
          </a:xfrm>
        </p:spPr>
        <p:txBody>
          <a:bodyPr>
            <a:normAutofit/>
          </a:bodyPr>
          <a:lstStyle/>
          <a:p>
            <a:pPr algn="ctr"/>
            <a:r>
              <a:rPr lang="it-IT" sz="2600" b="1" dirty="0">
                <a:solidFill>
                  <a:srgbClr val="FF0000"/>
                </a:solidFill>
                <a:latin typeface="Arial" panose="020B0604020202020204" pitchFamily="34" charset="0"/>
                <a:cs typeface="Arial" panose="020B0604020202020204" pitchFamily="34" charset="0"/>
              </a:rPr>
              <a:t>Punti di Forza e Punti di Debolezza</a:t>
            </a:r>
            <a:br>
              <a:rPr lang="it-IT" sz="2600" b="1" dirty="0">
                <a:solidFill>
                  <a:srgbClr val="FF0000"/>
                </a:solidFill>
                <a:latin typeface="Arial" panose="020B0604020202020204" pitchFamily="34" charset="0"/>
                <a:cs typeface="Arial" panose="020B0604020202020204" pitchFamily="34" charset="0"/>
              </a:rPr>
            </a:br>
            <a:r>
              <a:rPr lang="it-IT" sz="2600" b="1" dirty="0">
                <a:solidFill>
                  <a:srgbClr val="FF0000"/>
                </a:solidFill>
                <a:latin typeface="Arial" panose="020B0604020202020204" pitchFamily="34" charset="0"/>
                <a:cs typeface="Arial" panose="020B0604020202020204" pitchFamily="34" charset="0"/>
              </a:rPr>
              <a:t>della Banca XXX</a:t>
            </a:r>
          </a:p>
        </p:txBody>
      </p:sp>
      <p:sp>
        <p:nvSpPr>
          <p:cNvPr id="6" name="Segnaposto numero diapositiva 5"/>
          <p:cNvSpPr>
            <a:spLocks noGrp="1"/>
          </p:cNvSpPr>
          <p:nvPr>
            <p:ph type="sldNum" sz="quarter" idx="12"/>
          </p:nvPr>
        </p:nvSpPr>
        <p:spPr/>
        <p:txBody>
          <a:bodyPr/>
          <a:lstStyle/>
          <a:p>
            <a:fld id="{D355FCB2-8A29-4C31-BE7E-88B2CCC417DE}" type="slidenum">
              <a:rPr lang="it-IT" smtClean="0"/>
              <a:t>82</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graphicFrame>
        <p:nvGraphicFramePr>
          <p:cNvPr id="4" name="Tabella 3"/>
          <p:cNvGraphicFramePr>
            <a:graphicFrameLocks noGrp="1"/>
          </p:cNvGraphicFramePr>
          <p:nvPr>
            <p:extLst>
              <p:ext uri="{D42A27DB-BD31-4B8C-83A1-F6EECF244321}">
                <p14:modId xmlns:p14="http://schemas.microsoft.com/office/powerpoint/2010/main" val="2482639073"/>
              </p:ext>
            </p:extLst>
          </p:nvPr>
        </p:nvGraphicFramePr>
        <p:xfrm>
          <a:off x="1282845" y="2205056"/>
          <a:ext cx="10385412" cy="2138680"/>
        </p:xfrm>
        <a:graphic>
          <a:graphicData uri="http://schemas.openxmlformats.org/drawingml/2006/table">
            <a:tbl>
              <a:tblPr firstRow="1" bandRow="1">
                <a:tableStyleId>{5C22544A-7EE6-4342-B048-85BDC9FD1C3A}</a:tableStyleId>
              </a:tblPr>
              <a:tblGrid>
                <a:gridCol w="3461804">
                  <a:extLst>
                    <a:ext uri="{9D8B030D-6E8A-4147-A177-3AD203B41FA5}">
                      <a16:colId xmlns:a16="http://schemas.microsoft.com/office/drawing/2014/main" val="3157831787"/>
                    </a:ext>
                  </a:extLst>
                </a:gridCol>
                <a:gridCol w="3461804">
                  <a:extLst>
                    <a:ext uri="{9D8B030D-6E8A-4147-A177-3AD203B41FA5}">
                      <a16:colId xmlns:a16="http://schemas.microsoft.com/office/drawing/2014/main" val="3075957782"/>
                    </a:ext>
                  </a:extLst>
                </a:gridCol>
                <a:gridCol w="3461804">
                  <a:extLst>
                    <a:ext uri="{9D8B030D-6E8A-4147-A177-3AD203B41FA5}">
                      <a16:colId xmlns:a16="http://schemas.microsoft.com/office/drawing/2014/main" val="1052621034"/>
                    </a:ext>
                  </a:extLst>
                </a:gridCol>
              </a:tblGrid>
              <a:tr h="731520">
                <a:tc>
                  <a:txBody>
                    <a:bodyPr/>
                    <a:lstStyle/>
                    <a:p>
                      <a:pPr algn="ctr"/>
                      <a:r>
                        <a:rPr lang="it-IT" sz="1400" b="1" dirty="0" err="1">
                          <a:latin typeface="Arial" panose="020B0604020202020204" pitchFamily="34" charset="0"/>
                          <a:cs typeface="Arial" panose="020B0604020202020204" pitchFamily="34" charset="0"/>
                        </a:rPr>
                        <a:t>Survey</a:t>
                      </a:r>
                      <a:endParaRPr lang="it-IT" sz="1400" b="1" dirty="0">
                        <a:latin typeface="Arial" panose="020B0604020202020204" pitchFamily="34" charset="0"/>
                        <a:cs typeface="Arial" panose="020B0604020202020204" pitchFamily="34" charset="0"/>
                      </a:endParaRPr>
                    </a:p>
                    <a:p>
                      <a:pPr algn="ctr"/>
                      <a:endParaRPr lang="it-IT" sz="1400" b="1" dirty="0">
                        <a:latin typeface="Arial" panose="020B0604020202020204" pitchFamily="34" charset="0"/>
                        <a:cs typeface="Arial" panose="020B0604020202020204" pitchFamily="34" charset="0"/>
                      </a:endParaRPr>
                    </a:p>
                    <a:p>
                      <a:pPr algn="ctr"/>
                      <a:endParaRPr lang="it-IT" sz="1400" b="1" dirty="0">
                        <a:latin typeface="Arial" panose="020B0604020202020204" pitchFamily="34" charset="0"/>
                        <a:cs typeface="Arial" panose="020B0604020202020204" pitchFamily="34" charset="0"/>
                      </a:endParaRPr>
                    </a:p>
                  </a:txBody>
                  <a:tcPr/>
                </a:tc>
                <a:tc>
                  <a:txBody>
                    <a:bodyPr/>
                    <a:lstStyle/>
                    <a:p>
                      <a:pPr algn="ctr"/>
                      <a:r>
                        <a:rPr lang="it-IT" sz="1400" b="1" dirty="0">
                          <a:latin typeface="Arial" panose="020B0604020202020204" pitchFamily="34" charset="0"/>
                          <a:cs typeface="Arial" panose="020B0604020202020204" pitchFamily="34" charset="0"/>
                        </a:rPr>
                        <a:t>Punti di Forza</a:t>
                      </a:r>
                    </a:p>
                  </a:txBody>
                  <a:tcPr/>
                </a:tc>
                <a:tc>
                  <a:txBody>
                    <a:bodyPr/>
                    <a:lstStyle/>
                    <a:p>
                      <a:pPr algn="ctr"/>
                      <a:r>
                        <a:rPr lang="it-IT" sz="1400" b="1" dirty="0">
                          <a:latin typeface="Arial" panose="020B0604020202020204" pitchFamily="34" charset="0"/>
                          <a:cs typeface="Arial" panose="020B0604020202020204" pitchFamily="34" charset="0"/>
                        </a:rPr>
                        <a:t>Punti di</a:t>
                      </a:r>
                      <a:r>
                        <a:rPr lang="it-IT" sz="1400" b="1" baseline="0" dirty="0">
                          <a:latin typeface="Arial" panose="020B0604020202020204" pitchFamily="34" charset="0"/>
                          <a:cs typeface="Arial" panose="020B0604020202020204" pitchFamily="34" charset="0"/>
                        </a:rPr>
                        <a:t> Debolezza</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2394055"/>
                  </a:ext>
                </a:extLst>
              </a:tr>
              <a:tr h="518160">
                <a:tc>
                  <a:txBody>
                    <a:bodyPr/>
                    <a:lstStyle/>
                    <a:p>
                      <a:pPr marL="0" indent="0">
                        <a:buNone/>
                      </a:pPr>
                      <a:r>
                        <a:rPr lang="it-IT" sz="1400" b="1" dirty="0">
                          <a:latin typeface="Arial" panose="020B0604020202020204" pitchFamily="34" charset="0"/>
                          <a:cs typeface="Arial" panose="020B0604020202020204" pitchFamily="34" charset="0"/>
                        </a:rPr>
                        <a:t>1. FORZA DEL LEGAME</a:t>
                      </a:r>
                    </a:p>
                    <a:p>
                      <a:pPr marL="0" indent="0">
                        <a:buNone/>
                      </a:pP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97168526"/>
                  </a:ext>
                </a:extLst>
              </a:tr>
              <a:tr h="518160">
                <a:tc>
                  <a:txBody>
                    <a:bodyPr/>
                    <a:lstStyle/>
                    <a:p>
                      <a:r>
                        <a:rPr lang="it-IT" sz="1400" b="1" dirty="0">
                          <a:latin typeface="Arial" panose="020B0604020202020204" pitchFamily="34" charset="0"/>
                          <a:cs typeface="Arial" panose="020B0604020202020204" pitchFamily="34" charset="0"/>
                        </a:rPr>
                        <a:t>2. SODDISFAZIONE</a:t>
                      </a:r>
                      <a:r>
                        <a:rPr lang="it-IT" sz="1400" b="1" baseline="0" dirty="0">
                          <a:latin typeface="Arial" panose="020B0604020202020204" pitchFamily="34" charset="0"/>
                          <a:cs typeface="Arial" panose="020B0604020202020204" pitchFamily="34" charset="0"/>
                        </a:rPr>
                        <a:t> DEI CLIENTI</a:t>
                      </a:r>
                    </a:p>
                    <a:p>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82779084"/>
                  </a:ext>
                </a:extLst>
              </a:tr>
              <a:tr h="370840">
                <a:tc>
                  <a:txBody>
                    <a:bodyPr/>
                    <a:lstStyle/>
                    <a:p>
                      <a:r>
                        <a:rPr lang="it-IT" sz="1400" b="1" dirty="0">
                          <a:latin typeface="Arial" panose="020B0604020202020204" pitchFamily="34" charset="0"/>
                          <a:cs typeface="Arial" panose="020B0604020202020204" pitchFamily="34" charset="0"/>
                        </a:rPr>
                        <a:t>3. POTENZIALE DI ATTRAZIONE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4076154293"/>
                  </a:ext>
                </a:extLst>
              </a:tr>
            </a:tbl>
          </a:graphicData>
        </a:graphic>
      </p:graphicFrame>
      <p:sp>
        <p:nvSpPr>
          <p:cNvPr id="14" name="CasellaDiTesto 13"/>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0" name="Titolo 1"/>
          <p:cNvSpPr txBox="1">
            <a:spLocks/>
          </p:cNvSpPr>
          <p:nvPr/>
        </p:nvSpPr>
        <p:spPr>
          <a:xfrm>
            <a:off x="3332467" y="369846"/>
            <a:ext cx="6013951" cy="507484"/>
          </a:xfrm>
          <a:prstGeom prst="rect">
            <a:avLst/>
          </a:prstGeom>
          <a:solidFill>
            <a:srgbClr val="0070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solidFill>
                  <a:schemeClr val="bg1"/>
                </a:solidFill>
                <a:latin typeface="Arial" panose="020B0604020202020204" pitchFamily="34" charset="0"/>
                <a:cs typeface="Arial" panose="020B0604020202020204" pitchFamily="34" charset="0"/>
              </a:rPr>
              <a:t>SINTESI FINALE</a:t>
            </a:r>
          </a:p>
        </p:txBody>
      </p:sp>
    </p:spTree>
    <p:extLst>
      <p:ext uri="{BB962C8B-B14F-4D97-AF65-F5344CB8AC3E}">
        <p14:creationId xmlns:p14="http://schemas.microsoft.com/office/powerpoint/2010/main" val="3019143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7688" y="352083"/>
            <a:ext cx="6286168" cy="1035513"/>
          </a:xfrm>
        </p:spPr>
        <p:txBody>
          <a:bodyPr>
            <a:normAutofit fontScale="90000"/>
          </a:bodyPr>
          <a:lstStyle/>
          <a:p>
            <a:pPr algn="ctr"/>
            <a:r>
              <a:rPr lang="it-IT" sz="2600" b="1" dirty="0">
                <a:solidFill>
                  <a:srgbClr val="3304FC"/>
                </a:solidFill>
                <a:latin typeface="Arial" panose="020B0604020202020204" pitchFamily="34" charset="0"/>
                <a:cs typeface="Arial" panose="020B0604020202020204" pitchFamily="34" charset="0"/>
              </a:rPr>
              <a:t>SINTESI FINALE</a:t>
            </a:r>
            <a:br>
              <a:rPr lang="it-IT" sz="2600" b="1" dirty="0">
                <a:solidFill>
                  <a:srgbClr val="3304FC"/>
                </a:solidFill>
                <a:latin typeface="Arial" panose="020B0604020202020204" pitchFamily="34" charset="0"/>
                <a:cs typeface="Arial" panose="020B0604020202020204" pitchFamily="34" charset="0"/>
              </a:rPr>
            </a:br>
            <a:r>
              <a:rPr lang="it-IT" sz="2600" b="1" dirty="0">
                <a:solidFill>
                  <a:srgbClr val="3304FC"/>
                </a:solidFill>
                <a:latin typeface="Arial" panose="020B0604020202020204" pitchFamily="34" charset="0"/>
                <a:cs typeface="Arial" panose="020B0604020202020204" pitchFamily="34" charset="0"/>
              </a:rPr>
              <a:t>Score sintetici di Forza e di Debolezza</a:t>
            </a:r>
            <a:br>
              <a:rPr lang="it-IT" sz="2600" b="1" dirty="0">
                <a:solidFill>
                  <a:srgbClr val="3304FC"/>
                </a:solidFill>
                <a:latin typeface="Arial" panose="020B0604020202020204" pitchFamily="34" charset="0"/>
                <a:cs typeface="Arial" panose="020B0604020202020204" pitchFamily="34" charset="0"/>
              </a:rPr>
            </a:br>
            <a:r>
              <a:rPr lang="it-IT" sz="2600" b="1" dirty="0">
                <a:solidFill>
                  <a:srgbClr val="3304FC"/>
                </a:solidFill>
                <a:latin typeface="Arial" panose="020B0604020202020204" pitchFamily="34" charset="0"/>
                <a:cs typeface="Arial" panose="020B0604020202020204" pitchFamily="34" charset="0"/>
              </a:rPr>
              <a:t>della Banca XXX</a:t>
            </a:r>
          </a:p>
        </p:txBody>
      </p:sp>
      <p:sp>
        <p:nvSpPr>
          <p:cNvPr id="3" name="Segnaposto contenuto 2"/>
          <p:cNvSpPr>
            <a:spLocks noGrp="1"/>
          </p:cNvSpPr>
          <p:nvPr>
            <p:ph idx="1"/>
          </p:nvPr>
        </p:nvSpPr>
        <p:spPr>
          <a:xfrm>
            <a:off x="1024128" y="1387596"/>
            <a:ext cx="9424079" cy="3955383"/>
          </a:xfrm>
        </p:spPr>
        <p:txBody>
          <a:bodyPr>
            <a:noAutofit/>
          </a:bodyPr>
          <a:lstStyle/>
          <a:p>
            <a:pPr>
              <a:buFont typeface="Wingdings" panose="05000000000000000000" pitchFamily="2" charset="2"/>
              <a:buChar char="v"/>
            </a:pPr>
            <a:endParaRPr lang="it-IT" sz="1650" b="1" dirty="0"/>
          </a:p>
          <a:p>
            <a:pPr marL="0" indent="0">
              <a:buNone/>
            </a:pPr>
            <a:endParaRPr lang="it-IT" sz="1650" b="1" dirty="0"/>
          </a:p>
          <a:p>
            <a:pPr marL="0" indent="0">
              <a:buNone/>
            </a:pPr>
            <a:endParaRPr lang="it-IT" sz="1650" b="1" dirty="0"/>
          </a:p>
          <a:p>
            <a:pPr marL="0" indent="0">
              <a:buNone/>
            </a:pPr>
            <a:endParaRPr lang="it-IT" sz="1650" b="1" dirty="0"/>
          </a:p>
        </p:txBody>
      </p:sp>
      <p:sp>
        <p:nvSpPr>
          <p:cNvPr id="6" name="Segnaposto numero diapositiva 5"/>
          <p:cNvSpPr>
            <a:spLocks noGrp="1"/>
          </p:cNvSpPr>
          <p:nvPr>
            <p:ph type="sldNum" sz="quarter" idx="12"/>
          </p:nvPr>
        </p:nvSpPr>
        <p:spPr/>
        <p:txBody>
          <a:bodyPr/>
          <a:lstStyle/>
          <a:p>
            <a:fld id="{D355FCB2-8A29-4C31-BE7E-88B2CCC417DE}" type="slidenum">
              <a:rPr lang="it-IT" smtClean="0"/>
              <a:t>83</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4" name="Tabella 3"/>
          <p:cNvGraphicFramePr>
            <a:graphicFrameLocks noGrp="1"/>
          </p:cNvGraphicFramePr>
          <p:nvPr>
            <p:extLst>
              <p:ext uri="{D42A27DB-BD31-4B8C-83A1-F6EECF244321}">
                <p14:modId xmlns:p14="http://schemas.microsoft.com/office/powerpoint/2010/main" val="1666177642"/>
              </p:ext>
            </p:extLst>
          </p:nvPr>
        </p:nvGraphicFramePr>
        <p:xfrm>
          <a:off x="1024127" y="1716766"/>
          <a:ext cx="10644132" cy="2225040"/>
        </p:xfrm>
        <a:graphic>
          <a:graphicData uri="http://schemas.openxmlformats.org/drawingml/2006/table">
            <a:tbl>
              <a:tblPr firstRow="1" bandRow="1">
                <a:tableStyleId>{073A0DAA-6AF3-43AB-8588-CEC1D06C72B9}</a:tableStyleId>
              </a:tblPr>
              <a:tblGrid>
                <a:gridCol w="2968324">
                  <a:extLst>
                    <a:ext uri="{9D8B030D-6E8A-4147-A177-3AD203B41FA5}">
                      <a16:colId xmlns:a16="http://schemas.microsoft.com/office/drawing/2014/main" val="3157831787"/>
                    </a:ext>
                  </a:extLst>
                </a:gridCol>
                <a:gridCol w="2446986">
                  <a:extLst>
                    <a:ext uri="{9D8B030D-6E8A-4147-A177-3AD203B41FA5}">
                      <a16:colId xmlns:a16="http://schemas.microsoft.com/office/drawing/2014/main" val="3075957782"/>
                    </a:ext>
                  </a:extLst>
                </a:gridCol>
                <a:gridCol w="2567789">
                  <a:extLst>
                    <a:ext uri="{9D8B030D-6E8A-4147-A177-3AD203B41FA5}">
                      <a16:colId xmlns:a16="http://schemas.microsoft.com/office/drawing/2014/main" val="1052621034"/>
                    </a:ext>
                  </a:extLst>
                </a:gridCol>
                <a:gridCol w="2661033">
                  <a:extLst>
                    <a:ext uri="{9D8B030D-6E8A-4147-A177-3AD203B41FA5}">
                      <a16:colId xmlns:a16="http://schemas.microsoft.com/office/drawing/2014/main" val="1170089408"/>
                    </a:ext>
                  </a:extLst>
                </a:gridCol>
              </a:tblGrid>
              <a:tr h="883920">
                <a:tc>
                  <a:txBody>
                    <a:bodyPr/>
                    <a:lstStyle/>
                    <a:p>
                      <a:pPr algn="ctr"/>
                      <a:r>
                        <a:rPr lang="it-IT" sz="1400" dirty="0" err="1"/>
                        <a:t>Survey</a:t>
                      </a:r>
                      <a:endParaRPr lang="it-IT" sz="1400" b="1" dirty="0">
                        <a:latin typeface="Arial" panose="020B0604020202020204" pitchFamily="34" charset="0"/>
                        <a:cs typeface="Arial" panose="020B0604020202020204" pitchFamily="34" charset="0"/>
                      </a:endParaRPr>
                    </a:p>
                  </a:txBody>
                  <a:tcPr anchor="ctr"/>
                </a:tc>
                <a:tc>
                  <a:txBody>
                    <a:bodyPr/>
                    <a:lstStyle/>
                    <a:p>
                      <a:pPr algn="ctr"/>
                      <a:r>
                        <a:rPr lang="it-IT" sz="1400" dirty="0"/>
                        <a:t>Score</a:t>
                      </a:r>
                      <a:r>
                        <a:rPr lang="it-IT" sz="1400" baseline="0" dirty="0"/>
                        <a:t> sintetico </a:t>
                      </a:r>
                      <a:r>
                        <a:rPr lang="it-IT" sz="1400" dirty="0"/>
                        <a:t>di</a:t>
                      </a:r>
                    </a:p>
                    <a:p>
                      <a:pPr algn="ctr"/>
                      <a:r>
                        <a:rPr lang="it-IT" sz="1400" dirty="0"/>
                        <a:t> FORZA</a:t>
                      </a:r>
                    </a:p>
                    <a:p>
                      <a:pPr algn="ctr"/>
                      <a:r>
                        <a:rPr lang="it-IT" sz="1000" dirty="0"/>
                        <a:t>(da +1 a +100)</a:t>
                      </a:r>
                      <a:endParaRPr lang="it-IT" sz="1000" b="1" dirty="0">
                        <a:latin typeface="Arial" panose="020B0604020202020204" pitchFamily="34" charset="0"/>
                        <a:cs typeface="Arial" panose="020B0604020202020204" pitchFamily="34" charset="0"/>
                      </a:endParaRPr>
                    </a:p>
                  </a:txBody>
                  <a:tcPr/>
                </a:tc>
                <a:tc>
                  <a:txBody>
                    <a:bodyPr/>
                    <a:lstStyle/>
                    <a:p>
                      <a:pPr algn="ctr"/>
                      <a:r>
                        <a:rPr lang="it-IT" sz="1400" dirty="0"/>
                        <a:t>Score sintetico di</a:t>
                      </a:r>
                      <a:endParaRPr lang="it-IT" sz="1400" baseline="0" dirty="0"/>
                    </a:p>
                    <a:p>
                      <a:pPr algn="ctr"/>
                      <a:r>
                        <a:rPr lang="it-IT" sz="1400" baseline="0" dirty="0"/>
                        <a:t>DEBOLEZZA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t>(da -1 a -100)</a:t>
                      </a:r>
                    </a:p>
                    <a:p>
                      <a:pPr algn="ctr"/>
                      <a:endParaRPr lang="it-IT" sz="1400" b="1" dirty="0">
                        <a:latin typeface="Arial" panose="020B0604020202020204" pitchFamily="34" charset="0"/>
                        <a:cs typeface="Arial" panose="020B0604020202020204" pitchFamily="34" charset="0"/>
                      </a:endParaRPr>
                    </a:p>
                  </a:txBody>
                  <a:tcPr/>
                </a:tc>
                <a:tc>
                  <a:txBody>
                    <a:bodyPr/>
                    <a:lstStyle/>
                    <a:p>
                      <a:pPr algn="ctr"/>
                      <a:r>
                        <a:rPr lang="it-IT" sz="1400" dirty="0"/>
                        <a:t>SALDO</a:t>
                      </a:r>
                    </a:p>
                    <a:p>
                      <a:pPr algn="ctr"/>
                      <a:r>
                        <a:rPr lang="it-IT" sz="1000" dirty="0"/>
                        <a:t>DELTA</a:t>
                      </a:r>
                      <a:r>
                        <a:rPr lang="it-IT" sz="1000" baseline="0" dirty="0"/>
                        <a:t> </a:t>
                      </a:r>
                      <a:r>
                        <a:rPr lang="it-IT" sz="1000" dirty="0"/>
                        <a:t>TRA</a:t>
                      </a:r>
                      <a:r>
                        <a:rPr lang="it-IT" sz="1000" baseline="0" dirty="0"/>
                        <a:t> SCORE DI FORZA</a:t>
                      </a:r>
                    </a:p>
                    <a:p>
                      <a:pPr algn="ctr"/>
                      <a:r>
                        <a:rPr lang="it-IT" sz="1000" baseline="0" dirty="0"/>
                        <a:t>E SCORE DI DEBOLEZZA</a:t>
                      </a:r>
                      <a:endParaRPr lang="it-IT" sz="1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2394055"/>
                  </a:ext>
                </a:extLst>
              </a:tr>
              <a:tr h="518160">
                <a:tc>
                  <a:txBody>
                    <a:bodyPr/>
                    <a:lstStyle/>
                    <a:p>
                      <a:pPr marL="0" indent="0">
                        <a:buNone/>
                      </a:pPr>
                      <a:r>
                        <a:rPr lang="it-IT" sz="1400" dirty="0"/>
                        <a:t>1. FORZA DEL LEGAME</a:t>
                      </a:r>
                    </a:p>
                    <a:p>
                      <a:pPr marL="0" indent="0">
                        <a:buNone/>
                      </a:pP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97168526"/>
                  </a:ext>
                </a:extLst>
              </a:tr>
              <a:tr h="518160">
                <a:tc>
                  <a:txBody>
                    <a:bodyPr/>
                    <a:lstStyle/>
                    <a:p>
                      <a:r>
                        <a:rPr lang="it-IT" sz="1400" dirty="0"/>
                        <a:t>2. SODDISFAZIONE</a:t>
                      </a:r>
                      <a:r>
                        <a:rPr lang="it-IT" sz="1400" baseline="0" dirty="0"/>
                        <a:t> DEI CLIENTI</a:t>
                      </a:r>
                    </a:p>
                    <a:p>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82779084"/>
                  </a:ext>
                </a:extLst>
              </a:tr>
              <a:tr h="304800">
                <a:tc>
                  <a:txBody>
                    <a:bodyPr/>
                    <a:lstStyle/>
                    <a:p>
                      <a:r>
                        <a:rPr lang="it-IT" sz="1400" dirty="0"/>
                        <a:t>3. POTENZIALE DI ATTRAZIONE</a:t>
                      </a: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76154293"/>
                  </a:ext>
                </a:extLst>
              </a:tr>
            </a:tbl>
          </a:graphicData>
        </a:graphic>
      </p:graphicFrame>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Rettangolo 10"/>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Tree>
    <p:extLst>
      <p:ext uri="{BB962C8B-B14F-4D97-AF65-F5344CB8AC3E}">
        <p14:creationId xmlns:p14="http://schemas.microsoft.com/office/powerpoint/2010/main" val="2322233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082" y="352083"/>
            <a:ext cx="6392774" cy="1296413"/>
          </a:xfrm>
        </p:spPr>
        <p:txBody>
          <a:bodyPr>
            <a:normAutofit fontScale="90000"/>
          </a:bodyPr>
          <a:lstStyle/>
          <a:p>
            <a:pPr algn="ctr"/>
            <a:r>
              <a:rPr lang="it-IT" sz="2600" b="1" dirty="0">
                <a:solidFill>
                  <a:srgbClr val="3304FC"/>
                </a:solidFill>
                <a:latin typeface="Arial" panose="020B0604020202020204" pitchFamily="34" charset="0"/>
                <a:cs typeface="Arial" panose="020B0604020202020204" pitchFamily="34" charset="0"/>
              </a:rPr>
              <a:t>SINTESI FINALE</a:t>
            </a:r>
            <a:br>
              <a:rPr lang="it-IT" sz="2600" b="1" dirty="0">
                <a:solidFill>
                  <a:srgbClr val="3304FC"/>
                </a:solidFill>
                <a:latin typeface="Arial" panose="020B0604020202020204" pitchFamily="34" charset="0"/>
                <a:cs typeface="Arial" panose="020B0604020202020204" pitchFamily="34" charset="0"/>
              </a:rPr>
            </a:br>
            <a:br>
              <a:rPr lang="it-IT" sz="2600" b="1" dirty="0">
                <a:solidFill>
                  <a:srgbClr val="3304FC"/>
                </a:solidFill>
                <a:latin typeface="Arial" panose="020B0604020202020204" pitchFamily="34" charset="0"/>
                <a:cs typeface="Arial" panose="020B0604020202020204" pitchFamily="34" charset="0"/>
              </a:rPr>
            </a:br>
            <a:r>
              <a:rPr lang="it-IT" sz="2600" b="1" dirty="0">
                <a:solidFill>
                  <a:srgbClr val="3304FC"/>
                </a:solidFill>
                <a:latin typeface="Arial" panose="020B0604020202020204" pitchFamily="34" charset="0"/>
                <a:cs typeface="Arial" panose="020B0604020202020204" pitchFamily="34" charset="0"/>
              </a:rPr>
              <a:t>COSA FARE</a:t>
            </a:r>
            <a:br>
              <a:rPr lang="it-IT" sz="2600" b="1" dirty="0">
                <a:solidFill>
                  <a:srgbClr val="3304FC"/>
                </a:solidFill>
                <a:latin typeface="Arial" panose="020B0604020202020204" pitchFamily="34" charset="0"/>
                <a:cs typeface="Arial" panose="020B0604020202020204" pitchFamily="34" charset="0"/>
              </a:rPr>
            </a:br>
            <a:r>
              <a:rPr lang="it-IT" sz="2600" b="1" dirty="0">
                <a:solidFill>
                  <a:srgbClr val="3304FC"/>
                </a:solidFill>
                <a:latin typeface="Arial" panose="020B0604020202020204" pitchFamily="34" charset="0"/>
                <a:cs typeface="Arial" panose="020B0604020202020204" pitchFamily="34" charset="0"/>
              </a:rPr>
              <a:t>Quali aree meritano attenzione</a:t>
            </a:r>
          </a:p>
        </p:txBody>
      </p:sp>
      <p:sp>
        <p:nvSpPr>
          <p:cNvPr id="3" name="Segnaposto contenuto 2"/>
          <p:cNvSpPr>
            <a:spLocks noGrp="1"/>
          </p:cNvSpPr>
          <p:nvPr>
            <p:ph idx="1"/>
          </p:nvPr>
        </p:nvSpPr>
        <p:spPr>
          <a:xfrm>
            <a:off x="1024128" y="1387596"/>
            <a:ext cx="9424079" cy="3955383"/>
          </a:xfrm>
        </p:spPr>
        <p:txBody>
          <a:bodyPr>
            <a:noAutofit/>
          </a:bodyPr>
          <a:lstStyle/>
          <a:p>
            <a:pPr>
              <a:buFont typeface="Wingdings" panose="05000000000000000000" pitchFamily="2" charset="2"/>
              <a:buChar char="v"/>
            </a:pPr>
            <a:endParaRPr lang="it-IT" sz="1650" b="1" dirty="0"/>
          </a:p>
          <a:p>
            <a:pPr marL="0" indent="0">
              <a:buNone/>
            </a:pPr>
            <a:endParaRPr lang="it-IT" sz="1650" b="1" dirty="0"/>
          </a:p>
          <a:p>
            <a:pPr marL="0" indent="0">
              <a:buNone/>
            </a:pPr>
            <a:endParaRPr lang="it-IT" sz="1650" b="1" dirty="0"/>
          </a:p>
          <a:p>
            <a:pPr marL="0" indent="0">
              <a:buNone/>
            </a:pPr>
            <a:endParaRPr lang="it-IT" sz="1650" b="1" dirty="0"/>
          </a:p>
        </p:txBody>
      </p:sp>
      <p:sp>
        <p:nvSpPr>
          <p:cNvPr id="6" name="Segnaposto numero diapositiva 5"/>
          <p:cNvSpPr>
            <a:spLocks noGrp="1"/>
          </p:cNvSpPr>
          <p:nvPr>
            <p:ph type="sldNum" sz="quarter" idx="12"/>
          </p:nvPr>
        </p:nvSpPr>
        <p:spPr/>
        <p:txBody>
          <a:bodyPr/>
          <a:lstStyle/>
          <a:p>
            <a:fld id="{D355FCB2-8A29-4C31-BE7E-88B2CCC417DE}" type="slidenum">
              <a:rPr lang="it-IT" smtClean="0"/>
              <a:t>84</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4" name="Tabella 3"/>
          <p:cNvGraphicFramePr>
            <a:graphicFrameLocks noGrp="1"/>
          </p:cNvGraphicFramePr>
          <p:nvPr>
            <p:extLst>
              <p:ext uri="{D42A27DB-BD31-4B8C-83A1-F6EECF244321}">
                <p14:modId xmlns:p14="http://schemas.microsoft.com/office/powerpoint/2010/main" val="1166806115"/>
              </p:ext>
            </p:extLst>
          </p:nvPr>
        </p:nvGraphicFramePr>
        <p:xfrm>
          <a:off x="1024127" y="1778191"/>
          <a:ext cx="10644132" cy="2291080"/>
        </p:xfrm>
        <a:graphic>
          <a:graphicData uri="http://schemas.openxmlformats.org/drawingml/2006/table">
            <a:tbl>
              <a:tblPr firstRow="1" bandRow="1">
                <a:tableStyleId>{21E4AEA4-8DFA-4A89-87EB-49C32662AFE0}</a:tableStyleId>
              </a:tblPr>
              <a:tblGrid>
                <a:gridCol w="2968324">
                  <a:extLst>
                    <a:ext uri="{9D8B030D-6E8A-4147-A177-3AD203B41FA5}">
                      <a16:colId xmlns:a16="http://schemas.microsoft.com/office/drawing/2014/main" val="3157831787"/>
                    </a:ext>
                  </a:extLst>
                </a:gridCol>
                <a:gridCol w="2446986">
                  <a:extLst>
                    <a:ext uri="{9D8B030D-6E8A-4147-A177-3AD203B41FA5}">
                      <a16:colId xmlns:a16="http://schemas.microsoft.com/office/drawing/2014/main" val="3075957782"/>
                    </a:ext>
                  </a:extLst>
                </a:gridCol>
                <a:gridCol w="2567789">
                  <a:extLst>
                    <a:ext uri="{9D8B030D-6E8A-4147-A177-3AD203B41FA5}">
                      <a16:colId xmlns:a16="http://schemas.microsoft.com/office/drawing/2014/main" val="1052621034"/>
                    </a:ext>
                  </a:extLst>
                </a:gridCol>
                <a:gridCol w="2661033">
                  <a:extLst>
                    <a:ext uri="{9D8B030D-6E8A-4147-A177-3AD203B41FA5}">
                      <a16:colId xmlns:a16="http://schemas.microsoft.com/office/drawing/2014/main" val="1170089408"/>
                    </a:ext>
                  </a:extLst>
                </a:gridCol>
              </a:tblGrid>
              <a:tr h="883920">
                <a:tc>
                  <a:txBody>
                    <a:bodyPr/>
                    <a:lstStyle/>
                    <a:p>
                      <a:pPr algn="ctr"/>
                      <a:r>
                        <a:rPr lang="it-IT" sz="1400" dirty="0" err="1"/>
                        <a:t>Survey</a:t>
                      </a:r>
                      <a:endParaRPr lang="it-IT" sz="1400" b="1" dirty="0">
                        <a:latin typeface="Arial" panose="020B0604020202020204" pitchFamily="34" charset="0"/>
                        <a:cs typeface="Arial" panose="020B0604020202020204" pitchFamily="34" charset="0"/>
                      </a:endParaRPr>
                    </a:p>
                  </a:txBody>
                  <a:tcPr anchor="ctr"/>
                </a:tc>
                <a:tc>
                  <a:txBody>
                    <a:bodyPr/>
                    <a:lstStyle/>
                    <a:p>
                      <a:pPr algn="ctr"/>
                      <a:r>
                        <a:rPr lang="it-IT" sz="1400" dirty="0"/>
                        <a:t>Score</a:t>
                      </a:r>
                      <a:r>
                        <a:rPr lang="it-IT" sz="1400" baseline="0" dirty="0"/>
                        <a:t> sintetico </a:t>
                      </a:r>
                      <a:r>
                        <a:rPr lang="it-IT" sz="1400" dirty="0"/>
                        <a:t>di</a:t>
                      </a:r>
                    </a:p>
                    <a:p>
                      <a:pPr algn="ctr"/>
                      <a:r>
                        <a:rPr lang="it-IT" sz="1400" dirty="0"/>
                        <a:t> FORZA</a:t>
                      </a:r>
                    </a:p>
                    <a:p>
                      <a:pPr algn="ctr"/>
                      <a:r>
                        <a:rPr lang="it-IT" sz="1000" dirty="0"/>
                        <a:t>(da +1 a +100)</a:t>
                      </a:r>
                      <a:endParaRPr lang="it-IT" sz="1000" b="1" dirty="0">
                        <a:latin typeface="Arial" panose="020B0604020202020204" pitchFamily="34" charset="0"/>
                        <a:cs typeface="Arial" panose="020B0604020202020204" pitchFamily="34" charset="0"/>
                      </a:endParaRPr>
                    </a:p>
                  </a:txBody>
                  <a:tcPr/>
                </a:tc>
                <a:tc>
                  <a:txBody>
                    <a:bodyPr/>
                    <a:lstStyle/>
                    <a:p>
                      <a:pPr algn="ctr"/>
                      <a:r>
                        <a:rPr lang="it-IT" sz="1400" dirty="0"/>
                        <a:t>Score sintetico di</a:t>
                      </a:r>
                      <a:endParaRPr lang="it-IT" sz="1400" baseline="0" dirty="0"/>
                    </a:p>
                    <a:p>
                      <a:pPr algn="ctr"/>
                      <a:r>
                        <a:rPr lang="it-IT" sz="1400" baseline="0" dirty="0"/>
                        <a:t>DEBOLEZZA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t>(da -1 a -100)</a:t>
                      </a:r>
                    </a:p>
                    <a:p>
                      <a:pPr algn="ctr"/>
                      <a:endParaRPr lang="it-IT" sz="1400" b="1" dirty="0">
                        <a:latin typeface="Arial" panose="020B0604020202020204" pitchFamily="34" charset="0"/>
                        <a:cs typeface="Arial" panose="020B0604020202020204" pitchFamily="34" charset="0"/>
                      </a:endParaRPr>
                    </a:p>
                  </a:txBody>
                  <a:tcPr/>
                </a:tc>
                <a:tc>
                  <a:txBody>
                    <a:bodyPr/>
                    <a:lstStyle/>
                    <a:p>
                      <a:pPr algn="ctr"/>
                      <a:r>
                        <a:rPr lang="it-IT" sz="1400" dirty="0"/>
                        <a:t>SALDO</a:t>
                      </a:r>
                    </a:p>
                    <a:p>
                      <a:pPr algn="ctr"/>
                      <a:r>
                        <a:rPr lang="it-IT" sz="1000" dirty="0"/>
                        <a:t>DELTA</a:t>
                      </a:r>
                      <a:r>
                        <a:rPr lang="it-IT" sz="1000" baseline="0" dirty="0"/>
                        <a:t> </a:t>
                      </a:r>
                      <a:r>
                        <a:rPr lang="it-IT" sz="1000" dirty="0"/>
                        <a:t>TRA</a:t>
                      </a:r>
                      <a:r>
                        <a:rPr lang="it-IT" sz="1000" baseline="0" dirty="0"/>
                        <a:t> SCORE DI FORZA</a:t>
                      </a:r>
                    </a:p>
                    <a:p>
                      <a:pPr algn="ctr"/>
                      <a:r>
                        <a:rPr lang="it-IT" sz="1000" baseline="0" dirty="0"/>
                        <a:t>E SCORE DI DEBOLEZZA</a:t>
                      </a:r>
                      <a:endParaRPr lang="it-IT" sz="1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2394055"/>
                  </a:ext>
                </a:extLst>
              </a:tr>
              <a:tr h="518160">
                <a:tc>
                  <a:txBody>
                    <a:bodyPr/>
                    <a:lstStyle/>
                    <a:p>
                      <a:pPr marL="0" indent="0">
                        <a:buNone/>
                      </a:pPr>
                      <a:r>
                        <a:rPr lang="it-IT" sz="1400" dirty="0"/>
                        <a:t>1. FORZA DEL LEGAME</a:t>
                      </a:r>
                    </a:p>
                    <a:p>
                      <a:pPr marL="0" indent="0">
                        <a:buNone/>
                      </a:pP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97168526"/>
                  </a:ext>
                </a:extLst>
              </a:tr>
              <a:tr h="518160">
                <a:tc>
                  <a:txBody>
                    <a:bodyPr/>
                    <a:lstStyle/>
                    <a:p>
                      <a:r>
                        <a:rPr lang="it-IT" sz="1400" dirty="0"/>
                        <a:t>2. SODDISFAZIONE</a:t>
                      </a:r>
                      <a:r>
                        <a:rPr lang="it-IT" sz="1400" baseline="0" dirty="0"/>
                        <a:t> DEI CLIENTI</a:t>
                      </a:r>
                    </a:p>
                    <a:p>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82779084"/>
                  </a:ext>
                </a:extLst>
              </a:tr>
              <a:tr h="370840">
                <a:tc>
                  <a:txBody>
                    <a:bodyPr/>
                    <a:lstStyle/>
                    <a:p>
                      <a:r>
                        <a:rPr lang="it-IT" sz="1400" dirty="0"/>
                        <a:t>3. POTENZIALE DI ATTRAZIONE</a:t>
                      </a: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76154293"/>
                  </a:ext>
                </a:extLst>
              </a:tr>
            </a:tbl>
          </a:graphicData>
        </a:graphic>
      </p:graphicFrame>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Rettangolo 10"/>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Tree>
    <p:extLst>
      <p:ext uri="{BB962C8B-B14F-4D97-AF65-F5344CB8AC3E}">
        <p14:creationId xmlns:p14="http://schemas.microsoft.com/office/powerpoint/2010/main" val="3348035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082" y="352083"/>
            <a:ext cx="6392774" cy="1296413"/>
          </a:xfrm>
        </p:spPr>
        <p:txBody>
          <a:bodyPr>
            <a:normAutofit fontScale="90000"/>
          </a:bodyPr>
          <a:lstStyle/>
          <a:p>
            <a:pPr algn="ctr"/>
            <a:br>
              <a:rPr lang="it-IT" sz="2600" b="1" dirty="0">
                <a:solidFill>
                  <a:srgbClr val="3304FC"/>
                </a:solidFill>
                <a:latin typeface="Arial" panose="020B0604020202020204" pitchFamily="34" charset="0"/>
                <a:cs typeface="Arial" panose="020B0604020202020204" pitchFamily="34" charset="0"/>
              </a:rPr>
            </a:br>
            <a:r>
              <a:rPr lang="it-IT" sz="3100" b="1" dirty="0">
                <a:solidFill>
                  <a:srgbClr val="FF0000"/>
                </a:solidFill>
                <a:latin typeface="Arial" panose="020B0604020202020204" pitchFamily="34" charset="0"/>
                <a:cs typeface="Arial" panose="020B0604020202020204" pitchFamily="34" charset="0"/>
              </a:rPr>
              <a:t>COSA FARE: LE PRIORITA’</a:t>
            </a:r>
            <a:br>
              <a:rPr lang="it-IT" sz="2600" b="1" dirty="0">
                <a:solidFill>
                  <a:srgbClr val="3304FC"/>
                </a:solidFill>
                <a:latin typeface="Arial" panose="020B0604020202020204" pitchFamily="34" charset="0"/>
                <a:cs typeface="Arial" panose="020B0604020202020204" pitchFamily="34" charset="0"/>
              </a:rPr>
            </a:br>
            <a:br>
              <a:rPr lang="it-IT" sz="2600" b="1" dirty="0">
                <a:solidFill>
                  <a:srgbClr val="3304FC"/>
                </a:solidFill>
                <a:latin typeface="Arial" panose="020B0604020202020204" pitchFamily="34" charset="0"/>
                <a:cs typeface="Arial" panose="020B0604020202020204" pitchFamily="34" charset="0"/>
              </a:rPr>
            </a:br>
            <a:r>
              <a:rPr lang="it-IT" sz="2600" b="1" i="1" dirty="0">
                <a:solidFill>
                  <a:srgbClr val="002060"/>
                </a:solidFill>
                <a:highlight>
                  <a:srgbClr val="FFFF00"/>
                </a:highlight>
                <a:latin typeface="Arial" panose="020B0604020202020204" pitchFamily="34" charset="0"/>
                <a:cs typeface="Arial" panose="020B0604020202020204" pitchFamily="34" charset="0"/>
              </a:rPr>
              <a:t>Le attività da mettere in cantiere</a:t>
            </a:r>
          </a:p>
        </p:txBody>
      </p:sp>
      <p:sp>
        <p:nvSpPr>
          <p:cNvPr id="6" name="Segnaposto numero diapositiva 5"/>
          <p:cNvSpPr>
            <a:spLocks noGrp="1"/>
          </p:cNvSpPr>
          <p:nvPr>
            <p:ph type="sldNum" sz="quarter" idx="12"/>
          </p:nvPr>
        </p:nvSpPr>
        <p:spPr/>
        <p:txBody>
          <a:bodyPr/>
          <a:lstStyle/>
          <a:p>
            <a:fld id="{D355FCB2-8A29-4C31-BE7E-88B2CCC417DE}" type="slidenum">
              <a:rPr lang="it-IT" smtClean="0"/>
              <a:t>85</a:t>
            </a:fld>
            <a:endParaRPr lang="it-IT"/>
          </a:p>
        </p:txBody>
      </p:sp>
      <p:pic>
        <p:nvPicPr>
          <p:cNvPr id="9" name="Immagine 8" descr="conpayoff_LIGHT.jpg"/>
          <p:cNvPicPr>
            <a:picLocks noChangeAspect="1"/>
          </p:cNvPicPr>
          <p:nvPr/>
        </p:nvPicPr>
        <p:blipFill>
          <a:blip r:embed="rId2" cstate="print"/>
          <a:srcRect/>
          <a:stretch>
            <a:fillRect/>
          </a:stretch>
        </p:blipFill>
        <p:spPr bwMode="auto">
          <a:xfrm>
            <a:off x="1282845" y="255321"/>
            <a:ext cx="845827" cy="146698"/>
          </a:xfrm>
          <a:prstGeom prst="rect">
            <a:avLst/>
          </a:prstGeom>
          <a:noFill/>
          <a:ln w="9525">
            <a:noFill/>
            <a:miter lim="800000"/>
            <a:headEnd/>
            <a:tailEnd/>
          </a:ln>
        </p:spPr>
      </p:pic>
      <p:pic>
        <p:nvPicPr>
          <p:cNvPr id="12"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37691" y="192771"/>
            <a:ext cx="676937" cy="333911"/>
          </a:xfrm>
          <a:prstGeom prst="rect">
            <a:avLst/>
          </a:prstGeom>
          <a:noFill/>
          <a:ln w="9525">
            <a:noFill/>
            <a:miter lim="800000"/>
            <a:headEnd/>
            <a:tailEnd/>
          </a:ln>
        </p:spPr>
      </p:pic>
      <p:graphicFrame>
        <p:nvGraphicFramePr>
          <p:cNvPr id="4" name="Tabella 3"/>
          <p:cNvGraphicFramePr>
            <a:graphicFrameLocks noGrp="1"/>
          </p:cNvGraphicFramePr>
          <p:nvPr>
            <p:extLst>
              <p:ext uri="{D42A27DB-BD31-4B8C-83A1-F6EECF244321}">
                <p14:modId xmlns:p14="http://schemas.microsoft.com/office/powerpoint/2010/main" val="84470945"/>
              </p:ext>
            </p:extLst>
          </p:nvPr>
        </p:nvGraphicFramePr>
        <p:xfrm>
          <a:off x="1024128" y="1990179"/>
          <a:ext cx="10557631" cy="3352800"/>
        </p:xfrm>
        <a:graphic>
          <a:graphicData uri="http://schemas.openxmlformats.org/drawingml/2006/table">
            <a:tbl>
              <a:tblPr firstRow="1" bandRow="1">
                <a:tableStyleId>{93296810-A885-4BE3-A3E7-6D5BEEA58F35}</a:tableStyleId>
              </a:tblPr>
              <a:tblGrid>
                <a:gridCol w="2967101">
                  <a:extLst>
                    <a:ext uri="{9D8B030D-6E8A-4147-A177-3AD203B41FA5}">
                      <a16:colId xmlns:a16="http://schemas.microsoft.com/office/drawing/2014/main" val="3157831787"/>
                    </a:ext>
                  </a:extLst>
                </a:gridCol>
                <a:gridCol w="2361708">
                  <a:extLst>
                    <a:ext uri="{9D8B030D-6E8A-4147-A177-3AD203B41FA5}">
                      <a16:colId xmlns:a16="http://schemas.microsoft.com/office/drawing/2014/main" val="3075957782"/>
                    </a:ext>
                  </a:extLst>
                </a:gridCol>
                <a:gridCol w="2567789">
                  <a:extLst>
                    <a:ext uri="{9D8B030D-6E8A-4147-A177-3AD203B41FA5}">
                      <a16:colId xmlns:a16="http://schemas.microsoft.com/office/drawing/2014/main" val="1052621034"/>
                    </a:ext>
                  </a:extLst>
                </a:gridCol>
                <a:gridCol w="2661033">
                  <a:extLst>
                    <a:ext uri="{9D8B030D-6E8A-4147-A177-3AD203B41FA5}">
                      <a16:colId xmlns:a16="http://schemas.microsoft.com/office/drawing/2014/main" val="1170089408"/>
                    </a:ext>
                  </a:extLst>
                </a:gridCol>
              </a:tblGrid>
              <a:tr h="518160">
                <a:tc>
                  <a:txBody>
                    <a:bodyPr/>
                    <a:lstStyle/>
                    <a:p>
                      <a:pPr algn="ctr"/>
                      <a:r>
                        <a:rPr lang="it-IT" sz="1400" dirty="0"/>
                        <a:t>MACRO-AREA</a:t>
                      </a:r>
                      <a:endParaRPr lang="it-IT" sz="1400" b="1" dirty="0">
                        <a:latin typeface="Arial" panose="020B0604020202020204" pitchFamily="34" charset="0"/>
                        <a:cs typeface="Arial" panose="020B0604020202020204" pitchFamily="34" charset="0"/>
                      </a:endParaRPr>
                    </a:p>
                  </a:txBody>
                  <a:tcPr anchor="ctr"/>
                </a:tc>
                <a:tc>
                  <a:txBody>
                    <a:bodyPr/>
                    <a:lstStyle/>
                    <a:p>
                      <a:pPr algn="ctr"/>
                      <a:r>
                        <a:rPr lang="it-IT" sz="1400" dirty="0"/>
                        <a:t>PRIORITA’ 1</a:t>
                      </a:r>
                      <a:endParaRPr lang="it-IT" sz="1000" b="1" dirty="0">
                        <a:latin typeface="Arial" panose="020B0604020202020204" pitchFamily="34" charset="0"/>
                        <a:cs typeface="Arial" panose="020B0604020202020204" pitchFamily="34" charset="0"/>
                      </a:endParaRPr>
                    </a:p>
                  </a:txBody>
                  <a:tcPr/>
                </a:tc>
                <a:tc>
                  <a:txBody>
                    <a:bodyPr/>
                    <a:lstStyle/>
                    <a:p>
                      <a:pPr algn="ctr"/>
                      <a:r>
                        <a:rPr lang="it-IT" sz="1400" dirty="0"/>
                        <a:t>PRIORITA’ 2</a:t>
                      </a:r>
                      <a:endParaRPr lang="it-IT" sz="1000" dirty="0"/>
                    </a:p>
                    <a:p>
                      <a:pPr algn="ctr"/>
                      <a:endParaRPr lang="it-IT" sz="1400" b="1" dirty="0">
                        <a:latin typeface="Arial" panose="020B0604020202020204" pitchFamily="34" charset="0"/>
                        <a:cs typeface="Arial" panose="020B0604020202020204" pitchFamily="34" charset="0"/>
                      </a:endParaRPr>
                    </a:p>
                  </a:txBody>
                  <a:tcPr/>
                </a:tc>
                <a:tc>
                  <a:txBody>
                    <a:bodyPr/>
                    <a:lstStyle/>
                    <a:p>
                      <a:pPr algn="ctr"/>
                      <a:r>
                        <a:rPr lang="it-IT" sz="1400" dirty="0"/>
                        <a:t>PRIORITA’ 3</a:t>
                      </a:r>
                      <a:endParaRPr lang="it-IT"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2394055"/>
                  </a:ext>
                </a:extLst>
              </a:tr>
              <a:tr h="944880">
                <a:tc>
                  <a:txBody>
                    <a:bodyPr/>
                    <a:lstStyle/>
                    <a:p>
                      <a:pPr marL="0" indent="0">
                        <a:buNone/>
                      </a:pPr>
                      <a:r>
                        <a:rPr lang="it-IT" sz="1400" dirty="0"/>
                        <a:t>1. FORZA DEL LEGAME</a:t>
                      </a:r>
                    </a:p>
                    <a:p>
                      <a:pPr marL="0" indent="0">
                        <a:buNone/>
                      </a:pP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97168526"/>
                  </a:ext>
                </a:extLst>
              </a:tr>
              <a:tr h="944880">
                <a:tc>
                  <a:txBody>
                    <a:bodyPr/>
                    <a:lstStyle/>
                    <a:p>
                      <a:r>
                        <a:rPr lang="it-IT" sz="1400" dirty="0"/>
                        <a:t>2. SODDISFAZIONE</a:t>
                      </a:r>
                      <a:r>
                        <a:rPr lang="it-IT" sz="1400" baseline="0" dirty="0"/>
                        <a:t> DEI CLIENTI</a:t>
                      </a:r>
                    </a:p>
                    <a:p>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82779084"/>
                  </a:ext>
                </a:extLst>
              </a:tr>
              <a:tr h="944880">
                <a:tc>
                  <a:txBody>
                    <a:bodyPr/>
                    <a:lstStyle/>
                    <a:p>
                      <a:r>
                        <a:rPr lang="it-IT" sz="1400" dirty="0"/>
                        <a:t>3. POTENZIALE DI ATTRAZIONE</a:t>
                      </a:r>
                      <a:endParaRPr lang="it-IT"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rPr>
                        <a:t>(…)</a:t>
                      </a:r>
                      <a:endPar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76154293"/>
                  </a:ext>
                </a:extLst>
              </a:tr>
            </a:tbl>
          </a:graphicData>
        </a:graphic>
      </p:graphicFrame>
      <p:sp>
        <p:nvSpPr>
          <p:cNvPr id="10" name="CasellaDiTesto 9"/>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1" name="Rettangolo 10"/>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Tree>
    <p:extLst>
      <p:ext uri="{BB962C8B-B14F-4D97-AF65-F5344CB8AC3E}">
        <p14:creationId xmlns:p14="http://schemas.microsoft.com/office/powerpoint/2010/main" val="2068968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64966" y="844475"/>
            <a:ext cx="9073007" cy="646331"/>
          </a:xfrm>
          <a:prstGeom prst="rect">
            <a:avLst/>
          </a:prstGeom>
          <a:solidFill>
            <a:srgbClr val="FFFF00"/>
          </a:solidFill>
        </p:spPr>
        <p:txBody>
          <a:bodyPr wrap="square">
            <a:spAutoFit/>
          </a:bodyPr>
          <a:lstStyle/>
          <a:p>
            <a:pPr algn="ctr">
              <a:defRPr/>
            </a:pPr>
            <a:r>
              <a:rPr lang="it-IT" sz="3600" b="1" i="1" dirty="0">
                <a:solidFill>
                  <a:srgbClr val="5959D5"/>
                </a:solidFill>
                <a:latin typeface="Arial" panose="020B0604020202020204" pitchFamily="34" charset="0"/>
                <a:cs typeface="Arial" panose="020B0604020202020204" pitchFamily="34" charset="0"/>
              </a:rPr>
              <a:t>Gli scenari possibili: dove ci troviamo?</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0738" y="179425"/>
            <a:ext cx="793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86</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913491296"/>
              </p:ext>
            </p:extLst>
          </p:nvPr>
        </p:nvGraphicFramePr>
        <p:xfrm>
          <a:off x="911424" y="2060848"/>
          <a:ext cx="10081120" cy="3571804"/>
        </p:xfrm>
        <a:graphic>
          <a:graphicData uri="http://schemas.openxmlformats.org/drawingml/2006/table">
            <a:tbl>
              <a:tblPr firstRow="1">
                <a:tableStyleId>{5C22544A-7EE6-4342-B048-85BDC9FD1C3A}</a:tableStyleId>
              </a:tblPr>
              <a:tblGrid>
                <a:gridCol w="2122342">
                  <a:extLst>
                    <a:ext uri="{9D8B030D-6E8A-4147-A177-3AD203B41FA5}">
                      <a16:colId xmlns:a16="http://schemas.microsoft.com/office/drawing/2014/main" val="2901380084"/>
                    </a:ext>
                  </a:extLst>
                </a:gridCol>
                <a:gridCol w="1337900">
                  <a:extLst>
                    <a:ext uri="{9D8B030D-6E8A-4147-A177-3AD203B41FA5}">
                      <a16:colId xmlns:a16="http://schemas.microsoft.com/office/drawing/2014/main" val="4160214453"/>
                    </a:ext>
                  </a:extLst>
                </a:gridCol>
                <a:gridCol w="3260505">
                  <a:extLst>
                    <a:ext uri="{9D8B030D-6E8A-4147-A177-3AD203B41FA5}">
                      <a16:colId xmlns:a16="http://schemas.microsoft.com/office/drawing/2014/main" val="2663909726"/>
                    </a:ext>
                  </a:extLst>
                </a:gridCol>
                <a:gridCol w="3360373">
                  <a:extLst>
                    <a:ext uri="{9D8B030D-6E8A-4147-A177-3AD203B41FA5}">
                      <a16:colId xmlns:a16="http://schemas.microsoft.com/office/drawing/2014/main" val="641852794"/>
                    </a:ext>
                  </a:extLst>
                </a:gridCol>
              </a:tblGrid>
              <a:tr h="460022">
                <a:tc rowSpan="4">
                  <a:txBody>
                    <a:bodyPr/>
                    <a:lstStyle/>
                    <a:p>
                      <a:endParaRPr lang="it-IT" dirty="0"/>
                    </a:p>
                    <a:p>
                      <a:endParaRPr lang="it-IT" dirty="0"/>
                    </a:p>
                    <a:p>
                      <a:endParaRPr lang="it-IT" dirty="0"/>
                    </a:p>
                    <a:p>
                      <a:endParaRPr lang="it-IT" dirty="0"/>
                    </a:p>
                    <a:p>
                      <a:endParaRPr lang="it-IT" dirty="0"/>
                    </a:p>
                    <a:p>
                      <a:endParaRPr lang="it-IT" dirty="0"/>
                    </a:p>
                    <a:p>
                      <a:endParaRPr lang="it-IT" dirty="0"/>
                    </a:p>
                    <a:p>
                      <a:r>
                        <a:rPr lang="it-IT" dirty="0"/>
                        <a:t>OPPORTUNITA’</a:t>
                      </a:r>
                    </a:p>
                    <a:p>
                      <a:r>
                        <a:rPr lang="it-IT" dirty="0"/>
                        <a:t>    </a:t>
                      </a:r>
                    </a:p>
                    <a:p>
                      <a:endParaRPr lang="it-IT" dirty="0"/>
                    </a:p>
                    <a:p>
                      <a:endParaRPr lang="it-IT" dirty="0"/>
                    </a:p>
                  </a:txBody>
                  <a:tcPr/>
                </a:tc>
                <a:tc rowSpan="4">
                  <a:txBody>
                    <a:bodyPr/>
                    <a:lstStyle/>
                    <a:p>
                      <a:endParaRPr lang="it-IT" dirty="0"/>
                    </a:p>
                    <a:p>
                      <a:endParaRPr lang="it-IT" dirty="0"/>
                    </a:p>
                    <a:p>
                      <a:endParaRPr lang="it-IT" dirty="0"/>
                    </a:p>
                    <a:p>
                      <a:endParaRPr lang="it-IT" dirty="0"/>
                    </a:p>
                    <a:p>
                      <a:endParaRPr lang="it-IT" dirty="0"/>
                    </a:p>
                    <a:p>
                      <a:pPr algn="r"/>
                      <a:r>
                        <a:rPr lang="it-IT" dirty="0"/>
                        <a:t>FORTI</a:t>
                      </a:r>
                    </a:p>
                    <a:p>
                      <a:endParaRPr lang="it-IT" dirty="0"/>
                    </a:p>
                    <a:p>
                      <a:endParaRPr lang="it-IT" dirty="0"/>
                    </a:p>
                    <a:p>
                      <a:endParaRPr lang="it-IT" dirty="0"/>
                    </a:p>
                    <a:p>
                      <a:pPr algn="r"/>
                      <a:endParaRPr lang="it-IT" dirty="0"/>
                    </a:p>
                    <a:p>
                      <a:pPr algn="r"/>
                      <a:r>
                        <a:rPr lang="it-IT" dirty="0"/>
                        <a:t>DEBOLI</a:t>
                      </a:r>
                    </a:p>
                  </a:txBody>
                  <a:tcPr>
                    <a:solidFill>
                      <a:srgbClr val="000099"/>
                    </a:solidFill>
                  </a:tcPr>
                </a:tc>
                <a:tc gridSpan="2">
                  <a:txBody>
                    <a:bodyPr/>
                    <a:lstStyle/>
                    <a:p>
                      <a:pPr algn="ctr"/>
                      <a:r>
                        <a:rPr lang="it-IT" dirty="0"/>
                        <a:t>MINACCE</a:t>
                      </a:r>
                    </a:p>
                  </a:txBody>
                  <a:tcPr/>
                </a:tc>
                <a:tc hMerge="1">
                  <a:txBody>
                    <a:bodyPr/>
                    <a:lstStyle/>
                    <a:p>
                      <a:endParaRPr lang="it-IT" dirty="0"/>
                    </a:p>
                  </a:txBody>
                  <a:tcPr/>
                </a:tc>
                <a:extLst>
                  <a:ext uri="{0D108BD9-81ED-4DB2-BD59-A6C34878D82A}">
                    <a16:rowId xmlns:a16="http://schemas.microsoft.com/office/drawing/2014/main" val="804833159"/>
                  </a:ext>
                </a:extLst>
              </a:tr>
              <a:tr h="460022">
                <a:tc vMerge="1">
                  <a:txBody>
                    <a:bodyPr/>
                    <a:lstStyle/>
                    <a:p>
                      <a:endParaRPr lang="it-IT"/>
                    </a:p>
                  </a:txBody>
                  <a:tcPr/>
                </a:tc>
                <a:tc vMerge="1">
                  <a:txBody>
                    <a:bodyPr/>
                    <a:lstStyle/>
                    <a:p>
                      <a:endParaRPr lang="it-IT"/>
                    </a:p>
                  </a:txBody>
                  <a:tcPr/>
                </a:tc>
                <a:tc>
                  <a:txBody>
                    <a:bodyPr/>
                    <a:lstStyle/>
                    <a:p>
                      <a:pPr algn="ctr"/>
                      <a:r>
                        <a:rPr lang="it-IT" b="1" dirty="0">
                          <a:solidFill>
                            <a:schemeClr val="bg1"/>
                          </a:solidFill>
                        </a:rPr>
                        <a:t>DEBOLI</a:t>
                      </a:r>
                    </a:p>
                  </a:txBody>
                  <a:tcPr>
                    <a:solidFill>
                      <a:srgbClr val="000099"/>
                    </a:solidFill>
                  </a:tcPr>
                </a:tc>
                <a:tc>
                  <a:txBody>
                    <a:bodyPr/>
                    <a:lstStyle/>
                    <a:p>
                      <a:pPr algn="ctr"/>
                      <a:r>
                        <a:rPr lang="it-IT" b="1" dirty="0">
                          <a:solidFill>
                            <a:schemeClr val="bg1"/>
                          </a:solidFill>
                        </a:rPr>
                        <a:t>FORTI</a:t>
                      </a:r>
                    </a:p>
                  </a:txBody>
                  <a:tcPr>
                    <a:solidFill>
                      <a:srgbClr val="000099"/>
                    </a:solidFill>
                  </a:tcPr>
                </a:tc>
                <a:extLst>
                  <a:ext uri="{0D108BD9-81ED-4DB2-BD59-A6C34878D82A}">
                    <a16:rowId xmlns:a16="http://schemas.microsoft.com/office/drawing/2014/main" val="4153628856"/>
                  </a:ext>
                </a:extLst>
              </a:tr>
              <a:tr h="1463040">
                <a:tc vMerge="1">
                  <a:txBody>
                    <a:bodyPr/>
                    <a:lstStyle/>
                    <a:p>
                      <a:endParaRPr lang="it-IT" dirty="0"/>
                    </a:p>
                  </a:txBody>
                  <a:tcPr/>
                </a:tc>
                <a:tc vMerge="1">
                  <a:txBody>
                    <a:bodyPr/>
                    <a:lstStyle/>
                    <a:p>
                      <a:endParaRPr lang="it-IT"/>
                    </a:p>
                  </a:txBody>
                  <a:tcPr/>
                </a:tc>
                <a:tc>
                  <a:txBody>
                    <a:bodyPr/>
                    <a:lstStyle/>
                    <a:p>
                      <a:pPr algn="ctr"/>
                      <a:r>
                        <a:rPr lang="it-IT" b="1" dirty="0"/>
                        <a:t>Scenario 1</a:t>
                      </a:r>
                    </a:p>
                    <a:p>
                      <a:pPr algn="ctr"/>
                      <a:endParaRPr lang="it-IT" b="1" dirty="0"/>
                    </a:p>
                    <a:p>
                      <a:pPr algn="ctr"/>
                      <a:r>
                        <a:rPr lang="it-IT" b="1" dirty="0"/>
                        <a:t>«DREAM»</a:t>
                      </a:r>
                    </a:p>
                    <a:p>
                      <a:pPr algn="ctr"/>
                      <a:r>
                        <a:rPr lang="it-IT" b="1" dirty="0"/>
                        <a:t> (DIFENDERE</a:t>
                      </a:r>
                      <a:r>
                        <a:rPr lang="it-IT" b="1" baseline="0" dirty="0"/>
                        <a:t> E CONSOLIDARE)</a:t>
                      </a:r>
                      <a:endParaRPr lang="it-IT" b="1" dirty="0"/>
                    </a:p>
                    <a:p>
                      <a:pPr algn="ctr"/>
                      <a:endParaRPr lang="it-IT" b="1" dirty="0"/>
                    </a:p>
                  </a:txBody>
                  <a:tcPr>
                    <a:solidFill>
                      <a:srgbClr val="09ED3F"/>
                    </a:solidFill>
                  </a:tcPr>
                </a:tc>
                <a:tc>
                  <a:txBody>
                    <a:bodyPr/>
                    <a:lstStyle/>
                    <a:p>
                      <a:pPr algn="ctr"/>
                      <a:r>
                        <a:rPr lang="it-IT" b="1" dirty="0"/>
                        <a:t>Scenario 2</a:t>
                      </a:r>
                    </a:p>
                    <a:p>
                      <a:pPr algn="ctr"/>
                      <a:endParaRPr lang="it-IT" b="1" dirty="0"/>
                    </a:p>
                    <a:p>
                      <a:pPr algn="ctr"/>
                      <a:r>
                        <a:rPr lang="it-IT" b="1" dirty="0"/>
                        <a:t>STRATEGIE AGGRESSIVE</a:t>
                      </a:r>
                    </a:p>
                  </a:txBody>
                  <a:tcPr>
                    <a:solidFill>
                      <a:srgbClr val="FFFF00"/>
                    </a:solidFill>
                  </a:tcPr>
                </a:tc>
                <a:extLst>
                  <a:ext uri="{0D108BD9-81ED-4DB2-BD59-A6C34878D82A}">
                    <a16:rowId xmlns:a16="http://schemas.microsoft.com/office/drawing/2014/main" val="3053405702"/>
                  </a:ext>
                </a:extLst>
              </a:tr>
              <a:tr h="1188720">
                <a:tc vMerge="1">
                  <a:txBody>
                    <a:bodyPr/>
                    <a:lstStyle/>
                    <a:p>
                      <a:endParaRPr lang="it-IT" dirty="0"/>
                    </a:p>
                  </a:txBody>
                  <a:tcPr/>
                </a:tc>
                <a:tc vMerge="1">
                  <a:txBody>
                    <a:bodyPr/>
                    <a:lstStyle/>
                    <a:p>
                      <a:endParaRPr lang="it-IT"/>
                    </a:p>
                  </a:txBody>
                  <a:tcPr/>
                </a:tc>
                <a:tc>
                  <a:txBody>
                    <a:bodyPr/>
                    <a:lstStyle/>
                    <a:p>
                      <a:pPr algn="ctr"/>
                      <a:r>
                        <a:rPr lang="it-IT" b="1" dirty="0"/>
                        <a:t>Scenario 3</a:t>
                      </a:r>
                    </a:p>
                    <a:p>
                      <a:pPr algn="ctr"/>
                      <a:endParaRPr lang="it-IT" b="1" dirty="0"/>
                    </a:p>
                    <a:p>
                      <a:pPr algn="ctr"/>
                      <a:r>
                        <a:rPr lang="it-IT" b="1" dirty="0"/>
                        <a:t>ATTENZIONE</a:t>
                      </a:r>
                    </a:p>
                    <a:p>
                      <a:pPr algn="ctr"/>
                      <a:endParaRPr lang="it-IT" b="1" dirty="0"/>
                    </a:p>
                  </a:txBody>
                  <a:tcPr>
                    <a:solidFill>
                      <a:srgbClr val="FFFF00"/>
                    </a:solidFill>
                  </a:tcPr>
                </a:tc>
                <a:tc>
                  <a:txBody>
                    <a:bodyPr/>
                    <a:lstStyle/>
                    <a:p>
                      <a:pPr algn="ctr"/>
                      <a:r>
                        <a:rPr lang="it-IT" b="1" dirty="0"/>
                        <a:t>Scenario 4</a:t>
                      </a:r>
                    </a:p>
                    <a:p>
                      <a:pPr algn="ctr"/>
                      <a:endParaRPr lang="it-IT" b="1" dirty="0"/>
                    </a:p>
                    <a:p>
                      <a:pPr algn="ctr"/>
                      <a:r>
                        <a:rPr lang="it-IT" b="1" dirty="0"/>
                        <a:t>PERICOLI</a:t>
                      </a:r>
                    </a:p>
                  </a:txBody>
                  <a:tcPr>
                    <a:solidFill>
                      <a:srgbClr val="FF0000"/>
                    </a:solidFill>
                  </a:tcPr>
                </a:tc>
                <a:extLst>
                  <a:ext uri="{0D108BD9-81ED-4DB2-BD59-A6C34878D82A}">
                    <a16:rowId xmlns:a16="http://schemas.microsoft.com/office/drawing/2014/main" val="4036188887"/>
                  </a:ext>
                </a:extLst>
              </a:tr>
            </a:tbl>
          </a:graphicData>
        </a:graphic>
      </p:graphicFrame>
      <p:pic>
        <p:nvPicPr>
          <p:cNvPr id="12" name="Immagine 11" descr="conpayoff_LIGHT.jpg"/>
          <p:cNvPicPr>
            <a:picLocks noChangeAspect="1"/>
          </p:cNvPicPr>
          <p:nvPr/>
        </p:nvPicPr>
        <p:blipFill>
          <a:blip r:embed="rId3" cstate="print"/>
          <a:srcRect/>
          <a:stretch>
            <a:fillRect/>
          </a:stretch>
        </p:blipFill>
        <p:spPr bwMode="auto">
          <a:xfrm>
            <a:off x="1029407" y="203127"/>
            <a:ext cx="845827" cy="146698"/>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14" name="CasellaDiTesto 13"/>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080202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42189" y="422227"/>
            <a:ext cx="6996896" cy="523220"/>
          </a:xfrm>
          <a:prstGeom prst="rect">
            <a:avLst/>
          </a:prstGeom>
          <a:solidFill>
            <a:srgbClr val="002060"/>
          </a:solidFill>
        </p:spPr>
        <p:txBody>
          <a:bodyPr wrap="square">
            <a:spAutoFit/>
          </a:bodyPr>
          <a:lstStyle/>
          <a:p>
            <a:pPr algn="ctr">
              <a:defRPr/>
            </a:pPr>
            <a:r>
              <a:rPr lang="it-IT" sz="2800" b="1" i="1" dirty="0">
                <a:solidFill>
                  <a:schemeClr val="bg1"/>
                </a:solidFill>
                <a:latin typeface="Arial" panose="020B0604020202020204" pitchFamily="34" charset="0"/>
                <a:cs typeface="Arial" panose="020B0604020202020204" pitchFamily="34" charset="0"/>
              </a:rPr>
              <a:t>Mappa di posizionamento dei fattori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9586" y="179425"/>
            <a:ext cx="664901" cy="3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87</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23249" y="275529"/>
            <a:ext cx="845827" cy="146698"/>
          </a:xfrm>
          <a:prstGeom prst="rect">
            <a:avLst/>
          </a:prstGeom>
          <a:noFill/>
          <a:ln w="9525">
            <a:noFill/>
            <a:miter lim="800000"/>
            <a:headEnd/>
            <a:tailEnd/>
          </a:ln>
        </p:spPr>
      </p:pic>
      <p:cxnSp>
        <p:nvCxnSpPr>
          <p:cNvPr id="6" name="Connettore 2 5"/>
          <p:cNvCxnSpPr/>
          <p:nvPr/>
        </p:nvCxnSpPr>
        <p:spPr>
          <a:xfrm flipH="1">
            <a:off x="6013938" y="1594338"/>
            <a:ext cx="11724" cy="3763108"/>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4" name="Connettore 2 13"/>
          <p:cNvCxnSpPr/>
          <p:nvPr/>
        </p:nvCxnSpPr>
        <p:spPr>
          <a:xfrm flipH="1" flipV="1">
            <a:off x="2423592" y="3833447"/>
            <a:ext cx="7306562" cy="1416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3" name="CasellaDiTesto 22"/>
          <p:cNvSpPr txBox="1"/>
          <p:nvPr/>
        </p:nvSpPr>
        <p:spPr>
          <a:xfrm>
            <a:off x="5298830" y="5496000"/>
            <a:ext cx="1606062" cy="276999"/>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Debole </a:t>
            </a:r>
            <a:r>
              <a:rPr lang="it-IT" sz="1200" b="1" dirty="0" err="1">
                <a:latin typeface="Arial" panose="020B0604020202020204" pitchFamily="34" charset="0"/>
                <a:cs typeface="Arial" panose="020B0604020202020204" pitchFamily="34" charset="0"/>
              </a:rPr>
              <a:t>retention</a:t>
            </a:r>
            <a:endParaRPr lang="it-IT" sz="1200" b="1" dirty="0">
              <a:latin typeface="Arial" panose="020B0604020202020204" pitchFamily="34" charset="0"/>
              <a:cs typeface="Arial" panose="020B0604020202020204" pitchFamily="34" charset="0"/>
            </a:endParaRPr>
          </a:p>
        </p:txBody>
      </p:sp>
      <p:sp>
        <p:nvSpPr>
          <p:cNvPr id="26" name="CasellaDiTesto 25"/>
          <p:cNvSpPr txBox="1"/>
          <p:nvPr/>
        </p:nvSpPr>
        <p:spPr>
          <a:xfrm>
            <a:off x="5222631" y="1186207"/>
            <a:ext cx="1606062" cy="276999"/>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Forte </a:t>
            </a:r>
            <a:r>
              <a:rPr lang="it-IT" sz="1200" b="1" dirty="0" err="1">
                <a:latin typeface="Arial" panose="020B0604020202020204" pitchFamily="34" charset="0"/>
                <a:cs typeface="Arial" panose="020B0604020202020204" pitchFamily="34" charset="0"/>
              </a:rPr>
              <a:t>retention</a:t>
            </a:r>
            <a:endParaRPr lang="it-IT" sz="1200" b="1" dirty="0">
              <a:latin typeface="Arial" panose="020B0604020202020204" pitchFamily="34" charset="0"/>
              <a:cs typeface="Arial" panose="020B0604020202020204" pitchFamily="34" charset="0"/>
            </a:endParaRPr>
          </a:p>
        </p:txBody>
      </p:sp>
      <p:sp>
        <p:nvSpPr>
          <p:cNvPr id="27" name="CasellaDiTesto 26"/>
          <p:cNvSpPr txBox="1"/>
          <p:nvPr/>
        </p:nvSpPr>
        <p:spPr>
          <a:xfrm>
            <a:off x="9534676" y="3616778"/>
            <a:ext cx="1606062"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Forte</a:t>
            </a:r>
          </a:p>
          <a:p>
            <a:pPr algn="ctr"/>
            <a:r>
              <a:rPr lang="it-IT" sz="1200" b="1" dirty="0" err="1">
                <a:latin typeface="Arial" panose="020B0604020202020204" pitchFamily="34" charset="0"/>
                <a:cs typeface="Arial" panose="020B0604020202020204" pitchFamily="34" charset="0"/>
              </a:rPr>
              <a:t>acquisition</a:t>
            </a:r>
            <a:endParaRPr lang="it-IT" sz="1200" b="1" dirty="0">
              <a:latin typeface="Arial" panose="020B0604020202020204" pitchFamily="34" charset="0"/>
              <a:cs typeface="Arial" panose="020B0604020202020204" pitchFamily="34" charset="0"/>
            </a:endParaRPr>
          </a:p>
        </p:txBody>
      </p:sp>
      <p:sp>
        <p:nvSpPr>
          <p:cNvPr id="29" name="CasellaDiTesto 28"/>
          <p:cNvSpPr txBox="1"/>
          <p:nvPr/>
        </p:nvSpPr>
        <p:spPr>
          <a:xfrm>
            <a:off x="1152676" y="3602614"/>
            <a:ext cx="1606062" cy="461665"/>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Debole</a:t>
            </a:r>
          </a:p>
          <a:p>
            <a:pPr algn="ctr"/>
            <a:r>
              <a:rPr lang="it-IT" sz="1200" b="1" dirty="0" err="1">
                <a:latin typeface="Arial" panose="020B0604020202020204" pitchFamily="34" charset="0"/>
                <a:cs typeface="Arial" panose="020B0604020202020204" pitchFamily="34" charset="0"/>
              </a:rPr>
              <a:t>acquisition</a:t>
            </a:r>
            <a:endParaRPr lang="it-IT" sz="1200" b="1" dirty="0">
              <a:latin typeface="Arial" panose="020B0604020202020204" pitchFamily="34" charset="0"/>
              <a:cs typeface="Arial" panose="020B0604020202020204" pitchFamily="34" charset="0"/>
            </a:endParaRPr>
          </a:p>
        </p:txBody>
      </p:sp>
      <p:sp>
        <p:nvSpPr>
          <p:cNvPr id="32" name="CasellaDiTesto 31"/>
          <p:cNvSpPr txBox="1"/>
          <p:nvPr/>
        </p:nvSpPr>
        <p:spPr>
          <a:xfrm>
            <a:off x="2724638" y="5227982"/>
            <a:ext cx="1606062" cy="246221"/>
          </a:xfrm>
          <a:prstGeom prst="rect">
            <a:avLst/>
          </a:prstGeom>
          <a:solidFill>
            <a:srgbClr val="FF00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CRITICI</a:t>
            </a:r>
          </a:p>
        </p:txBody>
      </p:sp>
      <p:sp>
        <p:nvSpPr>
          <p:cNvPr id="33" name="CasellaDiTesto 32"/>
          <p:cNvSpPr txBox="1"/>
          <p:nvPr/>
        </p:nvSpPr>
        <p:spPr>
          <a:xfrm>
            <a:off x="2758737" y="1705270"/>
            <a:ext cx="2072513" cy="246221"/>
          </a:xfrm>
          <a:prstGeom prst="rect">
            <a:avLst/>
          </a:prstGeom>
          <a:solidFill>
            <a:srgbClr val="FF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DA CONSOLIDARE</a:t>
            </a:r>
          </a:p>
        </p:txBody>
      </p:sp>
      <p:sp>
        <p:nvSpPr>
          <p:cNvPr id="34" name="CasellaDiTesto 33"/>
          <p:cNvSpPr txBox="1"/>
          <p:nvPr/>
        </p:nvSpPr>
        <p:spPr>
          <a:xfrm>
            <a:off x="7708900" y="1705270"/>
            <a:ext cx="1571961" cy="246221"/>
          </a:xfrm>
          <a:prstGeom prst="rect">
            <a:avLst/>
          </a:prstGeom>
          <a:solidFill>
            <a:srgbClr val="00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POSITIVI</a:t>
            </a:r>
          </a:p>
        </p:txBody>
      </p:sp>
      <p:sp>
        <p:nvSpPr>
          <p:cNvPr id="35" name="CasellaDiTesto 34"/>
          <p:cNvSpPr txBox="1"/>
          <p:nvPr/>
        </p:nvSpPr>
        <p:spPr>
          <a:xfrm>
            <a:off x="7616766" y="5209702"/>
            <a:ext cx="2113388" cy="246221"/>
          </a:xfrm>
          <a:prstGeom prst="rect">
            <a:avLst/>
          </a:prstGeom>
          <a:solidFill>
            <a:srgbClr val="FFFF00"/>
          </a:solidFill>
        </p:spPr>
        <p:txBody>
          <a:bodyPr wrap="square" rtlCol="0">
            <a:spAutoFit/>
          </a:bodyPr>
          <a:lstStyle/>
          <a:p>
            <a:pPr algn="ctr"/>
            <a:r>
              <a:rPr lang="it-IT" sz="1000" b="1" dirty="0">
                <a:latin typeface="Arial" panose="020B0604020202020204" pitchFamily="34" charset="0"/>
                <a:cs typeface="Arial" panose="020B0604020202020204" pitchFamily="34" charset="0"/>
              </a:rPr>
              <a:t>FATTORI DA CONSOLIDARE</a:t>
            </a:r>
          </a:p>
        </p:txBody>
      </p:sp>
      <p:sp>
        <p:nvSpPr>
          <p:cNvPr id="36" name="CasellaDiTesto 35"/>
          <p:cNvSpPr txBox="1"/>
          <p:nvPr/>
        </p:nvSpPr>
        <p:spPr>
          <a:xfrm>
            <a:off x="3437599" y="2392517"/>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a:t>
            </a:r>
          </a:p>
        </p:txBody>
      </p:sp>
      <p:sp>
        <p:nvSpPr>
          <p:cNvPr id="37" name="CasellaDiTesto 36"/>
          <p:cNvSpPr txBox="1"/>
          <p:nvPr/>
        </p:nvSpPr>
        <p:spPr>
          <a:xfrm>
            <a:off x="3764565" y="2608405"/>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7</a:t>
            </a:r>
          </a:p>
        </p:txBody>
      </p:sp>
      <p:sp>
        <p:nvSpPr>
          <p:cNvPr id="38" name="CasellaDiTesto 37"/>
          <p:cNvSpPr txBox="1"/>
          <p:nvPr/>
        </p:nvSpPr>
        <p:spPr>
          <a:xfrm>
            <a:off x="2791178" y="3082702"/>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4</a:t>
            </a:r>
          </a:p>
        </p:txBody>
      </p:sp>
      <p:sp>
        <p:nvSpPr>
          <p:cNvPr id="39" name="CasellaDiTesto 38"/>
          <p:cNvSpPr txBox="1"/>
          <p:nvPr/>
        </p:nvSpPr>
        <p:spPr>
          <a:xfrm>
            <a:off x="8279759" y="238173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12</a:t>
            </a:r>
          </a:p>
        </p:txBody>
      </p:sp>
      <p:sp>
        <p:nvSpPr>
          <p:cNvPr id="40" name="CasellaDiTesto 39"/>
          <p:cNvSpPr txBox="1"/>
          <p:nvPr/>
        </p:nvSpPr>
        <p:spPr>
          <a:xfrm>
            <a:off x="6895065" y="3061445"/>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9</a:t>
            </a:r>
          </a:p>
        </p:txBody>
      </p:sp>
      <p:sp>
        <p:nvSpPr>
          <p:cNvPr id="41" name="CasellaDiTesto 40"/>
          <p:cNvSpPr txBox="1"/>
          <p:nvPr/>
        </p:nvSpPr>
        <p:spPr>
          <a:xfrm>
            <a:off x="6598452" y="231469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a:t>
            </a:r>
          </a:p>
        </p:txBody>
      </p:sp>
      <p:sp>
        <p:nvSpPr>
          <p:cNvPr id="42" name="CasellaDiTesto 41"/>
          <p:cNvSpPr txBox="1"/>
          <p:nvPr/>
        </p:nvSpPr>
        <p:spPr>
          <a:xfrm>
            <a:off x="7208349" y="2627959"/>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3</a:t>
            </a:r>
          </a:p>
        </p:txBody>
      </p:sp>
      <p:sp>
        <p:nvSpPr>
          <p:cNvPr id="43" name="CasellaDiTesto 42"/>
          <p:cNvSpPr txBox="1"/>
          <p:nvPr/>
        </p:nvSpPr>
        <p:spPr>
          <a:xfrm>
            <a:off x="7991236" y="2806051"/>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13</a:t>
            </a:r>
          </a:p>
        </p:txBody>
      </p:sp>
      <p:sp>
        <p:nvSpPr>
          <p:cNvPr id="44" name="CasellaDiTesto 43"/>
          <p:cNvSpPr txBox="1"/>
          <p:nvPr/>
        </p:nvSpPr>
        <p:spPr>
          <a:xfrm>
            <a:off x="7175499" y="4135318"/>
            <a:ext cx="1104259"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11</a:t>
            </a:r>
          </a:p>
        </p:txBody>
      </p:sp>
      <p:sp>
        <p:nvSpPr>
          <p:cNvPr id="45" name="CasellaDiTesto 44"/>
          <p:cNvSpPr txBox="1"/>
          <p:nvPr/>
        </p:nvSpPr>
        <p:spPr>
          <a:xfrm>
            <a:off x="7502466" y="4351206"/>
            <a:ext cx="95855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17</a:t>
            </a:r>
          </a:p>
        </p:txBody>
      </p:sp>
      <p:sp>
        <p:nvSpPr>
          <p:cNvPr id="46" name="CasellaDiTesto 45"/>
          <p:cNvSpPr txBox="1"/>
          <p:nvPr/>
        </p:nvSpPr>
        <p:spPr>
          <a:xfrm>
            <a:off x="6529079" y="4825503"/>
            <a:ext cx="787400"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4</a:t>
            </a:r>
          </a:p>
        </p:txBody>
      </p:sp>
      <p:sp>
        <p:nvSpPr>
          <p:cNvPr id="47" name="CasellaDiTesto 46"/>
          <p:cNvSpPr txBox="1"/>
          <p:nvPr/>
        </p:nvSpPr>
        <p:spPr>
          <a:xfrm>
            <a:off x="4330700" y="4097618"/>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19</a:t>
            </a:r>
          </a:p>
        </p:txBody>
      </p:sp>
      <p:sp>
        <p:nvSpPr>
          <p:cNvPr id="48" name="CasellaDiTesto 47"/>
          <p:cNvSpPr txBox="1"/>
          <p:nvPr/>
        </p:nvSpPr>
        <p:spPr>
          <a:xfrm>
            <a:off x="2946006" y="4777325"/>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29</a:t>
            </a:r>
          </a:p>
        </p:txBody>
      </p:sp>
      <p:sp>
        <p:nvSpPr>
          <p:cNvPr id="49" name="CasellaDiTesto 48"/>
          <p:cNvSpPr txBox="1"/>
          <p:nvPr/>
        </p:nvSpPr>
        <p:spPr>
          <a:xfrm>
            <a:off x="2397347" y="3990814"/>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22</a:t>
            </a:r>
          </a:p>
        </p:txBody>
      </p:sp>
      <p:sp>
        <p:nvSpPr>
          <p:cNvPr id="50" name="CasellaDiTesto 49"/>
          <p:cNvSpPr txBox="1"/>
          <p:nvPr/>
        </p:nvSpPr>
        <p:spPr>
          <a:xfrm>
            <a:off x="3259290" y="4343839"/>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30</a:t>
            </a:r>
          </a:p>
        </p:txBody>
      </p:sp>
      <p:sp>
        <p:nvSpPr>
          <p:cNvPr id="51" name="CasellaDiTesto 50"/>
          <p:cNvSpPr txBox="1"/>
          <p:nvPr/>
        </p:nvSpPr>
        <p:spPr>
          <a:xfrm>
            <a:off x="4042177" y="4521931"/>
            <a:ext cx="1001101"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Fattore 18</a:t>
            </a:r>
          </a:p>
        </p:txBody>
      </p:sp>
      <p:sp>
        <p:nvSpPr>
          <p:cNvPr id="52" name="CasellaDiTesto 51"/>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sp>
        <p:nvSpPr>
          <p:cNvPr id="4" name="Ovale 3"/>
          <p:cNvSpPr/>
          <p:nvPr/>
        </p:nvSpPr>
        <p:spPr>
          <a:xfrm>
            <a:off x="3360040" y="4229101"/>
            <a:ext cx="789395" cy="539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8385611" y="2212017"/>
            <a:ext cx="789395" cy="539052"/>
          </a:xfrm>
          <a:prstGeom prst="ellipse">
            <a:avLst/>
          </a:prstGeom>
          <a:noFill/>
          <a:ln w="57150">
            <a:solidFill>
              <a:srgbClr val="1BF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Tree>
    <p:extLst>
      <p:ext uri="{BB962C8B-B14F-4D97-AF65-F5344CB8AC3E}">
        <p14:creationId xmlns:p14="http://schemas.microsoft.com/office/powerpoint/2010/main" val="2430499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23592" y="844475"/>
            <a:ext cx="7914381" cy="646331"/>
          </a:xfrm>
          <a:prstGeom prst="rect">
            <a:avLst/>
          </a:prstGeom>
          <a:solidFill>
            <a:srgbClr val="002060"/>
          </a:solidFill>
        </p:spPr>
        <p:txBody>
          <a:bodyPr wrap="square">
            <a:spAutoFit/>
          </a:bodyPr>
          <a:lstStyle/>
          <a:p>
            <a:pPr algn="ctr">
              <a:defRPr/>
            </a:pPr>
            <a:r>
              <a:rPr lang="it-IT" sz="3600" b="1" i="1" dirty="0">
                <a:solidFill>
                  <a:schemeClr val="bg1"/>
                </a:solidFill>
                <a:latin typeface="Arial" panose="020B0604020202020204" pitchFamily="34" charset="0"/>
                <a:cs typeface="Arial" panose="020B0604020202020204" pitchFamily="34" charset="0"/>
              </a:rPr>
              <a:t>SWOT Analysis</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0738" y="179425"/>
            <a:ext cx="793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88</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1176474597"/>
              </p:ext>
            </p:extLst>
          </p:nvPr>
        </p:nvGraphicFramePr>
        <p:xfrm>
          <a:off x="1544559" y="1856395"/>
          <a:ext cx="9596179" cy="3383280"/>
        </p:xfrm>
        <a:graphic>
          <a:graphicData uri="http://schemas.openxmlformats.org/drawingml/2006/table">
            <a:tbl>
              <a:tblPr firstRow="1">
                <a:tableStyleId>{5C22544A-7EE6-4342-B048-85BDC9FD1C3A}</a:tableStyleId>
              </a:tblPr>
              <a:tblGrid>
                <a:gridCol w="1720135">
                  <a:extLst>
                    <a:ext uri="{9D8B030D-6E8A-4147-A177-3AD203B41FA5}">
                      <a16:colId xmlns:a16="http://schemas.microsoft.com/office/drawing/2014/main" val="2901380084"/>
                    </a:ext>
                  </a:extLst>
                </a:gridCol>
                <a:gridCol w="1801490">
                  <a:extLst>
                    <a:ext uri="{9D8B030D-6E8A-4147-A177-3AD203B41FA5}">
                      <a16:colId xmlns:a16="http://schemas.microsoft.com/office/drawing/2014/main" val="4160214453"/>
                    </a:ext>
                  </a:extLst>
                </a:gridCol>
                <a:gridCol w="2875828">
                  <a:extLst>
                    <a:ext uri="{9D8B030D-6E8A-4147-A177-3AD203B41FA5}">
                      <a16:colId xmlns:a16="http://schemas.microsoft.com/office/drawing/2014/main" val="2663909726"/>
                    </a:ext>
                  </a:extLst>
                </a:gridCol>
                <a:gridCol w="3198726">
                  <a:extLst>
                    <a:ext uri="{9D8B030D-6E8A-4147-A177-3AD203B41FA5}">
                      <a16:colId xmlns:a16="http://schemas.microsoft.com/office/drawing/2014/main" val="641852794"/>
                    </a:ext>
                  </a:extLst>
                </a:gridCol>
              </a:tblGrid>
              <a:tr h="460022">
                <a:tc rowSpan="4">
                  <a:txBody>
                    <a:bodyPr/>
                    <a:lstStyle/>
                    <a:p>
                      <a:endParaRPr lang="it-IT" dirty="0"/>
                    </a:p>
                    <a:p>
                      <a:endParaRPr lang="it-IT" dirty="0"/>
                    </a:p>
                    <a:p>
                      <a:endParaRPr lang="it-IT" dirty="0"/>
                    </a:p>
                    <a:p>
                      <a:endParaRPr lang="it-IT" dirty="0"/>
                    </a:p>
                    <a:p>
                      <a:endParaRPr lang="it-IT" dirty="0"/>
                    </a:p>
                    <a:p>
                      <a:endParaRPr lang="it-IT" dirty="0"/>
                    </a:p>
                    <a:p>
                      <a:r>
                        <a:rPr lang="it-IT" dirty="0"/>
                        <a:t>FATTORI</a:t>
                      </a:r>
                      <a:r>
                        <a:rPr lang="it-IT" baseline="0" dirty="0"/>
                        <a:t> ESTERNI</a:t>
                      </a:r>
                      <a:endParaRPr lang="it-IT" dirty="0"/>
                    </a:p>
                    <a:p>
                      <a:endParaRPr lang="it-IT" dirty="0"/>
                    </a:p>
                    <a:p>
                      <a:r>
                        <a:rPr lang="it-IT" dirty="0"/>
                        <a:t>    </a:t>
                      </a:r>
                    </a:p>
                    <a:p>
                      <a:endParaRPr lang="it-IT" dirty="0"/>
                    </a:p>
                    <a:p>
                      <a:endParaRPr lang="it-IT" dirty="0"/>
                    </a:p>
                  </a:txBody>
                  <a:tcPr/>
                </a:tc>
                <a:tc rowSpan="4">
                  <a:txBody>
                    <a:bodyPr/>
                    <a:lstStyle/>
                    <a:p>
                      <a:endParaRPr lang="it-IT" dirty="0"/>
                    </a:p>
                    <a:p>
                      <a:endParaRPr lang="it-IT" dirty="0"/>
                    </a:p>
                    <a:p>
                      <a:endParaRPr lang="it-IT" dirty="0"/>
                    </a:p>
                    <a:p>
                      <a:endParaRPr lang="it-IT" dirty="0"/>
                    </a:p>
                    <a:p>
                      <a:endParaRPr lang="it-IT" dirty="0"/>
                    </a:p>
                    <a:p>
                      <a:pPr algn="r"/>
                      <a:r>
                        <a:rPr lang="it-IT" dirty="0"/>
                        <a:t>OPPORTUNITA’</a:t>
                      </a:r>
                    </a:p>
                    <a:p>
                      <a:endParaRPr lang="it-IT" dirty="0"/>
                    </a:p>
                    <a:p>
                      <a:endParaRPr lang="it-IT" dirty="0"/>
                    </a:p>
                    <a:p>
                      <a:endParaRPr lang="it-IT" dirty="0"/>
                    </a:p>
                    <a:p>
                      <a:pPr algn="r"/>
                      <a:r>
                        <a:rPr lang="it-IT" dirty="0"/>
                        <a:t>MINACCE</a:t>
                      </a:r>
                    </a:p>
                  </a:txBody>
                  <a:tcPr>
                    <a:solidFill>
                      <a:srgbClr val="000099"/>
                    </a:solidFill>
                  </a:tcPr>
                </a:tc>
                <a:tc gridSpan="2">
                  <a:txBody>
                    <a:bodyPr/>
                    <a:lstStyle/>
                    <a:p>
                      <a:pPr algn="ctr"/>
                      <a:r>
                        <a:rPr lang="it-IT" dirty="0"/>
                        <a:t>FATTORI</a:t>
                      </a:r>
                      <a:r>
                        <a:rPr lang="it-IT" baseline="0" dirty="0"/>
                        <a:t> INTERNI</a:t>
                      </a:r>
                      <a:endParaRPr lang="it-IT" dirty="0"/>
                    </a:p>
                  </a:txBody>
                  <a:tcPr/>
                </a:tc>
                <a:tc hMerge="1">
                  <a:txBody>
                    <a:bodyPr/>
                    <a:lstStyle/>
                    <a:p>
                      <a:endParaRPr lang="it-IT" dirty="0"/>
                    </a:p>
                  </a:txBody>
                  <a:tcPr/>
                </a:tc>
                <a:extLst>
                  <a:ext uri="{0D108BD9-81ED-4DB2-BD59-A6C34878D82A}">
                    <a16:rowId xmlns:a16="http://schemas.microsoft.com/office/drawing/2014/main" val="804833159"/>
                  </a:ext>
                </a:extLst>
              </a:tr>
              <a:tr h="460022">
                <a:tc vMerge="1">
                  <a:txBody>
                    <a:bodyPr/>
                    <a:lstStyle/>
                    <a:p>
                      <a:endParaRPr lang="it-IT"/>
                    </a:p>
                  </a:txBody>
                  <a:tcPr/>
                </a:tc>
                <a:tc vMerge="1">
                  <a:txBody>
                    <a:bodyPr/>
                    <a:lstStyle/>
                    <a:p>
                      <a:endParaRPr lang="it-IT"/>
                    </a:p>
                  </a:txBody>
                  <a:tcPr/>
                </a:tc>
                <a:tc>
                  <a:txBody>
                    <a:bodyPr/>
                    <a:lstStyle/>
                    <a:p>
                      <a:pPr algn="ctr"/>
                      <a:r>
                        <a:rPr lang="it-IT" b="1" dirty="0">
                          <a:solidFill>
                            <a:schemeClr val="bg1"/>
                          </a:solidFill>
                        </a:rPr>
                        <a:t>FORZE</a:t>
                      </a:r>
                    </a:p>
                  </a:txBody>
                  <a:tcPr>
                    <a:solidFill>
                      <a:srgbClr val="000099"/>
                    </a:solidFill>
                  </a:tcPr>
                </a:tc>
                <a:tc>
                  <a:txBody>
                    <a:bodyPr/>
                    <a:lstStyle/>
                    <a:p>
                      <a:pPr algn="ctr"/>
                      <a:r>
                        <a:rPr lang="it-IT" b="1" dirty="0">
                          <a:solidFill>
                            <a:schemeClr val="bg1"/>
                          </a:solidFill>
                        </a:rPr>
                        <a:t>DEBOLEZZE</a:t>
                      </a:r>
                    </a:p>
                  </a:txBody>
                  <a:tcPr>
                    <a:solidFill>
                      <a:srgbClr val="000099"/>
                    </a:solidFill>
                  </a:tcPr>
                </a:tc>
                <a:extLst>
                  <a:ext uri="{0D108BD9-81ED-4DB2-BD59-A6C34878D82A}">
                    <a16:rowId xmlns:a16="http://schemas.microsoft.com/office/drawing/2014/main" val="4153628856"/>
                  </a:ext>
                </a:extLst>
              </a:tr>
              <a:tr h="1188720">
                <a:tc vMerge="1">
                  <a:txBody>
                    <a:bodyPr/>
                    <a:lstStyle/>
                    <a:p>
                      <a:endParaRPr lang="it-IT" dirty="0"/>
                    </a:p>
                  </a:txBody>
                  <a:tcPr/>
                </a:tc>
                <a:tc vMerge="1">
                  <a:txBody>
                    <a:bodyPr/>
                    <a:lstStyle/>
                    <a:p>
                      <a:endParaRPr lang="it-IT"/>
                    </a:p>
                  </a:txBody>
                  <a:tcPr/>
                </a:tc>
                <a:tc>
                  <a:txBody>
                    <a:bodyPr/>
                    <a:lstStyle/>
                    <a:p>
                      <a:pPr algn="ctr"/>
                      <a:r>
                        <a:rPr lang="it-IT" b="1" dirty="0"/>
                        <a:t>Scenario 1</a:t>
                      </a:r>
                    </a:p>
                    <a:p>
                      <a:pPr algn="ctr"/>
                      <a:endParaRPr lang="it-IT" b="1" dirty="0"/>
                    </a:p>
                    <a:p>
                      <a:pPr algn="ctr"/>
                      <a:r>
                        <a:rPr lang="it-IT" b="1" dirty="0"/>
                        <a:t>(…)</a:t>
                      </a:r>
                    </a:p>
                    <a:p>
                      <a:pPr algn="ctr"/>
                      <a:endParaRPr lang="it-IT" b="1" dirty="0"/>
                    </a:p>
                  </a:txBody>
                  <a:tcPr>
                    <a:solidFill>
                      <a:srgbClr val="09ED3F"/>
                    </a:solidFill>
                  </a:tcPr>
                </a:tc>
                <a:tc>
                  <a:txBody>
                    <a:bodyPr/>
                    <a:lstStyle/>
                    <a:p>
                      <a:pPr algn="ctr"/>
                      <a:r>
                        <a:rPr lang="it-IT" b="1" dirty="0"/>
                        <a:t>Scenario 2</a:t>
                      </a:r>
                    </a:p>
                    <a:p>
                      <a:pPr algn="ctr"/>
                      <a:endParaRPr lang="it-IT" b="1" dirty="0"/>
                    </a:p>
                    <a:p>
                      <a:pPr algn="ctr"/>
                      <a:r>
                        <a:rPr lang="it-IT" b="1" dirty="0"/>
                        <a:t>(…)</a:t>
                      </a:r>
                    </a:p>
                  </a:txBody>
                  <a:tcPr>
                    <a:solidFill>
                      <a:srgbClr val="FFFF00"/>
                    </a:solidFill>
                  </a:tcPr>
                </a:tc>
                <a:extLst>
                  <a:ext uri="{0D108BD9-81ED-4DB2-BD59-A6C34878D82A}">
                    <a16:rowId xmlns:a16="http://schemas.microsoft.com/office/drawing/2014/main" val="3053405702"/>
                  </a:ext>
                </a:extLst>
              </a:tr>
              <a:tr h="1274516">
                <a:tc vMerge="1">
                  <a:txBody>
                    <a:bodyPr/>
                    <a:lstStyle/>
                    <a:p>
                      <a:endParaRPr lang="it-IT" dirty="0"/>
                    </a:p>
                  </a:txBody>
                  <a:tcPr/>
                </a:tc>
                <a:tc vMerge="1">
                  <a:txBody>
                    <a:bodyPr/>
                    <a:lstStyle/>
                    <a:p>
                      <a:endParaRPr lang="it-IT"/>
                    </a:p>
                  </a:txBody>
                  <a:tcPr/>
                </a:tc>
                <a:tc>
                  <a:txBody>
                    <a:bodyPr/>
                    <a:lstStyle/>
                    <a:p>
                      <a:pPr algn="ctr"/>
                      <a:r>
                        <a:rPr lang="it-IT" b="1" dirty="0"/>
                        <a:t>Scenario 3</a:t>
                      </a:r>
                    </a:p>
                    <a:p>
                      <a:pPr algn="ctr"/>
                      <a:endParaRPr lang="it-IT" b="1" dirty="0"/>
                    </a:p>
                    <a:p>
                      <a:pPr algn="ctr"/>
                      <a:r>
                        <a:rPr lang="it-IT" b="1" dirty="0"/>
                        <a:t>(…)</a:t>
                      </a:r>
                    </a:p>
                    <a:p>
                      <a:pPr algn="ctr"/>
                      <a:endParaRPr lang="it-IT" b="1" dirty="0"/>
                    </a:p>
                  </a:txBody>
                  <a:tcPr>
                    <a:solidFill>
                      <a:srgbClr val="FFFF00"/>
                    </a:solidFill>
                  </a:tcPr>
                </a:tc>
                <a:tc>
                  <a:txBody>
                    <a:bodyPr/>
                    <a:lstStyle/>
                    <a:p>
                      <a:pPr algn="ctr"/>
                      <a:r>
                        <a:rPr lang="it-IT" b="1" dirty="0"/>
                        <a:t>Scenario 4</a:t>
                      </a:r>
                    </a:p>
                    <a:p>
                      <a:pPr algn="ctr"/>
                      <a:endParaRPr lang="it-IT" b="1" dirty="0"/>
                    </a:p>
                    <a:p>
                      <a:pPr algn="ctr"/>
                      <a:r>
                        <a:rPr lang="it-IT" b="1" dirty="0"/>
                        <a:t>(…)</a:t>
                      </a:r>
                    </a:p>
                  </a:txBody>
                  <a:tcPr>
                    <a:solidFill>
                      <a:srgbClr val="FF0000"/>
                    </a:solidFill>
                  </a:tcPr>
                </a:tc>
                <a:extLst>
                  <a:ext uri="{0D108BD9-81ED-4DB2-BD59-A6C34878D82A}">
                    <a16:rowId xmlns:a16="http://schemas.microsoft.com/office/drawing/2014/main" val="4036188887"/>
                  </a:ext>
                </a:extLst>
              </a:tr>
            </a:tbl>
          </a:graphicData>
        </a:graphic>
      </p:graphicFrame>
      <p:pic>
        <p:nvPicPr>
          <p:cNvPr id="12" name="Immagine 11" descr="conpayoff_LIGHT.jpg"/>
          <p:cNvPicPr>
            <a:picLocks noChangeAspect="1"/>
          </p:cNvPicPr>
          <p:nvPr/>
        </p:nvPicPr>
        <p:blipFill>
          <a:blip r:embed="rId3" cstate="print"/>
          <a:srcRect/>
          <a:stretch>
            <a:fillRect/>
          </a:stretch>
        </p:blipFill>
        <p:spPr bwMode="auto">
          <a:xfrm>
            <a:off x="1037741" y="238544"/>
            <a:ext cx="845827" cy="146698"/>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14" name="CasellaDiTesto 13"/>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34014183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0111" y="414247"/>
            <a:ext cx="10225136" cy="1072413"/>
          </a:xfrm>
        </p:spPr>
        <p:txBody>
          <a:bodyPr>
            <a:normAutofit/>
          </a:bodyPr>
          <a:lstStyle/>
          <a:p>
            <a:pPr algn="ctr"/>
            <a:r>
              <a:rPr lang="it-IT" sz="2000" b="1" dirty="0">
                <a:highlight>
                  <a:srgbClr val="FF00FF"/>
                </a:highlight>
                <a:latin typeface="Arial" panose="020B0604020202020204" pitchFamily="34" charset="0"/>
                <a:cs typeface="Arial" panose="020B0604020202020204" pitchFamily="34" charset="0"/>
              </a:rPr>
              <a:t>Dashboard: Esempio di output della ricerca</a:t>
            </a:r>
            <a:br>
              <a:rPr lang="it-IT" sz="2000" b="1" dirty="0">
                <a:highlight>
                  <a:srgbClr val="00FFFF"/>
                </a:highlight>
                <a:latin typeface="Arial" panose="020B0604020202020204" pitchFamily="34" charset="0"/>
                <a:cs typeface="Arial" panose="020B0604020202020204" pitchFamily="34" charset="0"/>
              </a:rPr>
            </a:br>
            <a:br>
              <a:rPr lang="it-IT" sz="1100" b="1" dirty="0">
                <a:latin typeface="Arial" panose="020B0604020202020204" pitchFamily="34" charset="0"/>
                <a:cs typeface="Arial" panose="020B0604020202020204" pitchFamily="34" charset="0"/>
              </a:rPr>
            </a:br>
            <a:r>
              <a:rPr lang="it-IT" sz="2400" b="1" i="1" dirty="0">
                <a:solidFill>
                  <a:srgbClr val="002060"/>
                </a:solidFill>
                <a:latin typeface="Arial" panose="020B0604020202020204" pitchFamily="34" charset="0"/>
                <a:cs typeface="Arial" panose="020B0604020202020204" pitchFamily="34" charset="0"/>
              </a:rPr>
              <a:t>TREND DEGLI SCORE STRATEGICI DI SINTESI</a:t>
            </a:r>
          </a:p>
        </p:txBody>
      </p:sp>
      <p:sp>
        <p:nvSpPr>
          <p:cNvPr id="4" name="Segnaposto numero diapositiva 3"/>
          <p:cNvSpPr>
            <a:spLocks noGrp="1"/>
          </p:cNvSpPr>
          <p:nvPr>
            <p:ph type="sldNum" sz="quarter" idx="12"/>
          </p:nvPr>
        </p:nvSpPr>
        <p:spPr/>
        <p:txBody>
          <a:bodyPr/>
          <a:lstStyle/>
          <a:p>
            <a:fld id="{4FAB73BC-B049-4115-A692-8D63A059BFB8}" type="slidenum">
              <a:rPr lang="en-US" smtClean="0"/>
              <a:t>89</a:t>
            </a:fld>
            <a:endParaRPr lang="en-US" dirty="0"/>
          </a:p>
        </p:txBody>
      </p:sp>
      <p:pic>
        <p:nvPicPr>
          <p:cNvPr id="7"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352584" y="258121"/>
            <a:ext cx="594051" cy="293026"/>
          </a:xfrm>
          <a:prstGeom prst="rect">
            <a:avLst/>
          </a:prstGeom>
          <a:noFill/>
          <a:ln w="9525">
            <a:noFill/>
            <a:miter lim="800000"/>
            <a:headEnd/>
            <a:tailEnd/>
          </a:ln>
        </p:spPr>
      </p:pic>
      <p:pic>
        <p:nvPicPr>
          <p:cNvPr id="22" name="Immagine 21" descr="conpayoff_LIGHT.jpg"/>
          <p:cNvPicPr>
            <a:picLocks noChangeAspect="1"/>
          </p:cNvPicPr>
          <p:nvPr/>
        </p:nvPicPr>
        <p:blipFill>
          <a:blip r:embed="rId3" cstate="print"/>
          <a:srcRect/>
          <a:stretch>
            <a:fillRect/>
          </a:stretch>
        </p:blipFill>
        <p:spPr bwMode="auto">
          <a:xfrm>
            <a:off x="955125" y="167186"/>
            <a:ext cx="845827" cy="146698"/>
          </a:xfrm>
          <a:prstGeom prst="rect">
            <a:avLst/>
          </a:prstGeom>
          <a:noFill/>
          <a:ln w="9525">
            <a:noFill/>
            <a:miter lim="800000"/>
            <a:headEnd/>
            <a:tailEnd/>
          </a:ln>
        </p:spPr>
      </p:pic>
      <p:graphicFrame>
        <p:nvGraphicFramePr>
          <p:cNvPr id="5" name="Tabella 4"/>
          <p:cNvGraphicFramePr>
            <a:graphicFrameLocks noGrp="1"/>
          </p:cNvGraphicFramePr>
          <p:nvPr>
            <p:extLst>
              <p:ext uri="{D42A27DB-BD31-4B8C-83A1-F6EECF244321}">
                <p14:modId xmlns:p14="http://schemas.microsoft.com/office/powerpoint/2010/main" val="1176184399"/>
              </p:ext>
            </p:extLst>
          </p:nvPr>
        </p:nvGraphicFramePr>
        <p:xfrm>
          <a:off x="1378039" y="1668768"/>
          <a:ext cx="10568596" cy="3514806"/>
        </p:xfrm>
        <a:graphic>
          <a:graphicData uri="http://schemas.openxmlformats.org/drawingml/2006/table">
            <a:tbl>
              <a:tblPr firstRow="1" bandRow="1">
                <a:tableStyleId>{5C22544A-7EE6-4342-B048-85BDC9FD1C3A}</a:tableStyleId>
              </a:tblPr>
              <a:tblGrid>
                <a:gridCol w="4615968">
                  <a:extLst>
                    <a:ext uri="{9D8B030D-6E8A-4147-A177-3AD203B41FA5}">
                      <a16:colId xmlns:a16="http://schemas.microsoft.com/office/drawing/2014/main" val="673812176"/>
                    </a:ext>
                  </a:extLst>
                </a:gridCol>
                <a:gridCol w="1099996">
                  <a:extLst>
                    <a:ext uri="{9D8B030D-6E8A-4147-A177-3AD203B41FA5}">
                      <a16:colId xmlns:a16="http://schemas.microsoft.com/office/drawing/2014/main" val="1929558407"/>
                    </a:ext>
                  </a:extLst>
                </a:gridCol>
                <a:gridCol w="1108489">
                  <a:extLst>
                    <a:ext uri="{9D8B030D-6E8A-4147-A177-3AD203B41FA5}">
                      <a16:colId xmlns:a16="http://schemas.microsoft.com/office/drawing/2014/main" val="515542991"/>
                    </a:ext>
                  </a:extLst>
                </a:gridCol>
                <a:gridCol w="1137661">
                  <a:extLst>
                    <a:ext uri="{9D8B030D-6E8A-4147-A177-3AD203B41FA5}">
                      <a16:colId xmlns:a16="http://schemas.microsoft.com/office/drawing/2014/main" val="2808221284"/>
                    </a:ext>
                  </a:extLst>
                </a:gridCol>
                <a:gridCol w="1137660">
                  <a:extLst>
                    <a:ext uri="{9D8B030D-6E8A-4147-A177-3AD203B41FA5}">
                      <a16:colId xmlns:a16="http://schemas.microsoft.com/office/drawing/2014/main" val="395318334"/>
                    </a:ext>
                  </a:extLst>
                </a:gridCol>
                <a:gridCol w="1468822">
                  <a:extLst>
                    <a:ext uri="{9D8B030D-6E8A-4147-A177-3AD203B41FA5}">
                      <a16:colId xmlns:a16="http://schemas.microsoft.com/office/drawing/2014/main" val="3569820720"/>
                    </a:ext>
                  </a:extLst>
                </a:gridCol>
              </a:tblGrid>
              <a:tr h="640080">
                <a:tc rowSpan="2">
                  <a:txBody>
                    <a:bodyPr/>
                    <a:lstStyle/>
                    <a:p>
                      <a:pPr algn="ctr"/>
                      <a:r>
                        <a:rPr lang="it-IT" dirty="0">
                          <a:latin typeface="Arial" panose="020B0604020202020204" pitchFamily="34" charset="0"/>
                          <a:cs typeface="Arial" panose="020B0604020202020204" pitchFamily="34" charset="0"/>
                        </a:rPr>
                        <a:t>MACRO-</a:t>
                      </a:r>
                      <a:r>
                        <a:rPr lang="it-IT" baseline="0" dirty="0">
                          <a:latin typeface="Arial" panose="020B0604020202020204" pitchFamily="34" charset="0"/>
                          <a:cs typeface="Arial" panose="020B0604020202020204" pitchFamily="34" charset="0"/>
                        </a:rPr>
                        <a:t>KPI </a:t>
                      </a:r>
                      <a:r>
                        <a:rPr lang="it-IT" dirty="0">
                          <a:latin typeface="Arial" panose="020B0604020202020204" pitchFamily="34" charset="0"/>
                          <a:cs typeface="Arial" panose="020B0604020202020204" pitchFamily="34" charset="0"/>
                        </a:rPr>
                        <a:t>SINTETICI</a:t>
                      </a:r>
                    </a:p>
                    <a:p>
                      <a:pPr algn="ctr"/>
                      <a:endParaRPr lang="it-IT" sz="1000" dirty="0">
                        <a:latin typeface="Arial" panose="020B0604020202020204" pitchFamily="34" charset="0"/>
                        <a:cs typeface="Arial" panose="020B0604020202020204" pitchFamily="34" charset="0"/>
                      </a:endParaRPr>
                    </a:p>
                    <a:p>
                      <a:pPr algn="ctr"/>
                      <a:r>
                        <a:rPr lang="it-IT" sz="1400" dirty="0">
                          <a:solidFill>
                            <a:srgbClr val="FF0000"/>
                          </a:solidFill>
                          <a:latin typeface="Arial" panose="020B0604020202020204" pitchFamily="34" charset="0"/>
                          <a:cs typeface="Arial" panose="020B0604020202020204" pitchFamily="34" charset="0"/>
                        </a:rPr>
                        <a:t>Sulla base dei KPI misurati</a:t>
                      </a:r>
                    </a:p>
                  </a:txBody>
                  <a:tcPr/>
                </a:tc>
                <a:tc gridSpan="5">
                  <a:txBody>
                    <a:bodyPr/>
                    <a:lstStyle/>
                    <a:p>
                      <a:pPr algn="ctr"/>
                      <a:r>
                        <a:rPr lang="it-IT" dirty="0">
                          <a:latin typeface="Arial" panose="020B0604020202020204" pitchFamily="34" charset="0"/>
                          <a:cs typeface="Arial" panose="020B0604020202020204" pitchFamily="34" charset="0"/>
                        </a:rPr>
                        <a:t>VALORI DEGLI</a:t>
                      </a:r>
                      <a:r>
                        <a:rPr lang="it-IT" baseline="0" dirty="0">
                          <a:latin typeface="Arial" panose="020B0604020202020204" pitchFamily="34" charset="0"/>
                          <a:cs typeface="Arial" panose="020B0604020202020204" pitchFamily="34" charset="0"/>
                        </a:rPr>
                        <a:t> SCORE SINTETICI</a:t>
                      </a:r>
                      <a:endParaRPr lang="it-IT"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(Min. 0   Max 100)</a:t>
                      </a:r>
                    </a:p>
                  </a:txBody>
                  <a:tcPr/>
                </a:tc>
                <a:tc hMerge="1">
                  <a:txBody>
                    <a:bodyPr/>
                    <a:lstStyle/>
                    <a:p>
                      <a:pPr algn="ctr"/>
                      <a:endParaRPr lang="it-IT" dirty="0">
                        <a:latin typeface="Arial" panose="020B0604020202020204" pitchFamily="34" charset="0"/>
                        <a:cs typeface="Arial" panose="020B0604020202020204" pitchFamily="34" charset="0"/>
                      </a:endParaRPr>
                    </a:p>
                  </a:txBody>
                  <a:tcPr/>
                </a:tc>
                <a:tc hMerge="1">
                  <a:txBody>
                    <a:bodyPr/>
                    <a:lstStyle/>
                    <a:p>
                      <a:pPr algn="ctr"/>
                      <a:endParaRPr lang="it-IT" dirty="0">
                        <a:latin typeface="Arial" panose="020B0604020202020204" pitchFamily="34" charset="0"/>
                        <a:cs typeface="Arial" panose="020B0604020202020204" pitchFamily="34" charset="0"/>
                      </a:endParaRPr>
                    </a:p>
                  </a:txBody>
                  <a:tcPr/>
                </a:tc>
                <a:tc hMerge="1">
                  <a:txBody>
                    <a:bodyPr/>
                    <a:lstStyle/>
                    <a:p>
                      <a:pPr algn="ctr"/>
                      <a:endParaRPr lang="it-IT" dirty="0">
                        <a:latin typeface="Arial" panose="020B0604020202020204" pitchFamily="34" charset="0"/>
                        <a:cs typeface="Arial" panose="020B0604020202020204" pitchFamily="34" charset="0"/>
                      </a:endParaRPr>
                    </a:p>
                  </a:txBody>
                  <a:tcPr/>
                </a:tc>
                <a:tc hMerge="1">
                  <a:txBody>
                    <a:bodyPr/>
                    <a:lstStyle/>
                    <a:p>
                      <a:pPr algn="ctr"/>
                      <a:endParaRPr lang="it-IT"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7552880"/>
                  </a:ext>
                </a:extLst>
              </a:tr>
              <a:tr h="396240">
                <a:tc vMerge="1">
                  <a:txBody>
                    <a:bodyPr/>
                    <a:lstStyle/>
                    <a:p>
                      <a:endParaRPr lang="it-IT"/>
                    </a:p>
                  </a:txBody>
                  <a:tcPr/>
                </a:tc>
                <a:tc>
                  <a:txBody>
                    <a:bodyPr/>
                    <a:lstStyle/>
                    <a:p>
                      <a:pPr algn="ctr"/>
                      <a:r>
                        <a:rPr lang="it-IT" sz="1400" b="1" dirty="0">
                          <a:latin typeface="Arial" panose="020B0604020202020204" pitchFamily="34" charset="0"/>
                          <a:cs typeface="Arial" panose="020B0604020202020204" pitchFamily="34" charset="0"/>
                        </a:rPr>
                        <a:t>2012</a:t>
                      </a:r>
                    </a:p>
                  </a:txBody>
                  <a:tcPr/>
                </a:tc>
                <a:tc>
                  <a:txBody>
                    <a:bodyPr/>
                    <a:lstStyle/>
                    <a:p>
                      <a:pPr algn="ctr"/>
                      <a:r>
                        <a:rPr lang="it-IT" sz="1400" b="1" dirty="0">
                          <a:latin typeface="Arial" panose="020B0604020202020204" pitchFamily="34" charset="0"/>
                          <a:cs typeface="Arial" panose="020B0604020202020204" pitchFamily="34" charset="0"/>
                        </a:rPr>
                        <a:t>2013</a:t>
                      </a:r>
                    </a:p>
                  </a:txBody>
                  <a:tcPr/>
                </a:tc>
                <a:tc>
                  <a:txBody>
                    <a:bodyPr/>
                    <a:lstStyle/>
                    <a:p>
                      <a:pPr algn="ctr"/>
                      <a:r>
                        <a:rPr lang="it-IT" sz="1400" b="1" dirty="0">
                          <a:latin typeface="Arial" panose="020B0604020202020204" pitchFamily="34" charset="0"/>
                          <a:cs typeface="Arial" panose="020B0604020202020204" pitchFamily="34" charset="0"/>
                        </a:rPr>
                        <a:t>2014</a:t>
                      </a:r>
                    </a:p>
                  </a:txBody>
                  <a:tcPr/>
                </a:tc>
                <a:tc>
                  <a:txBody>
                    <a:bodyPr/>
                    <a:lstStyle/>
                    <a:p>
                      <a:pPr algn="ctr"/>
                      <a:r>
                        <a:rPr lang="it-IT" sz="1400" b="1" dirty="0">
                          <a:latin typeface="Arial" panose="020B0604020202020204" pitchFamily="34" charset="0"/>
                          <a:cs typeface="Arial" panose="020B0604020202020204" pitchFamily="34" charset="0"/>
                        </a:rPr>
                        <a:t>2015</a:t>
                      </a:r>
                    </a:p>
                  </a:txBody>
                  <a:tcPr/>
                </a:tc>
                <a:tc>
                  <a:txBody>
                    <a:bodyPr/>
                    <a:lstStyle/>
                    <a:p>
                      <a:pPr algn="ctr"/>
                      <a:r>
                        <a:rPr lang="it-IT" sz="2000" b="1" dirty="0">
                          <a:latin typeface="Arial" panose="020B0604020202020204" pitchFamily="34" charset="0"/>
                          <a:cs typeface="Arial" panose="020B0604020202020204" pitchFamily="34" charset="0"/>
                        </a:rPr>
                        <a:t>2016</a:t>
                      </a:r>
                    </a:p>
                  </a:txBody>
                  <a:tcPr>
                    <a:solidFill>
                      <a:srgbClr val="FFFF00"/>
                    </a:solidFill>
                  </a:tcPr>
                </a:tc>
                <a:extLst>
                  <a:ext uri="{0D108BD9-81ED-4DB2-BD59-A6C34878D82A}">
                    <a16:rowId xmlns:a16="http://schemas.microsoft.com/office/drawing/2014/main" val="1494097366"/>
                  </a:ext>
                </a:extLst>
              </a:tr>
              <a:tr h="732351">
                <a:tc>
                  <a:txBody>
                    <a:bodyPr/>
                    <a:lstStyle/>
                    <a:p>
                      <a:r>
                        <a:rPr lang="it-IT" b="1" dirty="0">
                          <a:latin typeface="Arial" panose="020B0604020202020204" pitchFamily="34" charset="0"/>
                          <a:cs typeface="Arial" panose="020B0604020202020204" pitchFamily="34" charset="0"/>
                        </a:rPr>
                        <a:t>Forza</a:t>
                      </a:r>
                      <a:r>
                        <a:rPr lang="it-IT" b="1" baseline="0" dirty="0">
                          <a:latin typeface="Arial" panose="020B0604020202020204" pitchFamily="34" charset="0"/>
                          <a:cs typeface="Arial" panose="020B0604020202020204" pitchFamily="34" charset="0"/>
                        </a:rPr>
                        <a:t> del Legame dei clienti</a:t>
                      </a:r>
                    </a:p>
                  </a:txBody>
                  <a:tcPr anchor="ctr"/>
                </a:tc>
                <a:tc>
                  <a:txBody>
                    <a:bodyPr/>
                    <a:lstStyle/>
                    <a:p>
                      <a:pPr algn="ctr"/>
                      <a:r>
                        <a:rPr lang="it-IT" dirty="0">
                          <a:latin typeface="Arial" panose="020B0604020202020204" pitchFamily="34" charset="0"/>
                          <a:cs typeface="Arial" panose="020B0604020202020204" pitchFamily="34" charset="0"/>
                        </a:rPr>
                        <a:t>49</a:t>
                      </a:r>
                    </a:p>
                  </a:txBody>
                  <a:tcPr anchor="ctr"/>
                </a:tc>
                <a:tc>
                  <a:txBody>
                    <a:bodyPr/>
                    <a:lstStyle/>
                    <a:p>
                      <a:pPr algn="ctr"/>
                      <a:r>
                        <a:rPr lang="it-IT" dirty="0">
                          <a:latin typeface="Arial" panose="020B0604020202020204" pitchFamily="34" charset="0"/>
                          <a:cs typeface="Arial" panose="020B0604020202020204" pitchFamily="34" charset="0"/>
                        </a:rPr>
                        <a:t>54</a:t>
                      </a:r>
                    </a:p>
                  </a:txBody>
                  <a:tcPr anchor="ctr"/>
                </a:tc>
                <a:tc>
                  <a:txBody>
                    <a:bodyPr/>
                    <a:lstStyle/>
                    <a:p>
                      <a:pPr algn="ctr"/>
                      <a:r>
                        <a:rPr lang="it-IT" dirty="0">
                          <a:latin typeface="Arial" panose="020B0604020202020204" pitchFamily="34" charset="0"/>
                          <a:cs typeface="Arial" panose="020B0604020202020204" pitchFamily="34" charset="0"/>
                        </a:rPr>
                        <a:t>58</a:t>
                      </a:r>
                    </a:p>
                  </a:txBody>
                  <a:tcPr anchor="ctr"/>
                </a:tc>
                <a:tc>
                  <a:txBody>
                    <a:bodyPr/>
                    <a:lstStyle/>
                    <a:p>
                      <a:pPr algn="ctr"/>
                      <a:r>
                        <a:rPr lang="it-IT" dirty="0">
                          <a:latin typeface="Arial" panose="020B0604020202020204" pitchFamily="34" charset="0"/>
                          <a:cs typeface="Arial" panose="020B0604020202020204" pitchFamily="34" charset="0"/>
                        </a:rPr>
                        <a:t>61</a:t>
                      </a:r>
                    </a:p>
                  </a:txBody>
                  <a:tcPr anchor="ctr"/>
                </a:tc>
                <a:tc>
                  <a:txBody>
                    <a:bodyPr/>
                    <a:lstStyle/>
                    <a:p>
                      <a:pPr algn="ctr"/>
                      <a:r>
                        <a:rPr lang="it-IT" sz="2000" b="1" dirty="0">
                          <a:latin typeface="Arial" panose="020B0604020202020204" pitchFamily="34" charset="0"/>
                          <a:cs typeface="Arial" panose="020B0604020202020204" pitchFamily="34" charset="0"/>
                        </a:rPr>
                        <a:t>65</a:t>
                      </a:r>
                    </a:p>
                  </a:txBody>
                  <a:tcPr anchor="ctr">
                    <a:solidFill>
                      <a:srgbClr val="FFFF00"/>
                    </a:solidFill>
                  </a:tcPr>
                </a:tc>
                <a:extLst>
                  <a:ext uri="{0D108BD9-81ED-4DB2-BD59-A6C34878D82A}">
                    <a16:rowId xmlns:a16="http://schemas.microsoft.com/office/drawing/2014/main" val="1847640652"/>
                  </a:ext>
                </a:extLst>
              </a:tr>
              <a:tr h="719768">
                <a:tc>
                  <a:txBody>
                    <a:bodyPr/>
                    <a:lstStyle/>
                    <a:p>
                      <a:r>
                        <a:rPr lang="it-IT" b="1" dirty="0" err="1">
                          <a:latin typeface="Arial" panose="020B0604020202020204" pitchFamily="34" charset="0"/>
                          <a:cs typeface="Arial" panose="020B0604020202020204" pitchFamily="34" charset="0"/>
                        </a:rPr>
                        <a:t>Customer</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Satisfaction</a:t>
                      </a:r>
                      <a:r>
                        <a:rPr lang="it-IT" b="1" dirty="0">
                          <a:latin typeface="Arial" panose="020B0604020202020204" pitchFamily="34" charset="0"/>
                          <a:cs typeface="Arial" panose="020B0604020202020204" pitchFamily="34" charset="0"/>
                        </a:rPr>
                        <a:t> dei</a:t>
                      </a:r>
                      <a:r>
                        <a:rPr lang="it-IT" b="1" baseline="0" dirty="0">
                          <a:latin typeface="Arial" panose="020B0604020202020204" pitchFamily="34" charset="0"/>
                          <a:cs typeface="Arial" panose="020B0604020202020204" pitchFamily="34" charset="0"/>
                        </a:rPr>
                        <a:t> clienti</a:t>
                      </a:r>
                      <a:endParaRPr lang="it-IT" b="1" dirty="0">
                        <a:latin typeface="Arial" panose="020B0604020202020204" pitchFamily="34" charset="0"/>
                        <a:cs typeface="Arial" panose="020B0604020202020204" pitchFamily="34" charset="0"/>
                      </a:endParaRPr>
                    </a:p>
                  </a:txBody>
                  <a:tcPr anchor="ctr"/>
                </a:tc>
                <a:tc>
                  <a:txBody>
                    <a:bodyPr/>
                    <a:lstStyle/>
                    <a:p>
                      <a:pPr algn="ctr"/>
                      <a:r>
                        <a:rPr lang="it-IT" dirty="0">
                          <a:latin typeface="Arial" panose="020B0604020202020204" pitchFamily="34" charset="0"/>
                          <a:cs typeface="Arial" panose="020B0604020202020204" pitchFamily="34" charset="0"/>
                        </a:rPr>
                        <a:t>57</a:t>
                      </a:r>
                    </a:p>
                  </a:txBody>
                  <a:tcPr anchor="ctr"/>
                </a:tc>
                <a:tc>
                  <a:txBody>
                    <a:bodyPr/>
                    <a:lstStyle/>
                    <a:p>
                      <a:pPr algn="ctr"/>
                      <a:r>
                        <a:rPr lang="it-IT" dirty="0">
                          <a:latin typeface="Arial" panose="020B0604020202020204" pitchFamily="34" charset="0"/>
                          <a:cs typeface="Arial" panose="020B0604020202020204" pitchFamily="34" charset="0"/>
                        </a:rPr>
                        <a:t>61</a:t>
                      </a:r>
                    </a:p>
                  </a:txBody>
                  <a:tcPr anchor="ctr"/>
                </a:tc>
                <a:tc>
                  <a:txBody>
                    <a:bodyPr/>
                    <a:lstStyle/>
                    <a:p>
                      <a:pPr algn="ctr"/>
                      <a:r>
                        <a:rPr lang="it-IT" dirty="0">
                          <a:latin typeface="Arial" panose="020B0604020202020204" pitchFamily="34" charset="0"/>
                          <a:cs typeface="Arial" panose="020B0604020202020204" pitchFamily="34" charset="0"/>
                        </a:rPr>
                        <a:t>63</a:t>
                      </a:r>
                    </a:p>
                  </a:txBody>
                  <a:tcPr anchor="ctr"/>
                </a:tc>
                <a:tc>
                  <a:txBody>
                    <a:bodyPr/>
                    <a:lstStyle/>
                    <a:p>
                      <a:pPr algn="ctr"/>
                      <a:r>
                        <a:rPr lang="it-IT" dirty="0">
                          <a:latin typeface="Arial" panose="020B0604020202020204" pitchFamily="34" charset="0"/>
                          <a:cs typeface="Arial" panose="020B0604020202020204" pitchFamily="34" charset="0"/>
                        </a:rPr>
                        <a:t>66</a:t>
                      </a:r>
                    </a:p>
                  </a:txBody>
                  <a:tcPr anchor="ctr"/>
                </a:tc>
                <a:tc>
                  <a:txBody>
                    <a:bodyPr/>
                    <a:lstStyle/>
                    <a:p>
                      <a:pPr algn="ctr"/>
                      <a:r>
                        <a:rPr lang="it-IT" sz="2000" b="1" dirty="0">
                          <a:latin typeface="Arial" panose="020B0604020202020204" pitchFamily="34" charset="0"/>
                          <a:cs typeface="Arial" panose="020B0604020202020204" pitchFamily="34" charset="0"/>
                        </a:rPr>
                        <a:t>69</a:t>
                      </a:r>
                    </a:p>
                  </a:txBody>
                  <a:tcPr anchor="ctr">
                    <a:solidFill>
                      <a:srgbClr val="FFFF00"/>
                    </a:solidFill>
                  </a:tcPr>
                </a:tc>
                <a:extLst>
                  <a:ext uri="{0D108BD9-81ED-4DB2-BD59-A6C34878D82A}">
                    <a16:rowId xmlns:a16="http://schemas.microsoft.com/office/drawing/2014/main" val="2819719095"/>
                  </a:ext>
                </a:extLst>
              </a:tr>
              <a:tr h="1026367">
                <a:tc>
                  <a:txBody>
                    <a:bodyPr/>
                    <a:lstStyle/>
                    <a:p>
                      <a:r>
                        <a:rPr lang="it-IT" b="1" dirty="0">
                          <a:latin typeface="Arial" panose="020B0604020202020204" pitchFamily="34" charset="0"/>
                          <a:cs typeface="Arial" panose="020B0604020202020204" pitchFamily="34" charset="0"/>
                        </a:rPr>
                        <a:t>Forza</a:t>
                      </a:r>
                      <a:r>
                        <a:rPr lang="it-IT" b="1" baseline="0" dirty="0">
                          <a:latin typeface="Arial" panose="020B0604020202020204" pitchFamily="34" charset="0"/>
                          <a:cs typeface="Arial" panose="020B0604020202020204" pitchFamily="34" charset="0"/>
                        </a:rPr>
                        <a:t> di Attrazione sui non clienti</a:t>
                      </a:r>
                    </a:p>
                  </a:txBody>
                  <a:tcPr anchor="ctr"/>
                </a:tc>
                <a:tc>
                  <a:txBody>
                    <a:bodyPr/>
                    <a:lstStyle/>
                    <a:p>
                      <a:pPr algn="ctr"/>
                      <a:r>
                        <a:rPr lang="it-IT" dirty="0">
                          <a:latin typeface="Arial" panose="020B0604020202020204" pitchFamily="34" charset="0"/>
                          <a:cs typeface="Arial" panose="020B0604020202020204" pitchFamily="34" charset="0"/>
                        </a:rPr>
                        <a:t>36</a:t>
                      </a:r>
                    </a:p>
                  </a:txBody>
                  <a:tcPr anchor="ctr"/>
                </a:tc>
                <a:tc>
                  <a:txBody>
                    <a:bodyPr/>
                    <a:lstStyle/>
                    <a:p>
                      <a:pPr algn="ctr"/>
                      <a:r>
                        <a:rPr lang="it-IT" dirty="0">
                          <a:latin typeface="Arial" panose="020B0604020202020204" pitchFamily="34" charset="0"/>
                          <a:cs typeface="Arial" panose="020B0604020202020204" pitchFamily="34" charset="0"/>
                        </a:rPr>
                        <a:t>37</a:t>
                      </a:r>
                    </a:p>
                  </a:txBody>
                  <a:tcPr anchor="ctr"/>
                </a:tc>
                <a:tc>
                  <a:txBody>
                    <a:bodyPr/>
                    <a:lstStyle/>
                    <a:p>
                      <a:pPr algn="ctr"/>
                      <a:r>
                        <a:rPr lang="it-IT" dirty="0">
                          <a:latin typeface="Arial" panose="020B0604020202020204" pitchFamily="34" charset="0"/>
                          <a:cs typeface="Arial" panose="020B0604020202020204" pitchFamily="34" charset="0"/>
                        </a:rPr>
                        <a:t>40</a:t>
                      </a:r>
                    </a:p>
                  </a:txBody>
                  <a:tcPr anchor="ctr"/>
                </a:tc>
                <a:tc>
                  <a:txBody>
                    <a:bodyPr/>
                    <a:lstStyle/>
                    <a:p>
                      <a:pPr algn="ctr"/>
                      <a:r>
                        <a:rPr lang="it-IT" dirty="0">
                          <a:latin typeface="Arial" panose="020B0604020202020204" pitchFamily="34" charset="0"/>
                          <a:cs typeface="Arial" panose="020B0604020202020204" pitchFamily="34" charset="0"/>
                        </a:rPr>
                        <a:t>43</a:t>
                      </a:r>
                    </a:p>
                  </a:txBody>
                  <a:tcPr anchor="ctr"/>
                </a:tc>
                <a:tc>
                  <a:txBody>
                    <a:bodyPr/>
                    <a:lstStyle/>
                    <a:p>
                      <a:pPr algn="ctr"/>
                      <a:r>
                        <a:rPr lang="it-IT" sz="2000" b="1" dirty="0">
                          <a:latin typeface="Arial" panose="020B0604020202020204" pitchFamily="34" charset="0"/>
                          <a:cs typeface="Arial" panose="020B0604020202020204" pitchFamily="34" charset="0"/>
                        </a:rPr>
                        <a:t>47</a:t>
                      </a:r>
                    </a:p>
                  </a:txBody>
                  <a:tcPr anchor="ctr">
                    <a:solidFill>
                      <a:srgbClr val="FFFF00"/>
                    </a:solidFill>
                  </a:tcPr>
                </a:tc>
                <a:extLst>
                  <a:ext uri="{0D108BD9-81ED-4DB2-BD59-A6C34878D82A}">
                    <a16:rowId xmlns:a16="http://schemas.microsoft.com/office/drawing/2014/main" val="1685994847"/>
                  </a:ext>
                </a:extLst>
              </a:tr>
            </a:tbl>
          </a:graphicData>
        </a:graphic>
      </p:graphicFrame>
      <p:sp>
        <p:nvSpPr>
          <p:cNvPr id="10" name="Rettangolo 9"/>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11" name="CasellaDiTesto 10"/>
          <p:cNvSpPr txBox="1"/>
          <p:nvPr/>
        </p:nvSpPr>
        <p:spPr>
          <a:xfrm>
            <a:off x="2242239" y="6514218"/>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288307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4EA2087-047C-4DA0-BA62-849768747B1E}" type="slidenum">
              <a:rPr lang="it-IT" smtClean="0"/>
              <a:t>9</a:t>
            </a:fld>
            <a:endParaRPr lang="it-IT"/>
          </a:p>
        </p:txBody>
      </p:sp>
      <p:sp>
        <p:nvSpPr>
          <p:cNvPr id="9" name="CasellaDiTesto 8"/>
          <p:cNvSpPr txBox="1"/>
          <p:nvPr/>
        </p:nvSpPr>
        <p:spPr>
          <a:xfrm>
            <a:off x="3928558" y="6302115"/>
            <a:ext cx="5300133" cy="369332"/>
          </a:xfrm>
          <a:prstGeom prst="rect">
            <a:avLst/>
          </a:prstGeom>
          <a:noFill/>
        </p:spPr>
        <p:txBody>
          <a:bodyPr wrap="square" rtlCol="0">
            <a:spAutoFit/>
          </a:bodyPr>
          <a:lstStyle/>
          <a:p>
            <a:pPr algn="ctr"/>
            <a:r>
              <a:rPr lang="it-IT" b="1" dirty="0"/>
              <a:t>MMB – Marketing Monitor Basic</a:t>
            </a:r>
          </a:p>
        </p:txBody>
      </p:sp>
      <p:pic>
        <p:nvPicPr>
          <p:cNvPr id="11" name="Picture 6" descr="ominoJPG_BASS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599333" y="273032"/>
            <a:ext cx="460829" cy="227312"/>
          </a:xfrm>
          <a:prstGeom prst="rect">
            <a:avLst/>
          </a:prstGeom>
          <a:noFill/>
          <a:ln w="9525">
            <a:noFill/>
            <a:miter lim="800000"/>
            <a:headEnd/>
            <a:tailEnd/>
          </a:ln>
        </p:spPr>
      </p:pic>
      <p:pic>
        <p:nvPicPr>
          <p:cNvPr id="12" name="Immagine 11" descr="conpayoff_LIGHT.jpg"/>
          <p:cNvPicPr>
            <a:picLocks noChangeAspect="1"/>
          </p:cNvPicPr>
          <p:nvPr/>
        </p:nvPicPr>
        <p:blipFill>
          <a:blip r:embed="rId3" cstate="print"/>
          <a:srcRect/>
          <a:stretch>
            <a:fillRect/>
          </a:stretch>
        </p:blipFill>
        <p:spPr bwMode="auto">
          <a:xfrm>
            <a:off x="178301" y="171666"/>
            <a:ext cx="845827" cy="146698"/>
          </a:xfrm>
          <a:prstGeom prst="rect">
            <a:avLst/>
          </a:prstGeom>
          <a:noFill/>
          <a:ln w="9525">
            <a:noFill/>
            <a:miter lim="800000"/>
            <a:headEnd/>
            <a:tailEnd/>
          </a:ln>
        </p:spPr>
      </p:pic>
      <p:pic>
        <p:nvPicPr>
          <p:cNvPr id="3" name="Immagine 2"/>
          <p:cNvPicPr>
            <a:picLocks noChangeAspect="1"/>
          </p:cNvPicPr>
          <p:nvPr/>
        </p:nvPicPr>
        <p:blipFill>
          <a:blip r:embed="rId4"/>
          <a:stretch>
            <a:fillRect/>
          </a:stretch>
        </p:blipFill>
        <p:spPr>
          <a:xfrm>
            <a:off x="3309814" y="1956240"/>
            <a:ext cx="883007" cy="883007"/>
          </a:xfrm>
          <a:prstGeom prst="rect">
            <a:avLst/>
          </a:prstGeom>
        </p:spPr>
      </p:pic>
      <p:pic>
        <p:nvPicPr>
          <p:cNvPr id="17" name="Immagine 16"/>
          <p:cNvPicPr>
            <a:picLocks noChangeAspect="1"/>
          </p:cNvPicPr>
          <p:nvPr/>
        </p:nvPicPr>
        <p:blipFill>
          <a:blip r:embed="rId4"/>
          <a:stretch>
            <a:fillRect/>
          </a:stretch>
        </p:blipFill>
        <p:spPr>
          <a:xfrm>
            <a:off x="4270054" y="1956239"/>
            <a:ext cx="883007" cy="883007"/>
          </a:xfrm>
          <a:prstGeom prst="rect">
            <a:avLst/>
          </a:prstGeom>
        </p:spPr>
      </p:pic>
      <p:sp>
        <p:nvSpPr>
          <p:cNvPr id="14" name="CasellaDiTesto 13"/>
          <p:cNvSpPr txBox="1"/>
          <p:nvPr/>
        </p:nvSpPr>
        <p:spPr>
          <a:xfrm>
            <a:off x="3252575"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1.2</a:t>
            </a:r>
          </a:p>
        </p:txBody>
      </p:sp>
      <p:pic>
        <p:nvPicPr>
          <p:cNvPr id="16" name="Immagine 15"/>
          <p:cNvPicPr>
            <a:picLocks noChangeAspect="1"/>
          </p:cNvPicPr>
          <p:nvPr/>
        </p:nvPicPr>
        <p:blipFill>
          <a:blip r:embed="rId4"/>
          <a:stretch>
            <a:fillRect/>
          </a:stretch>
        </p:blipFill>
        <p:spPr>
          <a:xfrm>
            <a:off x="5208368" y="1956240"/>
            <a:ext cx="883007" cy="883007"/>
          </a:xfrm>
          <a:prstGeom prst="rect">
            <a:avLst/>
          </a:prstGeom>
        </p:spPr>
      </p:pic>
      <p:pic>
        <p:nvPicPr>
          <p:cNvPr id="18" name="Immagine 17"/>
          <p:cNvPicPr>
            <a:picLocks noChangeAspect="1"/>
          </p:cNvPicPr>
          <p:nvPr/>
        </p:nvPicPr>
        <p:blipFill>
          <a:blip r:embed="rId4"/>
          <a:stretch>
            <a:fillRect/>
          </a:stretch>
        </p:blipFill>
        <p:spPr>
          <a:xfrm>
            <a:off x="7103165" y="1977273"/>
            <a:ext cx="883007" cy="883007"/>
          </a:xfrm>
          <a:prstGeom prst="rect">
            <a:avLst/>
          </a:prstGeom>
        </p:spPr>
      </p:pic>
      <p:pic>
        <p:nvPicPr>
          <p:cNvPr id="19" name="Immagine 18"/>
          <p:cNvPicPr>
            <a:picLocks noChangeAspect="1"/>
          </p:cNvPicPr>
          <p:nvPr/>
        </p:nvPicPr>
        <p:blipFill>
          <a:blip r:embed="rId4"/>
          <a:stretch>
            <a:fillRect/>
          </a:stretch>
        </p:blipFill>
        <p:spPr>
          <a:xfrm>
            <a:off x="8056923" y="1956240"/>
            <a:ext cx="883007" cy="883007"/>
          </a:xfrm>
          <a:prstGeom prst="rect">
            <a:avLst/>
          </a:prstGeom>
        </p:spPr>
      </p:pic>
      <p:pic>
        <p:nvPicPr>
          <p:cNvPr id="20" name="Immagine 19"/>
          <p:cNvPicPr>
            <a:picLocks noChangeAspect="1"/>
          </p:cNvPicPr>
          <p:nvPr/>
        </p:nvPicPr>
        <p:blipFill>
          <a:blip r:embed="rId4"/>
          <a:stretch>
            <a:fillRect/>
          </a:stretch>
        </p:blipFill>
        <p:spPr>
          <a:xfrm>
            <a:off x="8992513" y="1932680"/>
            <a:ext cx="883007" cy="883007"/>
          </a:xfrm>
          <a:prstGeom prst="rect">
            <a:avLst/>
          </a:prstGeom>
        </p:spPr>
      </p:pic>
      <p:pic>
        <p:nvPicPr>
          <p:cNvPr id="21" name="Immagine 20"/>
          <p:cNvPicPr>
            <a:picLocks noChangeAspect="1"/>
          </p:cNvPicPr>
          <p:nvPr/>
        </p:nvPicPr>
        <p:blipFill>
          <a:blip r:embed="rId4"/>
          <a:stretch>
            <a:fillRect/>
          </a:stretch>
        </p:blipFill>
        <p:spPr>
          <a:xfrm>
            <a:off x="9899137" y="1935207"/>
            <a:ext cx="883007" cy="883007"/>
          </a:xfrm>
          <a:prstGeom prst="rect">
            <a:avLst/>
          </a:prstGeom>
        </p:spPr>
      </p:pic>
      <p:pic>
        <p:nvPicPr>
          <p:cNvPr id="22" name="Immagine 21"/>
          <p:cNvPicPr>
            <a:picLocks noChangeAspect="1"/>
          </p:cNvPicPr>
          <p:nvPr/>
        </p:nvPicPr>
        <p:blipFill>
          <a:blip r:embed="rId4"/>
          <a:stretch>
            <a:fillRect/>
          </a:stretch>
        </p:blipFill>
        <p:spPr>
          <a:xfrm>
            <a:off x="6162126" y="1956240"/>
            <a:ext cx="883007" cy="883007"/>
          </a:xfrm>
          <a:prstGeom prst="rect">
            <a:avLst/>
          </a:prstGeom>
        </p:spPr>
      </p:pic>
      <p:pic>
        <p:nvPicPr>
          <p:cNvPr id="23" name="Immagine 22"/>
          <p:cNvPicPr>
            <a:picLocks noChangeAspect="1"/>
          </p:cNvPicPr>
          <p:nvPr/>
        </p:nvPicPr>
        <p:blipFill>
          <a:blip r:embed="rId4"/>
          <a:stretch>
            <a:fillRect/>
          </a:stretch>
        </p:blipFill>
        <p:spPr>
          <a:xfrm>
            <a:off x="10834727" y="1916858"/>
            <a:ext cx="883007" cy="883007"/>
          </a:xfrm>
          <a:prstGeom prst="rect">
            <a:avLst/>
          </a:prstGeom>
        </p:spPr>
      </p:pic>
      <p:pic>
        <p:nvPicPr>
          <p:cNvPr id="24" name="Immagine 23"/>
          <p:cNvPicPr>
            <a:picLocks noChangeAspect="1"/>
          </p:cNvPicPr>
          <p:nvPr/>
        </p:nvPicPr>
        <p:blipFill>
          <a:blip r:embed="rId4"/>
          <a:stretch>
            <a:fillRect/>
          </a:stretch>
        </p:blipFill>
        <p:spPr>
          <a:xfrm>
            <a:off x="2311536" y="1977272"/>
            <a:ext cx="883007" cy="883007"/>
          </a:xfrm>
          <a:prstGeom prst="rect">
            <a:avLst/>
          </a:prstGeom>
        </p:spPr>
      </p:pic>
      <p:sp>
        <p:nvSpPr>
          <p:cNvPr id="29" name="CasellaDiTesto 28"/>
          <p:cNvSpPr txBox="1"/>
          <p:nvPr/>
        </p:nvSpPr>
        <p:spPr>
          <a:xfrm>
            <a:off x="2265882" y="28516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1.1</a:t>
            </a:r>
          </a:p>
        </p:txBody>
      </p:sp>
      <p:sp>
        <p:nvSpPr>
          <p:cNvPr id="30" name="CasellaDiTesto 29"/>
          <p:cNvSpPr txBox="1"/>
          <p:nvPr/>
        </p:nvSpPr>
        <p:spPr>
          <a:xfrm>
            <a:off x="4230471" y="2839246"/>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1.3</a:t>
            </a:r>
          </a:p>
        </p:txBody>
      </p:sp>
      <p:sp>
        <p:nvSpPr>
          <p:cNvPr id="31" name="CasellaDiTesto 30"/>
          <p:cNvSpPr txBox="1"/>
          <p:nvPr/>
        </p:nvSpPr>
        <p:spPr>
          <a:xfrm>
            <a:off x="5192067" y="2839245"/>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1.4</a:t>
            </a:r>
          </a:p>
        </p:txBody>
      </p:sp>
      <p:sp>
        <p:nvSpPr>
          <p:cNvPr id="32" name="CasellaDiTesto 31"/>
          <p:cNvSpPr txBox="1"/>
          <p:nvPr/>
        </p:nvSpPr>
        <p:spPr>
          <a:xfrm>
            <a:off x="6162126"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1.5</a:t>
            </a:r>
          </a:p>
        </p:txBody>
      </p:sp>
      <p:sp>
        <p:nvSpPr>
          <p:cNvPr id="33" name="CasellaDiTesto 32"/>
          <p:cNvSpPr txBox="1"/>
          <p:nvPr/>
        </p:nvSpPr>
        <p:spPr>
          <a:xfrm>
            <a:off x="7070323"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1.6</a:t>
            </a:r>
          </a:p>
        </p:txBody>
      </p:sp>
      <p:sp>
        <p:nvSpPr>
          <p:cNvPr id="34" name="CasellaDiTesto 33"/>
          <p:cNvSpPr txBox="1"/>
          <p:nvPr/>
        </p:nvSpPr>
        <p:spPr>
          <a:xfrm>
            <a:off x="8056923" y="286028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1.7</a:t>
            </a:r>
          </a:p>
        </p:txBody>
      </p:sp>
      <p:sp>
        <p:nvSpPr>
          <p:cNvPr id="35" name="CasellaDiTesto 34"/>
          <p:cNvSpPr txBox="1"/>
          <p:nvPr/>
        </p:nvSpPr>
        <p:spPr>
          <a:xfrm>
            <a:off x="8992513" y="2846110"/>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1.8</a:t>
            </a:r>
          </a:p>
        </p:txBody>
      </p:sp>
      <p:sp>
        <p:nvSpPr>
          <p:cNvPr id="36" name="CasellaDiTesto 35"/>
          <p:cNvSpPr txBox="1"/>
          <p:nvPr/>
        </p:nvSpPr>
        <p:spPr>
          <a:xfrm>
            <a:off x="9859842" y="2846109"/>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1.9</a:t>
            </a:r>
          </a:p>
        </p:txBody>
      </p:sp>
      <p:sp>
        <p:nvSpPr>
          <p:cNvPr id="37" name="CasellaDiTesto 36"/>
          <p:cNvSpPr txBox="1"/>
          <p:nvPr/>
        </p:nvSpPr>
        <p:spPr>
          <a:xfrm>
            <a:off x="10848015" y="2819036"/>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1.10</a:t>
            </a:r>
          </a:p>
        </p:txBody>
      </p:sp>
      <p:pic>
        <p:nvPicPr>
          <p:cNvPr id="40" name="Immagine 39"/>
          <p:cNvPicPr>
            <a:picLocks noChangeAspect="1"/>
          </p:cNvPicPr>
          <p:nvPr/>
        </p:nvPicPr>
        <p:blipFill>
          <a:blip r:embed="rId4"/>
          <a:stretch>
            <a:fillRect/>
          </a:stretch>
        </p:blipFill>
        <p:spPr>
          <a:xfrm>
            <a:off x="3284810" y="3389162"/>
            <a:ext cx="883007" cy="883007"/>
          </a:xfrm>
          <a:prstGeom prst="rect">
            <a:avLst/>
          </a:prstGeom>
        </p:spPr>
      </p:pic>
      <p:pic>
        <p:nvPicPr>
          <p:cNvPr id="41" name="Immagine 40"/>
          <p:cNvPicPr>
            <a:picLocks noChangeAspect="1"/>
          </p:cNvPicPr>
          <p:nvPr/>
        </p:nvPicPr>
        <p:blipFill>
          <a:blip r:embed="rId4"/>
          <a:stretch>
            <a:fillRect/>
          </a:stretch>
        </p:blipFill>
        <p:spPr>
          <a:xfrm>
            <a:off x="4245050" y="3389161"/>
            <a:ext cx="883007" cy="883007"/>
          </a:xfrm>
          <a:prstGeom prst="rect">
            <a:avLst/>
          </a:prstGeom>
        </p:spPr>
      </p:pic>
      <p:sp>
        <p:nvSpPr>
          <p:cNvPr id="43" name="CasellaDiTesto 42"/>
          <p:cNvSpPr txBox="1"/>
          <p:nvPr/>
        </p:nvSpPr>
        <p:spPr>
          <a:xfrm>
            <a:off x="3227571"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2.2</a:t>
            </a:r>
          </a:p>
        </p:txBody>
      </p:sp>
      <p:pic>
        <p:nvPicPr>
          <p:cNvPr id="44" name="Immagine 43"/>
          <p:cNvPicPr>
            <a:picLocks noChangeAspect="1"/>
          </p:cNvPicPr>
          <p:nvPr/>
        </p:nvPicPr>
        <p:blipFill>
          <a:blip r:embed="rId4"/>
          <a:stretch>
            <a:fillRect/>
          </a:stretch>
        </p:blipFill>
        <p:spPr>
          <a:xfrm>
            <a:off x="5183364" y="3389162"/>
            <a:ext cx="883007" cy="883007"/>
          </a:xfrm>
          <a:prstGeom prst="rect">
            <a:avLst/>
          </a:prstGeom>
        </p:spPr>
      </p:pic>
      <p:pic>
        <p:nvPicPr>
          <p:cNvPr id="45" name="Immagine 44"/>
          <p:cNvPicPr>
            <a:picLocks noChangeAspect="1"/>
          </p:cNvPicPr>
          <p:nvPr/>
        </p:nvPicPr>
        <p:blipFill>
          <a:blip r:embed="rId4"/>
          <a:stretch>
            <a:fillRect/>
          </a:stretch>
        </p:blipFill>
        <p:spPr>
          <a:xfrm>
            <a:off x="7078161" y="3410195"/>
            <a:ext cx="883007" cy="883007"/>
          </a:xfrm>
          <a:prstGeom prst="rect">
            <a:avLst/>
          </a:prstGeom>
        </p:spPr>
      </p:pic>
      <p:pic>
        <p:nvPicPr>
          <p:cNvPr id="46" name="Immagine 45"/>
          <p:cNvPicPr>
            <a:picLocks noChangeAspect="1"/>
          </p:cNvPicPr>
          <p:nvPr/>
        </p:nvPicPr>
        <p:blipFill>
          <a:blip r:embed="rId4"/>
          <a:stretch>
            <a:fillRect/>
          </a:stretch>
        </p:blipFill>
        <p:spPr>
          <a:xfrm>
            <a:off x="8031919" y="3389162"/>
            <a:ext cx="883007" cy="883007"/>
          </a:xfrm>
          <a:prstGeom prst="rect">
            <a:avLst/>
          </a:prstGeom>
        </p:spPr>
      </p:pic>
      <p:pic>
        <p:nvPicPr>
          <p:cNvPr id="47" name="Immagine 46"/>
          <p:cNvPicPr>
            <a:picLocks noChangeAspect="1"/>
          </p:cNvPicPr>
          <p:nvPr/>
        </p:nvPicPr>
        <p:blipFill>
          <a:blip r:embed="rId4"/>
          <a:stretch>
            <a:fillRect/>
          </a:stretch>
        </p:blipFill>
        <p:spPr>
          <a:xfrm>
            <a:off x="8967509" y="3365602"/>
            <a:ext cx="883007" cy="883007"/>
          </a:xfrm>
          <a:prstGeom prst="rect">
            <a:avLst/>
          </a:prstGeom>
        </p:spPr>
      </p:pic>
      <p:pic>
        <p:nvPicPr>
          <p:cNvPr id="48" name="Immagine 47"/>
          <p:cNvPicPr>
            <a:picLocks noChangeAspect="1"/>
          </p:cNvPicPr>
          <p:nvPr/>
        </p:nvPicPr>
        <p:blipFill>
          <a:blip r:embed="rId4"/>
          <a:stretch>
            <a:fillRect/>
          </a:stretch>
        </p:blipFill>
        <p:spPr>
          <a:xfrm>
            <a:off x="9874133" y="3368129"/>
            <a:ext cx="883007" cy="883007"/>
          </a:xfrm>
          <a:prstGeom prst="rect">
            <a:avLst/>
          </a:prstGeom>
        </p:spPr>
      </p:pic>
      <p:pic>
        <p:nvPicPr>
          <p:cNvPr id="49" name="Immagine 48"/>
          <p:cNvPicPr>
            <a:picLocks noChangeAspect="1"/>
          </p:cNvPicPr>
          <p:nvPr/>
        </p:nvPicPr>
        <p:blipFill>
          <a:blip r:embed="rId4"/>
          <a:stretch>
            <a:fillRect/>
          </a:stretch>
        </p:blipFill>
        <p:spPr>
          <a:xfrm>
            <a:off x="6137122" y="3389162"/>
            <a:ext cx="883007" cy="883007"/>
          </a:xfrm>
          <a:prstGeom prst="rect">
            <a:avLst/>
          </a:prstGeom>
        </p:spPr>
      </p:pic>
      <p:pic>
        <p:nvPicPr>
          <p:cNvPr id="50" name="Immagine 49"/>
          <p:cNvPicPr>
            <a:picLocks noChangeAspect="1"/>
          </p:cNvPicPr>
          <p:nvPr/>
        </p:nvPicPr>
        <p:blipFill>
          <a:blip r:embed="rId4"/>
          <a:stretch>
            <a:fillRect/>
          </a:stretch>
        </p:blipFill>
        <p:spPr>
          <a:xfrm>
            <a:off x="10809723" y="3349780"/>
            <a:ext cx="883007" cy="883007"/>
          </a:xfrm>
          <a:prstGeom prst="rect">
            <a:avLst/>
          </a:prstGeom>
        </p:spPr>
      </p:pic>
      <p:pic>
        <p:nvPicPr>
          <p:cNvPr id="51" name="Immagine 50"/>
          <p:cNvPicPr>
            <a:picLocks noChangeAspect="1"/>
          </p:cNvPicPr>
          <p:nvPr/>
        </p:nvPicPr>
        <p:blipFill>
          <a:blip r:embed="rId4"/>
          <a:stretch>
            <a:fillRect/>
          </a:stretch>
        </p:blipFill>
        <p:spPr>
          <a:xfrm>
            <a:off x="2286532" y="3410194"/>
            <a:ext cx="883007" cy="883007"/>
          </a:xfrm>
          <a:prstGeom prst="rect">
            <a:avLst/>
          </a:prstGeom>
        </p:spPr>
      </p:pic>
      <p:sp>
        <p:nvSpPr>
          <p:cNvPr id="52" name="CasellaDiTesto 51"/>
          <p:cNvSpPr txBox="1"/>
          <p:nvPr/>
        </p:nvSpPr>
        <p:spPr>
          <a:xfrm>
            <a:off x="2240878" y="428455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2.1</a:t>
            </a:r>
          </a:p>
        </p:txBody>
      </p:sp>
      <p:sp>
        <p:nvSpPr>
          <p:cNvPr id="53" name="CasellaDiTesto 52"/>
          <p:cNvSpPr txBox="1"/>
          <p:nvPr/>
        </p:nvSpPr>
        <p:spPr>
          <a:xfrm>
            <a:off x="4205467" y="427216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2.3</a:t>
            </a:r>
          </a:p>
        </p:txBody>
      </p:sp>
      <p:sp>
        <p:nvSpPr>
          <p:cNvPr id="54" name="CasellaDiTesto 53"/>
          <p:cNvSpPr txBox="1"/>
          <p:nvPr/>
        </p:nvSpPr>
        <p:spPr>
          <a:xfrm>
            <a:off x="5167063" y="427216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2.4</a:t>
            </a:r>
          </a:p>
        </p:txBody>
      </p:sp>
      <p:sp>
        <p:nvSpPr>
          <p:cNvPr id="55" name="CasellaDiTesto 54"/>
          <p:cNvSpPr txBox="1"/>
          <p:nvPr/>
        </p:nvSpPr>
        <p:spPr>
          <a:xfrm>
            <a:off x="6137122" y="429320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2.5</a:t>
            </a:r>
          </a:p>
        </p:txBody>
      </p:sp>
      <p:sp>
        <p:nvSpPr>
          <p:cNvPr id="56" name="CasellaDiTesto 55"/>
          <p:cNvSpPr txBox="1"/>
          <p:nvPr/>
        </p:nvSpPr>
        <p:spPr>
          <a:xfrm>
            <a:off x="7045319"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2.6</a:t>
            </a:r>
          </a:p>
        </p:txBody>
      </p:sp>
      <p:sp>
        <p:nvSpPr>
          <p:cNvPr id="57" name="CasellaDiTesto 56"/>
          <p:cNvSpPr txBox="1"/>
          <p:nvPr/>
        </p:nvSpPr>
        <p:spPr>
          <a:xfrm>
            <a:off x="8031919" y="42932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2.7</a:t>
            </a:r>
          </a:p>
        </p:txBody>
      </p:sp>
      <p:sp>
        <p:nvSpPr>
          <p:cNvPr id="58" name="CasellaDiTesto 57"/>
          <p:cNvSpPr txBox="1"/>
          <p:nvPr/>
        </p:nvSpPr>
        <p:spPr>
          <a:xfrm>
            <a:off x="8967509" y="427903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2.8</a:t>
            </a:r>
          </a:p>
        </p:txBody>
      </p:sp>
      <p:sp>
        <p:nvSpPr>
          <p:cNvPr id="59" name="CasellaDiTesto 58"/>
          <p:cNvSpPr txBox="1"/>
          <p:nvPr/>
        </p:nvSpPr>
        <p:spPr>
          <a:xfrm>
            <a:off x="9834838" y="42790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2.9</a:t>
            </a:r>
          </a:p>
        </p:txBody>
      </p:sp>
      <p:sp>
        <p:nvSpPr>
          <p:cNvPr id="60" name="CasellaDiTesto 59"/>
          <p:cNvSpPr txBox="1"/>
          <p:nvPr/>
        </p:nvSpPr>
        <p:spPr>
          <a:xfrm>
            <a:off x="10823011" y="425195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2.10</a:t>
            </a:r>
          </a:p>
        </p:txBody>
      </p:sp>
      <p:pic>
        <p:nvPicPr>
          <p:cNvPr id="62" name="Immagine 61"/>
          <p:cNvPicPr>
            <a:picLocks noChangeAspect="1"/>
          </p:cNvPicPr>
          <p:nvPr/>
        </p:nvPicPr>
        <p:blipFill>
          <a:blip r:embed="rId4"/>
          <a:stretch>
            <a:fillRect/>
          </a:stretch>
        </p:blipFill>
        <p:spPr>
          <a:xfrm>
            <a:off x="3301351" y="4735562"/>
            <a:ext cx="883007" cy="883007"/>
          </a:xfrm>
          <a:prstGeom prst="rect">
            <a:avLst/>
          </a:prstGeom>
        </p:spPr>
      </p:pic>
      <p:pic>
        <p:nvPicPr>
          <p:cNvPr id="63" name="Immagine 62"/>
          <p:cNvPicPr>
            <a:picLocks noChangeAspect="1"/>
          </p:cNvPicPr>
          <p:nvPr/>
        </p:nvPicPr>
        <p:blipFill>
          <a:blip r:embed="rId4"/>
          <a:stretch>
            <a:fillRect/>
          </a:stretch>
        </p:blipFill>
        <p:spPr>
          <a:xfrm>
            <a:off x="4261591" y="4735561"/>
            <a:ext cx="883007" cy="883007"/>
          </a:xfrm>
          <a:prstGeom prst="rect">
            <a:avLst/>
          </a:prstGeom>
        </p:spPr>
      </p:pic>
      <p:sp>
        <p:nvSpPr>
          <p:cNvPr id="65" name="CasellaDiTesto 64"/>
          <p:cNvSpPr txBox="1"/>
          <p:nvPr/>
        </p:nvSpPr>
        <p:spPr>
          <a:xfrm>
            <a:off x="3244112"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3.2</a:t>
            </a:r>
          </a:p>
        </p:txBody>
      </p:sp>
      <p:pic>
        <p:nvPicPr>
          <p:cNvPr id="66" name="Immagine 65"/>
          <p:cNvPicPr>
            <a:picLocks noChangeAspect="1"/>
          </p:cNvPicPr>
          <p:nvPr/>
        </p:nvPicPr>
        <p:blipFill>
          <a:blip r:embed="rId4"/>
          <a:stretch>
            <a:fillRect/>
          </a:stretch>
        </p:blipFill>
        <p:spPr>
          <a:xfrm>
            <a:off x="5199905" y="4735562"/>
            <a:ext cx="883007" cy="883007"/>
          </a:xfrm>
          <a:prstGeom prst="rect">
            <a:avLst/>
          </a:prstGeom>
        </p:spPr>
      </p:pic>
      <p:pic>
        <p:nvPicPr>
          <p:cNvPr id="67" name="Immagine 66"/>
          <p:cNvPicPr>
            <a:picLocks noChangeAspect="1"/>
          </p:cNvPicPr>
          <p:nvPr/>
        </p:nvPicPr>
        <p:blipFill>
          <a:blip r:embed="rId4"/>
          <a:stretch>
            <a:fillRect/>
          </a:stretch>
        </p:blipFill>
        <p:spPr>
          <a:xfrm>
            <a:off x="7094702" y="4756595"/>
            <a:ext cx="883007" cy="883007"/>
          </a:xfrm>
          <a:prstGeom prst="rect">
            <a:avLst/>
          </a:prstGeom>
        </p:spPr>
      </p:pic>
      <p:pic>
        <p:nvPicPr>
          <p:cNvPr id="68" name="Immagine 67"/>
          <p:cNvPicPr>
            <a:picLocks noChangeAspect="1"/>
          </p:cNvPicPr>
          <p:nvPr/>
        </p:nvPicPr>
        <p:blipFill>
          <a:blip r:embed="rId4"/>
          <a:stretch>
            <a:fillRect/>
          </a:stretch>
        </p:blipFill>
        <p:spPr>
          <a:xfrm>
            <a:off x="8048460" y="4735562"/>
            <a:ext cx="883007" cy="883007"/>
          </a:xfrm>
          <a:prstGeom prst="rect">
            <a:avLst/>
          </a:prstGeom>
        </p:spPr>
      </p:pic>
      <p:pic>
        <p:nvPicPr>
          <p:cNvPr id="69" name="Immagine 68"/>
          <p:cNvPicPr>
            <a:picLocks noChangeAspect="1"/>
          </p:cNvPicPr>
          <p:nvPr/>
        </p:nvPicPr>
        <p:blipFill>
          <a:blip r:embed="rId4"/>
          <a:stretch>
            <a:fillRect/>
          </a:stretch>
        </p:blipFill>
        <p:spPr>
          <a:xfrm>
            <a:off x="8984050" y="4712002"/>
            <a:ext cx="883007" cy="883007"/>
          </a:xfrm>
          <a:prstGeom prst="rect">
            <a:avLst/>
          </a:prstGeom>
        </p:spPr>
      </p:pic>
      <p:pic>
        <p:nvPicPr>
          <p:cNvPr id="70" name="Immagine 69"/>
          <p:cNvPicPr>
            <a:picLocks noChangeAspect="1"/>
          </p:cNvPicPr>
          <p:nvPr/>
        </p:nvPicPr>
        <p:blipFill>
          <a:blip r:embed="rId4"/>
          <a:stretch>
            <a:fillRect/>
          </a:stretch>
        </p:blipFill>
        <p:spPr>
          <a:xfrm>
            <a:off x="9890674" y="4714529"/>
            <a:ext cx="883007" cy="883007"/>
          </a:xfrm>
          <a:prstGeom prst="rect">
            <a:avLst/>
          </a:prstGeom>
        </p:spPr>
      </p:pic>
      <p:pic>
        <p:nvPicPr>
          <p:cNvPr id="71" name="Immagine 70"/>
          <p:cNvPicPr>
            <a:picLocks noChangeAspect="1"/>
          </p:cNvPicPr>
          <p:nvPr/>
        </p:nvPicPr>
        <p:blipFill>
          <a:blip r:embed="rId4"/>
          <a:stretch>
            <a:fillRect/>
          </a:stretch>
        </p:blipFill>
        <p:spPr>
          <a:xfrm>
            <a:off x="6153663" y="4735562"/>
            <a:ext cx="883007" cy="883007"/>
          </a:xfrm>
          <a:prstGeom prst="rect">
            <a:avLst/>
          </a:prstGeom>
        </p:spPr>
      </p:pic>
      <p:pic>
        <p:nvPicPr>
          <p:cNvPr id="72" name="Immagine 71"/>
          <p:cNvPicPr>
            <a:picLocks noChangeAspect="1"/>
          </p:cNvPicPr>
          <p:nvPr/>
        </p:nvPicPr>
        <p:blipFill>
          <a:blip r:embed="rId4"/>
          <a:stretch>
            <a:fillRect/>
          </a:stretch>
        </p:blipFill>
        <p:spPr>
          <a:xfrm>
            <a:off x="10826264" y="4696180"/>
            <a:ext cx="883007" cy="883007"/>
          </a:xfrm>
          <a:prstGeom prst="rect">
            <a:avLst/>
          </a:prstGeom>
        </p:spPr>
      </p:pic>
      <p:pic>
        <p:nvPicPr>
          <p:cNvPr id="73" name="Immagine 72"/>
          <p:cNvPicPr>
            <a:picLocks noChangeAspect="1"/>
          </p:cNvPicPr>
          <p:nvPr/>
        </p:nvPicPr>
        <p:blipFill>
          <a:blip r:embed="rId4"/>
          <a:stretch>
            <a:fillRect/>
          </a:stretch>
        </p:blipFill>
        <p:spPr>
          <a:xfrm>
            <a:off x="2303073" y="4756594"/>
            <a:ext cx="883007" cy="883007"/>
          </a:xfrm>
          <a:prstGeom prst="rect">
            <a:avLst/>
          </a:prstGeom>
        </p:spPr>
      </p:pic>
      <p:sp>
        <p:nvSpPr>
          <p:cNvPr id="74" name="CasellaDiTesto 73"/>
          <p:cNvSpPr txBox="1"/>
          <p:nvPr/>
        </p:nvSpPr>
        <p:spPr>
          <a:xfrm>
            <a:off x="2257419" y="5630953"/>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3.1</a:t>
            </a:r>
          </a:p>
        </p:txBody>
      </p:sp>
      <p:sp>
        <p:nvSpPr>
          <p:cNvPr id="75" name="CasellaDiTesto 74"/>
          <p:cNvSpPr txBox="1"/>
          <p:nvPr/>
        </p:nvSpPr>
        <p:spPr>
          <a:xfrm>
            <a:off x="4222008" y="561856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3.3</a:t>
            </a:r>
          </a:p>
        </p:txBody>
      </p:sp>
      <p:sp>
        <p:nvSpPr>
          <p:cNvPr id="76" name="CasellaDiTesto 75"/>
          <p:cNvSpPr txBox="1"/>
          <p:nvPr/>
        </p:nvSpPr>
        <p:spPr>
          <a:xfrm>
            <a:off x="5183604" y="561856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3.4</a:t>
            </a:r>
          </a:p>
        </p:txBody>
      </p:sp>
      <p:sp>
        <p:nvSpPr>
          <p:cNvPr id="77" name="CasellaDiTesto 76"/>
          <p:cNvSpPr txBox="1"/>
          <p:nvPr/>
        </p:nvSpPr>
        <p:spPr>
          <a:xfrm>
            <a:off x="6153663"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3.5</a:t>
            </a:r>
          </a:p>
        </p:txBody>
      </p:sp>
      <p:sp>
        <p:nvSpPr>
          <p:cNvPr id="78" name="CasellaDiTesto 77"/>
          <p:cNvSpPr txBox="1"/>
          <p:nvPr/>
        </p:nvSpPr>
        <p:spPr>
          <a:xfrm>
            <a:off x="7061860" y="5639604"/>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3.6</a:t>
            </a:r>
          </a:p>
        </p:txBody>
      </p:sp>
      <p:sp>
        <p:nvSpPr>
          <p:cNvPr id="79" name="CasellaDiTesto 78"/>
          <p:cNvSpPr txBox="1"/>
          <p:nvPr/>
        </p:nvSpPr>
        <p:spPr>
          <a:xfrm>
            <a:off x="8030917" y="5658647"/>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3.7</a:t>
            </a:r>
          </a:p>
        </p:txBody>
      </p:sp>
      <p:sp>
        <p:nvSpPr>
          <p:cNvPr id="80" name="CasellaDiTesto 79"/>
          <p:cNvSpPr txBox="1"/>
          <p:nvPr/>
        </p:nvSpPr>
        <p:spPr>
          <a:xfrm>
            <a:off x="8984050" y="5625432"/>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3.8</a:t>
            </a:r>
          </a:p>
        </p:txBody>
      </p:sp>
      <p:sp>
        <p:nvSpPr>
          <p:cNvPr id="81" name="CasellaDiTesto 80"/>
          <p:cNvSpPr txBox="1"/>
          <p:nvPr/>
        </p:nvSpPr>
        <p:spPr>
          <a:xfrm>
            <a:off x="9851379" y="5625431"/>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3.9</a:t>
            </a:r>
          </a:p>
        </p:txBody>
      </p:sp>
      <p:sp>
        <p:nvSpPr>
          <p:cNvPr id="82" name="CasellaDiTesto 81"/>
          <p:cNvSpPr txBox="1"/>
          <p:nvPr/>
        </p:nvSpPr>
        <p:spPr>
          <a:xfrm>
            <a:off x="10839552" y="5598358"/>
            <a:ext cx="961596" cy="246221"/>
          </a:xfrm>
          <a:prstGeom prst="rect">
            <a:avLst/>
          </a:prstGeom>
          <a:noFill/>
        </p:spPr>
        <p:txBody>
          <a:bodyPr wrap="square" rtlCol="0">
            <a:spAutoFit/>
          </a:bodyPr>
          <a:lstStyle/>
          <a:p>
            <a:pPr algn="ctr"/>
            <a:r>
              <a:rPr lang="it-IT" sz="1000" b="1" dirty="0">
                <a:latin typeface="Arial" panose="020B0604020202020204" pitchFamily="34" charset="0"/>
                <a:cs typeface="Arial" panose="020B0604020202020204" pitchFamily="34" charset="0"/>
              </a:rPr>
              <a:t>KPI 3.10</a:t>
            </a:r>
          </a:p>
        </p:txBody>
      </p:sp>
      <p:sp>
        <p:nvSpPr>
          <p:cNvPr id="128" name="CasellaDiTesto 127"/>
          <p:cNvSpPr txBox="1"/>
          <p:nvPr/>
        </p:nvSpPr>
        <p:spPr>
          <a:xfrm>
            <a:off x="219963" y="2012142"/>
            <a:ext cx="1930648" cy="954107"/>
          </a:xfrm>
          <a:prstGeom prst="rect">
            <a:avLst/>
          </a:prstGeom>
          <a:solidFill>
            <a:srgbClr val="FF000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1</a:t>
            </a:r>
          </a:p>
          <a:p>
            <a:pPr algn="ctr"/>
            <a:r>
              <a:rPr lang="it-IT" sz="1400" b="1" dirty="0">
                <a:latin typeface="Arial" panose="020B0604020202020204" pitchFamily="34" charset="0"/>
                <a:cs typeface="Arial" panose="020B0604020202020204" pitchFamily="34" charset="0"/>
              </a:rPr>
              <a:t>FORZA DEL LEGAME</a:t>
            </a:r>
          </a:p>
          <a:p>
            <a:pPr algn="ctr"/>
            <a:r>
              <a:rPr lang="it-IT" sz="1400" b="1" dirty="0">
                <a:latin typeface="Arial" panose="020B0604020202020204" pitchFamily="34" charset="0"/>
                <a:cs typeface="Arial" panose="020B0604020202020204" pitchFamily="34" charset="0"/>
              </a:rPr>
              <a:t>DEI CLIENTI</a:t>
            </a:r>
          </a:p>
        </p:txBody>
      </p:sp>
      <p:sp>
        <p:nvSpPr>
          <p:cNvPr id="129" name="CasellaDiTesto 128"/>
          <p:cNvSpPr txBox="1"/>
          <p:nvPr/>
        </p:nvSpPr>
        <p:spPr>
          <a:xfrm>
            <a:off x="215131" y="3368129"/>
            <a:ext cx="1935480" cy="938719"/>
          </a:xfrm>
          <a:prstGeom prst="rect">
            <a:avLst/>
          </a:prstGeom>
          <a:solidFill>
            <a:srgbClr val="0070C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2</a:t>
            </a:r>
          </a:p>
          <a:p>
            <a:pPr algn="ctr"/>
            <a:r>
              <a:rPr lang="it-IT" sz="1400" b="1" dirty="0">
                <a:latin typeface="Arial" panose="020B0604020202020204" pitchFamily="34" charset="0"/>
                <a:cs typeface="Arial" panose="020B0604020202020204" pitchFamily="34" charset="0"/>
              </a:rPr>
              <a:t>SODDISFAZIONE</a:t>
            </a:r>
          </a:p>
          <a:p>
            <a:pPr algn="ctr"/>
            <a:r>
              <a:rPr lang="it-IT" sz="1400" b="1" dirty="0">
                <a:latin typeface="Arial" panose="020B0604020202020204" pitchFamily="34" charset="0"/>
                <a:cs typeface="Arial" panose="020B0604020202020204" pitchFamily="34" charset="0"/>
              </a:rPr>
              <a:t>DEI CLIENTI</a:t>
            </a:r>
          </a:p>
          <a:p>
            <a:pPr algn="ctr"/>
            <a:endParaRPr lang="it-IT" sz="1300" b="1" dirty="0">
              <a:latin typeface="Arial" panose="020B0604020202020204" pitchFamily="34" charset="0"/>
              <a:cs typeface="Arial" panose="020B0604020202020204" pitchFamily="34" charset="0"/>
            </a:endParaRPr>
          </a:p>
        </p:txBody>
      </p:sp>
      <p:sp>
        <p:nvSpPr>
          <p:cNvPr id="130" name="CasellaDiTesto 129"/>
          <p:cNvSpPr txBox="1"/>
          <p:nvPr/>
        </p:nvSpPr>
        <p:spPr>
          <a:xfrm>
            <a:off x="211911" y="4718904"/>
            <a:ext cx="1930237" cy="954107"/>
          </a:xfrm>
          <a:prstGeom prst="rect">
            <a:avLst/>
          </a:prstGeom>
          <a:solidFill>
            <a:srgbClr val="7030A0"/>
          </a:solidFill>
        </p:spPr>
        <p:txBody>
          <a:bodyPr wrap="square" rtlCol="0">
            <a:spAutoFit/>
          </a:bodyPr>
          <a:lstStyle/>
          <a:p>
            <a:pPr algn="ctr"/>
            <a:r>
              <a:rPr lang="it-IT" sz="1400" b="1" dirty="0" err="1">
                <a:solidFill>
                  <a:schemeClr val="bg1"/>
                </a:solidFill>
                <a:latin typeface="Arial" panose="020B0604020202020204" pitchFamily="34" charset="0"/>
                <a:cs typeface="Arial" panose="020B0604020202020204" pitchFamily="34" charset="0"/>
              </a:rPr>
              <a:t>Survey</a:t>
            </a:r>
            <a:r>
              <a:rPr lang="it-IT" sz="1400" b="1" dirty="0">
                <a:solidFill>
                  <a:schemeClr val="bg1"/>
                </a:solidFill>
                <a:latin typeface="Arial" panose="020B0604020202020204" pitchFamily="34" charset="0"/>
                <a:cs typeface="Arial" panose="020B0604020202020204" pitchFamily="34" charset="0"/>
              </a:rPr>
              <a:t> 3</a:t>
            </a:r>
          </a:p>
          <a:p>
            <a:pPr algn="ctr"/>
            <a:r>
              <a:rPr lang="it-IT" sz="1400" b="1" dirty="0">
                <a:latin typeface="Arial" panose="020B0604020202020204" pitchFamily="34" charset="0"/>
                <a:cs typeface="Arial" panose="020B0604020202020204" pitchFamily="34" charset="0"/>
              </a:rPr>
              <a:t>ATTRAZIONE</a:t>
            </a:r>
          </a:p>
          <a:p>
            <a:pPr algn="ctr"/>
            <a:r>
              <a:rPr lang="it-IT" sz="1400" b="1" dirty="0">
                <a:latin typeface="Arial" panose="020B0604020202020204" pitchFamily="34" charset="0"/>
                <a:cs typeface="Arial" panose="020B0604020202020204" pitchFamily="34" charset="0"/>
              </a:rPr>
              <a:t>SUI NON</a:t>
            </a:r>
          </a:p>
          <a:p>
            <a:pPr algn="ctr"/>
            <a:r>
              <a:rPr lang="it-IT" sz="1400" b="1" dirty="0">
                <a:latin typeface="Arial" panose="020B0604020202020204" pitchFamily="34" charset="0"/>
                <a:cs typeface="Arial" panose="020B0604020202020204" pitchFamily="34" charset="0"/>
              </a:rPr>
              <a:t>CLIENTI</a:t>
            </a:r>
          </a:p>
        </p:txBody>
      </p:sp>
      <p:sp>
        <p:nvSpPr>
          <p:cNvPr id="135" name="Rettangolo 134"/>
          <p:cNvSpPr/>
          <p:nvPr/>
        </p:nvSpPr>
        <p:spPr>
          <a:xfrm>
            <a:off x="1969157" y="893800"/>
            <a:ext cx="8986756" cy="800219"/>
          </a:xfrm>
          <a:prstGeom prst="rect">
            <a:avLst/>
          </a:prstGeom>
        </p:spPr>
        <p:txBody>
          <a:bodyPr wrap="none">
            <a:spAutoFit/>
          </a:bodyPr>
          <a:lstStyle/>
          <a:p>
            <a:pPr lvl="0"/>
            <a:r>
              <a:rPr lang="it-IT" sz="2800" b="1" dirty="0">
                <a:solidFill>
                  <a:srgbClr val="FF0000"/>
                </a:solidFill>
                <a:latin typeface="Arial" panose="020B0604020202020204" pitchFamily="34" charset="0"/>
                <a:cs typeface="Arial" panose="020B0604020202020204" pitchFamily="34" charset="0"/>
              </a:rPr>
              <a:t>I «manometri» di monitoraggio dei KPI di marketing</a:t>
            </a:r>
          </a:p>
          <a:p>
            <a:pPr lvl="0" algn="ctr"/>
            <a:r>
              <a:rPr lang="it-IT" b="1" dirty="0">
                <a:solidFill>
                  <a:srgbClr val="002060"/>
                </a:solidFill>
                <a:latin typeface="Arial" panose="020B0604020202020204" pitchFamily="34" charset="0"/>
                <a:cs typeface="Arial" panose="020B0604020202020204" pitchFamily="34" charset="0"/>
              </a:rPr>
              <a:t>Misurati ed analizzati con le 3 </a:t>
            </a:r>
            <a:r>
              <a:rPr lang="it-IT" b="1" dirty="0" err="1">
                <a:solidFill>
                  <a:srgbClr val="002060"/>
                </a:solidFill>
                <a:latin typeface="Arial" panose="020B0604020202020204" pitchFamily="34" charset="0"/>
                <a:cs typeface="Arial" panose="020B0604020202020204" pitchFamily="34" charset="0"/>
              </a:rPr>
              <a:t>survey</a:t>
            </a:r>
            <a:r>
              <a:rPr lang="it-IT" b="1" dirty="0">
                <a:solidFill>
                  <a:srgbClr val="002060"/>
                </a:solidFill>
                <a:latin typeface="Arial" panose="020B0604020202020204" pitchFamily="34" charset="0"/>
                <a:cs typeface="Arial" panose="020B0604020202020204" pitchFamily="34" charset="0"/>
              </a:rPr>
              <a:t> dedicate di MMB</a:t>
            </a:r>
          </a:p>
        </p:txBody>
      </p:sp>
      <p:sp>
        <p:nvSpPr>
          <p:cNvPr id="136" name="CasellaDiTesto 135"/>
          <p:cNvSpPr txBox="1"/>
          <p:nvPr/>
        </p:nvSpPr>
        <p:spPr>
          <a:xfrm>
            <a:off x="2265882" y="318364"/>
            <a:ext cx="8132151" cy="369332"/>
          </a:xfrm>
          <a:prstGeom prst="rect">
            <a:avLst/>
          </a:prstGeom>
          <a:solidFill>
            <a:srgbClr val="002060"/>
          </a:solidFill>
        </p:spPr>
        <p:txBody>
          <a:bodyPr wrap="square" rtlCol="0">
            <a:spAutoFit/>
          </a:bodyPr>
          <a:lstStyle/>
          <a:p>
            <a:pPr algn="ctr"/>
            <a:r>
              <a:rPr lang="it-IT" b="1" dirty="0">
                <a:solidFill>
                  <a:schemeClr val="bg1"/>
                </a:solidFill>
                <a:latin typeface="Arial" panose="020B0604020202020204" pitchFamily="34" charset="0"/>
                <a:cs typeface="Arial" panose="020B0604020202020204" pitchFamily="34" charset="0"/>
              </a:rPr>
              <a:t>LA SEZIONE «RADAR» DEL CRUSCOTTO DIREZIONALE COMPLETO</a:t>
            </a:r>
          </a:p>
        </p:txBody>
      </p:sp>
    </p:spTree>
    <p:extLst>
      <p:ext uri="{BB962C8B-B14F-4D97-AF65-F5344CB8AC3E}">
        <p14:creationId xmlns:p14="http://schemas.microsoft.com/office/powerpoint/2010/main" val="578274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62140" y="1540212"/>
            <a:ext cx="2523575" cy="4988889"/>
          </a:xfrm>
          <a:prstGeom prst="rect">
            <a:avLst/>
          </a:prstGeom>
          <a:noFill/>
          <a:ln w="76200">
            <a:solidFill>
              <a:srgbClr val="00B0F0"/>
            </a:solidFill>
          </a:ln>
        </p:spPr>
        <p:txBody>
          <a:bodyPr wrap="square" rtlCol="0">
            <a:spAutoFit/>
          </a:bodyPr>
          <a:lstStyle/>
          <a:p>
            <a:endParaRPr lang="it-IT" dirty="0"/>
          </a:p>
        </p:txBody>
      </p:sp>
      <p:sp>
        <p:nvSpPr>
          <p:cNvPr id="3" name="CasellaDiTesto 2"/>
          <p:cNvSpPr txBox="1"/>
          <p:nvPr/>
        </p:nvSpPr>
        <p:spPr>
          <a:xfrm>
            <a:off x="3157412" y="198147"/>
            <a:ext cx="6720684" cy="369332"/>
          </a:xfrm>
          <a:prstGeom prst="rect">
            <a:avLst/>
          </a:prstGeom>
          <a:solidFill>
            <a:srgbClr val="002060"/>
          </a:solidFill>
        </p:spPr>
        <p:txBody>
          <a:bodyPr wrap="square">
            <a:spAutoFit/>
          </a:bodyPr>
          <a:lstStyle/>
          <a:p>
            <a:pPr algn="ctr">
              <a:defRPr/>
            </a:pPr>
            <a:r>
              <a:rPr lang="it-IT" b="1" i="1" dirty="0">
                <a:solidFill>
                  <a:schemeClr val="bg1"/>
                </a:solidFill>
                <a:latin typeface="Arial" panose="020B0604020202020204" pitchFamily="34" charset="0"/>
                <a:cs typeface="Arial" panose="020B0604020202020204" pitchFamily="34" charset="0"/>
              </a:rPr>
              <a:t>DA COSA DIPENDE LA FEDELTA’  DEI CLIENTI?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90</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4" name="CasellaDiTesto 3"/>
          <p:cNvSpPr txBox="1"/>
          <p:nvPr/>
        </p:nvSpPr>
        <p:spPr>
          <a:xfrm>
            <a:off x="925535" y="919045"/>
            <a:ext cx="10753868" cy="400110"/>
          </a:xfrm>
          <a:prstGeom prst="rect">
            <a:avLst/>
          </a:prstGeom>
          <a:noFill/>
        </p:spPr>
        <p:txBody>
          <a:bodyPr wrap="square" rtlCol="0">
            <a:spAutoFit/>
          </a:bodyPr>
          <a:lstStyle/>
          <a:p>
            <a:r>
              <a:rPr lang="it-IT" sz="1000" b="1" dirty="0">
                <a:latin typeface="Arial" panose="020B0604020202020204" pitchFamily="34" charset="0"/>
                <a:cs typeface="Arial" panose="020B0604020202020204" pitchFamily="34" charset="0"/>
              </a:rPr>
              <a:t>Dalle due ricerche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Retention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sui clienti –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1 «opaca» sulla Forza del Legame e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2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Satisfaction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 sono emerse importanti indicazioni che consentono di elaborare un primo modello di comportamento della macro-variabile «Fedeltà» del cliente.</a:t>
            </a:r>
          </a:p>
        </p:txBody>
      </p:sp>
      <p:sp>
        <p:nvSpPr>
          <p:cNvPr id="14" name="CasellaDiTesto 13"/>
          <p:cNvSpPr txBox="1"/>
          <p:nvPr/>
        </p:nvSpPr>
        <p:spPr>
          <a:xfrm>
            <a:off x="2242239" y="6514218"/>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0" name="Elaborazione 9"/>
          <p:cNvSpPr/>
          <p:nvPr/>
        </p:nvSpPr>
        <p:spPr>
          <a:xfrm>
            <a:off x="1066800" y="1803208"/>
            <a:ext cx="2277666" cy="21029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notorietà spontanea</a:t>
            </a:r>
          </a:p>
        </p:txBody>
      </p:sp>
      <p:sp>
        <p:nvSpPr>
          <p:cNvPr id="16" name="Rettangolo 15"/>
          <p:cNvSpPr/>
          <p:nvPr/>
        </p:nvSpPr>
        <p:spPr>
          <a:xfrm>
            <a:off x="7640797" y="1973905"/>
            <a:ext cx="1528830" cy="804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CONSAPEVOLI</a:t>
            </a:r>
          </a:p>
        </p:txBody>
      </p:sp>
      <p:cxnSp>
        <p:nvCxnSpPr>
          <p:cNvPr id="19" name="Connettore 2 18"/>
          <p:cNvCxnSpPr/>
          <p:nvPr/>
        </p:nvCxnSpPr>
        <p:spPr>
          <a:xfrm>
            <a:off x="9190863" y="2360213"/>
            <a:ext cx="1631625" cy="112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9145918" y="4303628"/>
            <a:ext cx="1676570" cy="10361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688848" y="2666577"/>
            <a:ext cx="805704" cy="762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flipV="1">
            <a:off x="8899432" y="4295334"/>
            <a:ext cx="0" cy="5951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flipV="1">
            <a:off x="5914408" y="4490562"/>
            <a:ext cx="701846" cy="535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Esagono 29"/>
          <p:cNvSpPr/>
          <p:nvPr/>
        </p:nvSpPr>
        <p:spPr>
          <a:xfrm>
            <a:off x="10650970" y="3348559"/>
            <a:ext cx="1405659" cy="10712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latin typeface="Arial" panose="020B0604020202020204" pitchFamily="34" charset="0"/>
                <a:cs typeface="Arial" panose="020B0604020202020204" pitchFamily="34" charset="0"/>
              </a:rPr>
              <a:t>FEDELTA’ DEI</a:t>
            </a:r>
          </a:p>
          <a:p>
            <a:pPr algn="ctr"/>
            <a:r>
              <a:rPr lang="it-IT" sz="1300" b="1" dirty="0">
                <a:latin typeface="Arial" panose="020B0604020202020204" pitchFamily="34" charset="0"/>
                <a:cs typeface="Arial" panose="020B0604020202020204" pitchFamily="34" charset="0"/>
              </a:rPr>
              <a:t>CLIENTI</a:t>
            </a:r>
          </a:p>
        </p:txBody>
      </p:sp>
      <p:sp>
        <p:nvSpPr>
          <p:cNvPr id="35" name="Rettangolo 34"/>
          <p:cNvSpPr/>
          <p:nvPr/>
        </p:nvSpPr>
        <p:spPr>
          <a:xfrm>
            <a:off x="7640797" y="4953570"/>
            <a:ext cx="1528830" cy="8209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CLIENTI PIU’ SODDISFATTI</a:t>
            </a:r>
          </a:p>
        </p:txBody>
      </p:sp>
      <p:sp>
        <p:nvSpPr>
          <p:cNvPr id="36" name="Elaborazione 35"/>
          <p:cNvSpPr/>
          <p:nvPr/>
        </p:nvSpPr>
        <p:spPr>
          <a:xfrm>
            <a:off x="4352552" y="4702177"/>
            <a:ext cx="1568405" cy="59546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CUSTOMER SATISFACTION</a:t>
            </a:r>
          </a:p>
        </p:txBody>
      </p:sp>
      <p:sp>
        <p:nvSpPr>
          <p:cNvPr id="37" name="Elaborazione 36"/>
          <p:cNvSpPr/>
          <p:nvPr/>
        </p:nvSpPr>
        <p:spPr>
          <a:xfrm>
            <a:off x="1057869" y="2658622"/>
            <a:ext cx="2296359" cy="19782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immagine spontanea</a:t>
            </a:r>
          </a:p>
        </p:txBody>
      </p:sp>
      <p:sp>
        <p:nvSpPr>
          <p:cNvPr id="38" name="Elaborazione 37"/>
          <p:cNvSpPr/>
          <p:nvPr/>
        </p:nvSpPr>
        <p:spPr>
          <a:xfrm>
            <a:off x="1057870" y="2959593"/>
            <a:ext cx="2311632" cy="22148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immagine pilotata</a:t>
            </a:r>
          </a:p>
        </p:txBody>
      </p:sp>
      <p:sp>
        <p:nvSpPr>
          <p:cNvPr id="39" name="Elaborazione 38"/>
          <p:cNvSpPr/>
          <p:nvPr/>
        </p:nvSpPr>
        <p:spPr>
          <a:xfrm>
            <a:off x="1060858" y="3273329"/>
            <a:ext cx="2293370" cy="21225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Potenziale di defezione</a:t>
            </a:r>
          </a:p>
        </p:txBody>
      </p:sp>
      <p:sp>
        <p:nvSpPr>
          <p:cNvPr id="40" name="Elaborazione 39"/>
          <p:cNvSpPr/>
          <p:nvPr/>
        </p:nvSpPr>
        <p:spPr>
          <a:xfrm>
            <a:off x="1060858" y="3884207"/>
            <a:ext cx="2293370" cy="24649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Net Promoter Score</a:t>
            </a:r>
          </a:p>
        </p:txBody>
      </p:sp>
      <p:sp>
        <p:nvSpPr>
          <p:cNvPr id="41" name="Elaborazione 40"/>
          <p:cNvSpPr/>
          <p:nvPr/>
        </p:nvSpPr>
        <p:spPr>
          <a:xfrm>
            <a:off x="1057869" y="4197461"/>
            <a:ext cx="2296359" cy="24787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Soddisfazione analitica</a:t>
            </a:r>
          </a:p>
        </p:txBody>
      </p:sp>
      <p:sp>
        <p:nvSpPr>
          <p:cNvPr id="42" name="Elaborazione 41"/>
          <p:cNvSpPr/>
          <p:nvPr/>
        </p:nvSpPr>
        <p:spPr>
          <a:xfrm>
            <a:off x="1037638" y="4576669"/>
            <a:ext cx="2316590" cy="205620"/>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Soddisfazione </a:t>
            </a:r>
            <a:r>
              <a:rPr lang="it-IT" sz="900" b="1" dirty="0" err="1">
                <a:solidFill>
                  <a:srgbClr val="002060"/>
                </a:solidFill>
                <a:latin typeface="Arial" panose="020B0604020202020204" pitchFamily="34" charset="0"/>
                <a:cs typeface="Arial" panose="020B0604020202020204" pitchFamily="34" charset="0"/>
              </a:rPr>
              <a:t>Overall</a:t>
            </a:r>
            <a:endParaRPr lang="it-IT" sz="900" b="1" dirty="0">
              <a:solidFill>
                <a:srgbClr val="002060"/>
              </a:solidFill>
              <a:latin typeface="Arial" panose="020B0604020202020204" pitchFamily="34" charset="0"/>
              <a:cs typeface="Arial" panose="020B0604020202020204" pitchFamily="34" charset="0"/>
            </a:endParaRPr>
          </a:p>
        </p:txBody>
      </p:sp>
      <p:sp>
        <p:nvSpPr>
          <p:cNvPr id="43" name="Elaborazione 42"/>
          <p:cNvSpPr/>
          <p:nvPr/>
        </p:nvSpPr>
        <p:spPr>
          <a:xfrm>
            <a:off x="1037638" y="4890517"/>
            <a:ext cx="2316590" cy="21878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Auto-pronostico di defezione</a:t>
            </a:r>
          </a:p>
        </p:txBody>
      </p:sp>
      <p:sp>
        <p:nvSpPr>
          <p:cNvPr id="44" name="Elaborazione 43"/>
          <p:cNvSpPr/>
          <p:nvPr/>
        </p:nvSpPr>
        <p:spPr>
          <a:xfrm>
            <a:off x="1037638" y="5212448"/>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riconferma</a:t>
            </a:r>
          </a:p>
        </p:txBody>
      </p:sp>
      <p:sp>
        <p:nvSpPr>
          <p:cNvPr id="28" name="Elaborazione 27"/>
          <p:cNvSpPr/>
          <p:nvPr/>
        </p:nvSpPr>
        <p:spPr>
          <a:xfrm>
            <a:off x="1066801" y="2083615"/>
            <a:ext cx="2277666" cy="21455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Forza dei </a:t>
            </a:r>
            <a:r>
              <a:rPr lang="it-IT" sz="900" b="1" dirty="0" err="1">
                <a:solidFill>
                  <a:srgbClr val="002060"/>
                </a:solidFill>
                <a:latin typeface="Arial" panose="020B0604020202020204" pitchFamily="34" charset="0"/>
                <a:cs typeface="Arial" panose="020B0604020202020204" pitchFamily="34" charset="0"/>
              </a:rPr>
              <a:t>Likes</a:t>
            </a:r>
            <a:endParaRPr lang="it-IT" sz="900" b="1" dirty="0">
              <a:solidFill>
                <a:srgbClr val="002060"/>
              </a:solidFill>
              <a:latin typeface="Arial" panose="020B0604020202020204" pitchFamily="34" charset="0"/>
              <a:cs typeface="Arial" panose="020B0604020202020204" pitchFamily="34" charset="0"/>
            </a:endParaRPr>
          </a:p>
        </p:txBody>
      </p:sp>
      <p:sp>
        <p:nvSpPr>
          <p:cNvPr id="8" name="CasellaDiTesto 7"/>
          <p:cNvSpPr txBox="1"/>
          <p:nvPr/>
        </p:nvSpPr>
        <p:spPr>
          <a:xfrm>
            <a:off x="4225635" y="581190"/>
            <a:ext cx="4540801" cy="400110"/>
          </a:xfrm>
          <a:prstGeom prst="rect">
            <a:avLst/>
          </a:prstGeom>
          <a:noFill/>
        </p:spPr>
        <p:txBody>
          <a:bodyPr wrap="square" rtlCol="0">
            <a:spAutoFit/>
          </a:bodyPr>
          <a:lstStyle/>
          <a:p>
            <a:pPr algn="ctr"/>
            <a:r>
              <a:rPr lang="it-IT" sz="2000" b="1" dirty="0">
                <a:solidFill>
                  <a:srgbClr val="FF0000"/>
                </a:solidFill>
                <a:latin typeface="Arial" panose="020B0604020202020204" pitchFamily="34" charset="0"/>
                <a:cs typeface="Arial" panose="020B0604020202020204" pitchFamily="34" charset="0"/>
              </a:rPr>
              <a:t>Un primo modello interpretativo</a:t>
            </a:r>
          </a:p>
        </p:txBody>
      </p:sp>
      <p:sp>
        <p:nvSpPr>
          <p:cNvPr id="33" name="Rettangolo 32"/>
          <p:cNvSpPr/>
          <p:nvPr/>
        </p:nvSpPr>
        <p:spPr>
          <a:xfrm>
            <a:off x="5943159" y="3420276"/>
            <a:ext cx="1528830" cy="1017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Mix di </a:t>
            </a:r>
          </a:p>
          <a:p>
            <a:pPr algn="ctr"/>
            <a:r>
              <a:rPr lang="it-IT" sz="1200" b="1" i="1" dirty="0">
                <a:solidFill>
                  <a:srgbClr val="FFFF00"/>
                </a:solidFill>
                <a:latin typeface="Arial" panose="020B0604020202020204" pitchFamily="34" charset="0"/>
                <a:cs typeface="Arial" panose="020B0604020202020204" pitchFamily="34" charset="0"/>
              </a:rPr>
              <a:t>HARD FACTORS </a:t>
            </a:r>
            <a:endParaRPr lang="it-IT" sz="1200" b="1" dirty="0">
              <a:solidFill>
                <a:srgbClr val="FFFF00"/>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e di</a:t>
            </a:r>
            <a:r>
              <a:rPr lang="it-IT" sz="1200" b="1" dirty="0">
                <a:solidFill>
                  <a:srgbClr val="FFFF00"/>
                </a:solidFill>
                <a:latin typeface="Arial" panose="020B0604020202020204" pitchFamily="34" charset="0"/>
                <a:cs typeface="Arial" panose="020B0604020202020204" pitchFamily="34" charset="0"/>
              </a:rPr>
              <a:t> </a:t>
            </a:r>
          </a:p>
          <a:p>
            <a:pPr algn="ctr"/>
            <a:r>
              <a:rPr lang="it-IT" sz="1200" b="1" i="1" dirty="0">
                <a:solidFill>
                  <a:srgbClr val="FFFF00"/>
                </a:solidFill>
                <a:latin typeface="Arial" panose="020B0604020202020204" pitchFamily="34" charset="0"/>
                <a:cs typeface="Arial" panose="020B0604020202020204" pitchFamily="34" charset="0"/>
              </a:rPr>
              <a:t>SOFT FACTORS</a:t>
            </a:r>
          </a:p>
        </p:txBody>
      </p:sp>
      <p:sp>
        <p:nvSpPr>
          <p:cNvPr id="45" name="Elaborazione 44"/>
          <p:cNvSpPr/>
          <p:nvPr/>
        </p:nvSpPr>
        <p:spPr>
          <a:xfrm>
            <a:off x="1066800" y="2376070"/>
            <a:ext cx="2272493" cy="17940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Forza dei </a:t>
            </a:r>
            <a:r>
              <a:rPr lang="it-IT" sz="900" b="1" dirty="0" err="1">
                <a:solidFill>
                  <a:srgbClr val="002060"/>
                </a:solidFill>
                <a:latin typeface="Arial" panose="020B0604020202020204" pitchFamily="34" charset="0"/>
                <a:cs typeface="Arial" panose="020B0604020202020204" pitchFamily="34" charset="0"/>
              </a:rPr>
              <a:t>Dislikes</a:t>
            </a:r>
            <a:endParaRPr lang="it-IT" sz="900" b="1" dirty="0">
              <a:solidFill>
                <a:srgbClr val="002060"/>
              </a:solidFill>
              <a:latin typeface="Arial" panose="020B0604020202020204" pitchFamily="34" charset="0"/>
              <a:cs typeface="Arial" panose="020B0604020202020204" pitchFamily="34" charset="0"/>
            </a:endParaRPr>
          </a:p>
        </p:txBody>
      </p:sp>
      <p:sp>
        <p:nvSpPr>
          <p:cNvPr id="46" name="Elaborazione 45"/>
          <p:cNvSpPr/>
          <p:nvPr/>
        </p:nvSpPr>
        <p:spPr>
          <a:xfrm>
            <a:off x="1060858" y="3595353"/>
            <a:ext cx="2293370" cy="20531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Tasso di scelta opaca</a:t>
            </a:r>
          </a:p>
        </p:txBody>
      </p:sp>
      <p:sp>
        <p:nvSpPr>
          <p:cNvPr id="47" name="Elaborazione 46"/>
          <p:cNvSpPr/>
          <p:nvPr/>
        </p:nvSpPr>
        <p:spPr>
          <a:xfrm>
            <a:off x="1022703" y="5543150"/>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Score di congruenza dei driver</a:t>
            </a:r>
          </a:p>
        </p:txBody>
      </p:sp>
      <p:sp>
        <p:nvSpPr>
          <p:cNvPr id="48" name="Elaborazione 47"/>
          <p:cNvSpPr/>
          <p:nvPr/>
        </p:nvSpPr>
        <p:spPr>
          <a:xfrm>
            <a:off x="1037638" y="5873852"/>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Congruenza di posizionamento</a:t>
            </a:r>
          </a:p>
        </p:txBody>
      </p:sp>
      <p:sp>
        <p:nvSpPr>
          <p:cNvPr id="49" name="Elaborazione 48"/>
          <p:cNvSpPr/>
          <p:nvPr/>
        </p:nvSpPr>
        <p:spPr>
          <a:xfrm>
            <a:off x="1037638" y="6153270"/>
            <a:ext cx="2316590" cy="23844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rgbClr val="002060"/>
                </a:solidFill>
                <a:latin typeface="Arial" panose="020B0604020202020204" pitchFamily="34" charset="0"/>
                <a:cs typeface="Arial" panose="020B0604020202020204" pitchFamily="34" charset="0"/>
              </a:rPr>
              <a:t>Differenziale di aspettative</a:t>
            </a:r>
          </a:p>
        </p:txBody>
      </p:sp>
      <p:sp>
        <p:nvSpPr>
          <p:cNvPr id="11" name="Freccia a destra 10"/>
          <p:cNvSpPr/>
          <p:nvPr/>
        </p:nvSpPr>
        <p:spPr>
          <a:xfrm>
            <a:off x="3609736" y="2490531"/>
            <a:ext cx="542635"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3678430" y="4770705"/>
            <a:ext cx="542635"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verticale 14"/>
          <p:cNvSpPr/>
          <p:nvPr/>
        </p:nvSpPr>
        <p:spPr>
          <a:xfrm>
            <a:off x="4842304" y="3225390"/>
            <a:ext cx="555114" cy="132994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laborazione 51"/>
          <p:cNvSpPr/>
          <p:nvPr/>
        </p:nvSpPr>
        <p:spPr>
          <a:xfrm>
            <a:off x="4324596" y="2431312"/>
            <a:ext cx="1449026" cy="58918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CAPACITA’ DI ENGAGEMENT</a:t>
            </a:r>
          </a:p>
        </p:txBody>
      </p:sp>
      <p:sp>
        <p:nvSpPr>
          <p:cNvPr id="54" name="Elaborazione 53"/>
          <p:cNvSpPr/>
          <p:nvPr/>
        </p:nvSpPr>
        <p:spPr>
          <a:xfrm>
            <a:off x="925534" y="1336958"/>
            <a:ext cx="2596804" cy="383996"/>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Fattori</a:t>
            </a:r>
          </a:p>
        </p:txBody>
      </p:sp>
      <p:sp>
        <p:nvSpPr>
          <p:cNvPr id="17" name="Freccia a pentagono 16"/>
          <p:cNvSpPr/>
          <p:nvPr/>
        </p:nvSpPr>
        <p:spPr>
          <a:xfrm>
            <a:off x="8505173" y="3484818"/>
            <a:ext cx="2004164" cy="810515"/>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FORZA DEL</a:t>
            </a:r>
          </a:p>
          <a:p>
            <a:pPr algn="ctr"/>
            <a:r>
              <a:rPr lang="it-IT" b="1" dirty="0">
                <a:latin typeface="Arial" panose="020B0604020202020204" pitchFamily="34" charset="0"/>
                <a:cs typeface="Arial" panose="020B0604020202020204" pitchFamily="34" charset="0"/>
              </a:rPr>
              <a:t>LEGAME</a:t>
            </a:r>
          </a:p>
        </p:txBody>
      </p:sp>
      <p:sp>
        <p:nvSpPr>
          <p:cNvPr id="51" name="Freccia a destra 50"/>
          <p:cNvSpPr/>
          <p:nvPr/>
        </p:nvSpPr>
        <p:spPr>
          <a:xfrm>
            <a:off x="7585542" y="3691860"/>
            <a:ext cx="864376" cy="449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p:cNvCxnSpPr/>
          <p:nvPr/>
        </p:nvCxnSpPr>
        <p:spPr>
          <a:xfrm>
            <a:off x="8899432" y="2778235"/>
            <a:ext cx="0" cy="6507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Connettore 2 56"/>
          <p:cNvCxnSpPr/>
          <p:nvPr/>
        </p:nvCxnSpPr>
        <p:spPr>
          <a:xfrm>
            <a:off x="7482813" y="4434822"/>
            <a:ext cx="590172" cy="499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Connettore 2 60"/>
          <p:cNvCxnSpPr/>
          <p:nvPr/>
        </p:nvCxnSpPr>
        <p:spPr>
          <a:xfrm flipV="1">
            <a:off x="7482813" y="2796668"/>
            <a:ext cx="590172" cy="617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6262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62140" y="1540212"/>
            <a:ext cx="2523575" cy="4988889"/>
          </a:xfrm>
          <a:prstGeom prst="rect">
            <a:avLst/>
          </a:prstGeom>
          <a:noFill/>
          <a:ln w="76200">
            <a:solidFill>
              <a:srgbClr val="C00000"/>
            </a:solidFill>
          </a:ln>
        </p:spPr>
        <p:txBody>
          <a:bodyPr wrap="square" rtlCol="0">
            <a:spAutoFit/>
          </a:bodyPr>
          <a:lstStyle/>
          <a:p>
            <a:endParaRPr lang="it-IT" dirty="0"/>
          </a:p>
        </p:txBody>
      </p:sp>
      <p:sp>
        <p:nvSpPr>
          <p:cNvPr id="3" name="CasellaDiTesto 2"/>
          <p:cNvSpPr txBox="1"/>
          <p:nvPr/>
        </p:nvSpPr>
        <p:spPr>
          <a:xfrm>
            <a:off x="2045754" y="198147"/>
            <a:ext cx="8901994" cy="369332"/>
          </a:xfrm>
          <a:prstGeom prst="rect">
            <a:avLst/>
          </a:prstGeom>
          <a:solidFill>
            <a:srgbClr val="FF0000"/>
          </a:solidFill>
        </p:spPr>
        <p:txBody>
          <a:bodyPr wrap="square">
            <a:spAutoFit/>
          </a:bodyPr>
          <a:lstStyle/>
          <a:p>
            <a:pPr algn="ctr">
              <a:defRPr/>
            </a:pPr>
            <a:r>
              <a:rPr lang="it-IT" b="1" i="1" dirty="0">
                <a:solidFill>
                  <a:schemeClr val="bg1"/>
                </a:solidFill>
                <a:latin typeface="Arial" panose="020B0604020202020204" pitchFamily="34" charset="0"/>
                <a:cs typeface="Arial" panose="020B0604020202020204" pitchFamily="34" charset="0"/>
              </a:rPr>
              <a:t>DA COSA DIPENDE LA  CAPACITA’ DI CONQUISTARE NUOVI  DEI CLIENTI?</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91</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4" name="CasellaDiTesto 3"/>
          <p:cNvSpPr txBox="1"/>
          <p:nvPr/>
        </p:nvSpPr>
        <p:spPr>
          <a:xfrm>
            <a:off x="925535" y="919045"/>
            <a:ext cx="10753868" cy="400110"/>
          </a:xfrm>
          <a:prstGeom prst="rect">
            <a:avLst/>
          </a:prstGeom>
          <a:noFill/>
        </p:spPr>
        <p:txBody>
          <a:bodyPr wrap="square" rtlCol="0">
            <a:spAutoFit/>
          </a:bodyPr>
          <a:lstStyle/>
          <a:p>
            <a:r>
              <a:rPr lang="it-IT" sz="1000" b="1" dirty="0">
                <a:latin typeface="Arial" panose="020B0604020202020204" pitchFamily="34" charset="0"/>
                <a:cs typeface="Arial" panose="020B0604020202020204" pitchFamily="34" charset="0"/>
              </a:rPr>
              <a:t>Dalla ricerca di </a:t>
            </a:r>
            <a:r>
              <a:rPr lang="it-IT" sz="1000" b="1" i="1" dirty="0" err="1">
                <a:latin typeface="Arial" panose="020B0604020202020204" pitchFamily="34" charset="0"/>
                <a:cs typeface="Arial" panose="020B0604020202020204" pitchFamily="34" charset="0"/>
              </a:rPr>
              <a:t>Customer</a:t>
            </a:r>
            <a:r>
              <a:rPr lang="it-IT" sz="1000" b="1" i="1" dirty="0">
                <a:latin typeface="Arial" panose="020B0604020202020204" pitchFamily="34" charset="0"/>
                <a:cs typeface="Arial" panose="020B0604020202020204" pitchFamily="34" charset="0"/>
              </a:rPr>
              <a:t> </a:t>
            </a:r>
            <a:r>
              <a:rPr lang="it-IT" sz="1000" b="1" i="1" dirty="0" err="1">
                <a:latin typeface="Arial" panose="020B0604020202020204" pitchFamily="34" charset="0"/>
                <a:cs typeface="Arial" panose="020B0604020202020204" pitchFamily="34" charset="0"/>
              </a:rPr>
              <a:t>Acquisition</a:t>
            </a:r>
            <a:r>
              <a:rPr lang="it-IT" sz="1000" b="1" i="1"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sui potenziali clienti – la </a:t>
            </a:r>
            <a:r>
              <a:rPr lang="it-IT" sz="1000" b="1" dirty="0" err="1">
                <a:latin typeface="Arial" panose="020B0604020202020204" pitchFamily="34" charset="0"/>
                <a:cs typeface="Arial" panose="020B0604020202020204" pitchFamily="34" charset="0"/>
              </a:rPr>
              <a:t>Survey</a:t>
            </a:r>
            <a:r>
              <a:rPr lang="it-IT" sz="1000" b="1" dirty="0">
                <a:latin typeface="Arial" panose="020B0604020202020204" pitchFamily="34" charset="0"/>
                <a:cs typeface="Arial" panose="020B0604020202020204" pitchFamily="34" charset="0"/>
              </a:rPr>
              <a:t> 3 «opaca» sul Potenziale di Attrazione – sono emerse importanti indicazioni che consentono di elaborare un primo modello di comportamento della macro-variabile «Attrazione» sui potenziali clienti.</a:t>
            </a:r>
          </a:p>
        </p:txBody>
      </p:sp>
      <p:sp>
        <p:nvSpPr>
          <p:cNvPr id="14" name="CasellaDiTesto 13"/>
          <p:cNvSpPr txBox="1"/>
          <p:nvPr/>
        </p:nvSpPr>
        <p:spPr>
          <a:xfrm>
            <a:off x="2242239" y="6514218"/>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
        <p:nvSpPr>
          <p:cNvPr id="10" name="Elaborazione 9"/>
          <p:cNvSpPr/>
          <p:nvPr/>
        </p:nvSpPr>
        <p:spPr>
          <a:xfrm>
            <a:off x="1066800" y="1803208"/>
            <a:ext cx="2277666" cy="2102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notorietà spontanea</a:t>
            </a:r>
          </a:p>
        </p:txBody>
      </p:sp>
      <p:sp>
        <p:nvSpPr>
          <p:cNvPr id="16" name="Rettangolo 15"/>
          <p:cNvSpPr/>
          <p:nvPr/>
        </p:nvSpPr>
        <p:spPr>
          <a:xfrm>
            <a:off x="7640797" y="1973905"/>
            <a:ext cx="1528830" cy="8043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PROSPECT</a:t>
            </a:r>
          </a:p>
          <a:p>
            <a:pPr algn="ctr"/>
            <a:r>
              <a:rPr lang="it-IT" sz="1200" b="1" dirty="0">
                <a:latin typeface="Arial" panose="020B0604020202020204" pitchFamily="34" charset="0"/>
                <a:cs typeface="Arial" panose="020B0604020202020204" pitchFamily="34" charset="0"/>
              </a:rPr>
              <a:t>CONSAPEVOLI</a:t>
            </a:r>
          </a:p>
        </p:txBody>
      </p:sp>
      <p:cxnSp>
        <p:nvCxnSpPr>
          <p:cNvPr id="19" name="Connettore 2 18"/>
          <p:cNvCxnSpPr/>
          <p:nvPr/>
        </p:nvCxnSpPr>
        <p:spPr>
          <a:xfrm>
            <a:off x="9190863" y="2360213"/>
            <a:ext cx="1631625" cy="112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nettore 2 23"/>
          <p:cNvCxnSpPr/>
          <p:nvPr/>
        </p:nvCxnSpPr>
        <p:spPr>
          <a:xfrm flipV="1">
            <a:off x="9145918" y="4303628"/>
            <a:ext cx="1676570" cy="10361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688848" y="2666577"/>
            <a:ext cx="805704" cy="7624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flipV="1">
            <a:off x="8899432" y="4295334"/>
            <a:ext cx="0" cy="5951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flipV="1">
            <a:off x="5914408" y="4490562"/>
            <a:ext cx="701846" cy="5357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Esagono 29"/>
          <p:cNvSpPr/>
          <p:nvPr/>
        </p:nvSpPr>
        <p:spPr>
          <a:xfrm>
            <a:off x="10650970" y="3348559"/>
            <a:ext cx="1405659" cy="107129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latin typeface="Arial" panose="020B0604020202020204" pitchFamily="34" charset="0"/>
                <a:cs typeface="Arial" panose="020B0604020202020204" pitchFamily="34" charset="0"/>
              </a:rPr>
              <a:t>NUOVI</a:t>
            </a:r>
          </a:p>
          <a:p>
            <a:pPr algn="ctr"/>
            <a:r>
              <a:rPr lang="it-IT" sz="1300" b="1" dirty="0">
                <a:latin typeface="Arial" panose="020B0604020202020204" pitchFamily="34" charset="0"/>
                <a:cs typeface="Arial" panose="020B0604020202020204" pitchFamily="34" charset="0"/>
              </a:rPr>
              <a:t>CLIENTI</a:t>
            </a:r>
          </a:p>
        </p:txBody>
      </p:sp>
      <p:sp>
        <p:nvSpPr>
          <p:cNvPr id="35" name="Rettangolo 34"/>
          <p:cNvSpPr/>
          <p:nvPr/>
        </p:nvSpPr>
        <p:spPr>
          <a:xfrm>
            <a:off x="7640797" y="4953570"/>
            <a:ext cx="1528830" cy="8209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INCLUSIONE IN CONSIDERATION SET</a:t>
            </a:r>
          </a:p>
        </p:txBody>
      </p:sp>
      <p:sp>
        <p:nvSpPr>
          <p:cNvPr id="36" name="Elaborazione 35"/>
          <p:cNvSpPr/>
          <p:nvPr/>
        </p:nvSpPr>
        <p:spPr>
          <a:xfrm>
            <a:off x="4352552" y="4702177"/>
            <a:ext cx="1568405" cy="59546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100" b="1" dirty="0">
              <a:latin typeface="Arial" panose="020B0604020202020204" pitchFamily="34" charset="0"/>
              <a:cs typeface="Arial" panose="020B0604020202020204" pitchFamily="34" charset="0"/>
            </a:endParaRPr>
          </a:p>
          <a:p>
            <a:pPr algn="ctr"/>
            <a:r>
              <a:rPr lang="it-IT" sz="1100" b="1" dirty="0">
                <a:solidFill>
                  <a:srgbClr val="FF0000"/>
                </a:solidFill>
                <a:latin typeface="Arial" panose="020B0604020202020204" pitchFamily="34" charset="0"/>
                <a:cs typeface="Arial" panose="020B0604020202020204" pitchFamily="34" charset="0"/>
              </a:rPr>
              <a:t>INTERCETTAZIONE</a:t>
            </a:r>
          </a:p>
          <a:p>
            <a:pPr algn="ctr"/>
            <a:r>
              <a:rPr lang="it-IT" sz="1100" b="1" dirty="0">
                <a:solidFill>
                  <a:srgbClr val="FF0000"/>
                </a:solidFill>
                <a:latin typeface="Arial" panose="020B0604020202020204" pitchFamily="34" charset="0"/>
                <a:cs typeface="Arial" panose="020B0604020202020204" pitchFamily="34" charset="0"/>
              </a:rPr>
              <a:t>DEI FLUSSI</a:t>
            </a:r>
          </a:p>
        </p:txBody>
      </p:sp>
      <p:sp>
        <p:nvSpPr>
          <p:cNvPr id="37" name="Elaborazione 36"/>
          <p:cNvSpPr/>
          <p:nvPr/>
        </p:nvSpPr>
        <p:spPr>
          <a:xfrm>
            <a:off x="1057869" y="2658622"/>
            <a:ext cx="2296359" cy="19782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spontanea</a:t>
            </a:r>
          </a:p>
        </p:txBody>
      </p:sp>
      <p:sp>
        <p:nvSpPr>
          <p:cNvPr id="38" name="Elaborazione 37"/>
          <p:cNvSpPr/>
          <p:nvPr/>
        </p:nvSpPr>
        <p:spPr>
          <a:xfrm>
            <a:off x="1057870" y="2959593"/>
            <a:ext cx="2311632" cy="221482"/>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immagine pilotata</a:t>
            </a:r>
          </a:p>
        </p:txBody>
      </p:sp>
      <p:sp>
        <p:nvSpPr>
          <p:cNvPr id="39" name="Elaborazione 38"/>
          <p:cNvSpPr/>
          <p:nvPr/>
        </p:nvSpPr>
        <p:spPr>
          <a:xfrm>
            <a:off x="1060858" y="3273329"/>
            <a:ext cx="2293370" cy="21225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Potenziale di defezione da competitori</a:t>
            </a:r>
          </a:p>
        </p:txBody>
      </p:sp>
      <p:sp>
        <p:nvSpPr>
          <p:cNvPr id="40" name="Elaborazione 39"/>
          <p:cNvSpPr/>
          <p:nvPr/>
        </p:nvSpPr>
        <p:spPr>
          <a:xfrm>
            <a:off x="1060858" y="3884207"/>
            <a:ext cx="2293370" cy="24649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Net Promoter Score</a:t>
            </a:r>
          </a:p>
        </p:txBody>
      </p:sp>
      <p:sp>
        <p:nvSpPr>
          <p:cNvPr id="41" name="Elaborazione 40"/>
          <p:cNvSpPr/>
          <p:nvPr/>
        </p:nvSpPr>
        <p:spPr>
          <a:xfrm>
            <a:off x="1057869" y="4197461"/>
            <a:ext cx="2296359" cy="24787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analitica</a:t>
            </a:r>
          </a:p>
        </p:txBody>
      </p:sp>
      <p:sp>
        <p:nvSpPr>
          <p:cNvPr id="42" name="Elaborazione 41"/>
          <p:cNvSpPr/>
          <p:nvPr/>
        </p:nvSpPr>
        <p:spPr>
          <a:xfrm>
            <a:off x="1037638" y="4576669"/>
            <a:ext cx="2316590" cy="20562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Soddisfazione </a:t>
            </a:r>
            <a:r>
              <a:rPr lang="it-IT" sz="900" b="1" dirty="0" err="1">
                <a:solidFill>
                  <a:schemeClr val="bg1"/>
                </a:solidFill>
                <a:latin typeface="Arial" panose="020B0604020202020204" pitchFamily="34" charset="0"/>
                <a:cs typeface="Arial" panose="020B0604020202020204" pitchFamily="34" charset="0"/>
              </a:rPr>
              <a:t>Overall</a:t>
            </a:r>
            <a:endParaRPr lang="it-IT" sz="900" b="1" dirty="0">
              <a:solidFill>
                <a:schemeClr val="bg1"/>
              </a:solidFill>
              <a:latin typeface="Arial" panose="020B0604020202020204" pitchFamily="34" charset="0"/>
              <a:cs typeface="Arial" panose="020B0604020202020204" pitchFamily="34" charset="0"/>
            </a:endParaRPr>
          </a:p>
        </p:txBody>
      </p:sp>
      <p:sp>
        <p:nvSpPr>
          <p:cNvPr id="43" name="Elaborazione 42"/>
          <p:cNvSpPr/>
          <p:nvPr/>
        </p:nvSpPr>
        <p:spPr>
          <a:xfrm>
            <a:off x="1037638" y="4890517"/>
            <a:ext cx="2316590" cy="218784"/>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Auto-pronostico di defezione</a:t>
            </a:r>
          </a:p>
        </p:txBody>
      </p:sp>
      <p:sp>
        <p:nvSpPr>
          <p:cNvPr id="44" name="Elaborazione 43"/>
          <p:cNvSpPr/>
          <p:nvPr/>
        </p:nvSpPr>
        <p:spPr>
          <a:xfrm>
            <a:off x="1037638" y="5212448"/>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riconferma</a:t>
            </a:r>
          </a:p>
        </p:txBody>
      </p:sp>
      <p:sp>
        <p:nvSpPr>
          <p:cNvPr id="28" name="Elaborazione 27"/>
          <p:cNvSpPr/>
          <p:nvPr/>
        </p:nvSpPr>
        <p:spPr>
          <a:xfrm>
            <a:off x="1066801" y="2083615"/>
            <a:ext cx="2277666" cy="21455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Likes</a:t>
            </a:r>
            <a:endParaRPr lang="it-IT" sz="900" b="1" dirty="0">
              <a:solidFill>
                <a:schemeClr val="bg1"/>
              </a:solidFill>
              <a:latin typeface="Arial" panose="020B0604020202020204" pitchFamily="34" charset="0"/>
              <a:cs typeface="Arial" panose="020B0604020202020204" pitchFamily="34" charset="0"/>
            </a:endParaRPr>
          </a:p>
        </p:txBody>
      </p:sp>
      <p:sp>
        <p:nvSpPr>
          <p:cNvPr id="8" name="CasellaDiTesto 7"/>
          <p:cNvSpPr txBox="1"/>
          <p:nvPr/>
        </p:nvSpPr>
        <p:spPr>
          <a:xfrm>
            <a:off x="4225635" y="581190"/>
            <a:ext cx="4540801" cy="400110"/>
          </a:xfrm>
          <a:prstGeom prst="rect">
            <a:avLst/>
          </a:prstGeom>
          <a:noFill/>
        </p:spPr>
        <p:txBody>
          <a:bodyPr wrap="square" rtlCol="0">
            <a:spAutoFit/>
          </a:bodyPr>
          <a:lstStyle/>
          <a:p>
            <a:pPr algn="ctr"/>
            <a:r>
              <a:rPr lang="it-IT" sz="2000" b="1" dirty="0">
                <a:solidFill>
                  <a:srgbClr val="002060"/>
                </a:solidFill>
                <a:latin typeface="Arial" panose="020B0604020202020204" pitchFamily="34" charset="0"/>
                <a:cs typeface="Arial" panose="020B0604020202020204" pitchFamily="34" charset="0"/>
              </a:rPr>
              <a:t>Un primo modello interpretativo</a:t>
            </a:r>
          </a:p>
        </p:txBody>
      </p:sp>
      <p:sp>
        <p:nvSpPr>
          <p:cNvPr id="33" name="Rettangolo 32"/>
          <p:cNvSpPr/>
          <p:nvPr/>
        </p:nvSpPr>
        <p:spPr>
          <a:xfrm>
            <a:off x="5943159" y="3420276"/>
            <a:ext cx="1528830" cy="1017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Arial" panose="020B0604020202020204" pitchFamily="34" charset="0"/>
                <a:cs typeface="Arial" panose="020B0604020202020204" pitchFamily="34" charset="0"/>
              </a:rPr>
              <a:t>Mix di </a:t>
            </a:r>
          </a:p>
          <a:p>
            <a:pPr algn="ctr"/>
            <a:r>
              <a:rPr lang="it-IT" sz="1200" b="1" i="1" dirty="0">
                <a:solidFill>
                  <a:srgbClr val="FFFF00"/>
                </a:solidFill>
                <a:latin typeface="Arial" panose="020B0604020202020204" pitchFamily="34" charset="0"/>
                <a:cs typeface="Arial" panose="020B0604020202020204" pitchFamily="34" charset="0"/>
              </a:rPr>
              <a:t>HARD FACTORS </a:t>
            </a:r>
            <a:endParaRPr lang="it-IT" sz="1200" b="1" dirty="0">
              <a:solidFill>
                <a:srgbClr val="FFFF00"/>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e di</a:t>
            </a:r>
            <a:r>
              <a:rPr lang="it-IT" sz="1200" b="1" dirty="0">
                <a:solidFill>
                  <a:srgbClr val="FFFF00"/>
                </a:solidFill>
                <a:latin typeface="Arial" panose="020B0604020202020204" pitchFamily="34" charset="0"/>
                <a:cs typeface="Arial" panose="020B0604020202020204" pitchFamily="34" charset="0"/>
              </a:rPr>
              <a:t> </a:t>
            </a:r>
          </a:p>
          <a:p>
            <a:pPr algn="ctr"/>
            <a:r>
              <a:rPr lang="it-IT" sz="1200" b="1" i="1" dirty="0">
                <a:solidFill>
                  <a:srgbClr val="FFFF00"/>
                </a:solidFill>
                <a:latin typeface="Arial" panose="020B0604020202020204" pitchFamily="34" charset="0"/>
                <a:cs typeface="Arial" panose="020B0604020202020204" pitchFamily="34" charset="0"/>
              </a:rPr>
              <a:t>SOFT FACTORS</a:t>
            </a:r>
          </a:p>
        </p:txBody>
      </p:sp>
      <p:sp>
        <p:nvSpPr>
          <p:cNvPr id="45" name="Elaborazione 44"/>
          <p:cNvSpPr/>
          <p:nvPr/>
        </p:nvSpPr>
        <p:spPr>
          <a:xfrm>
            <a:off x="1066800" y="2376070"/>
            <a:ext cx="2272493" cy="17940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Forza dei </a:t>
            </a:r>
            <a:r>
              <a:rPr lang="it-IT" sz="900" b="1" dirty="0" err="1">
                <a:solidFill>
                  <a:schemeClr val="bg1"/>
                </a:solidFill>
                <a:latin typeface="Arial" panose="020B0604020202020204" pitchFamily="34" charset="0"/>
                <a:cs typeface="Arial" panose="020B0604020202020204" pitchFamily="34" charset="0"/>
              </a:rPr>
              <a:t>Dislikes</a:t>
            </a:r>
            <a:endParaRPr lang="it-IT" sz="900" b="1" dirty="0">
              <a:solidFill>
                <a:schemeClr val="bg1"/>
              </a:solidFill>
              <a:latin typeface="Arial" panose="020B0604020202020204" pitchFamily="34" charset="0"/>
              <a:cs typeface="Arial" panose="020B0604020202020204" pitchFamily="34" charset="0"/>
            </a:endParaRPr>
          </a:p>
        </p:txBody>
      </p:sp>
      <p:sp>
        <p:nvSpPr>
          <p:cNvPr id="46" name="Elaborazione 45"/>
          <p:cNvSpPr/>
          <p:nvPr/>
        </p:nvSpPr>
        <p:spPr>
          <a:xfrm>
            <a:off x="1060858" y="3595353"/>
            <a:ext cx="2293370" cy="20531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Tasso di scelta opaca</a:t>
            </a:r>
          </a:p>
        </p:txBody>
      </p:sp>
      <p:sp>
        <p:nvSpPr>
          <p:cNvPr id="47" name="Elaborazione 46"/>
          <p:cNvSpPr/>
          <p:nvPr/>
        </p:nvSpPr>
        <p:spPr>
          <a:xfrm>
            <a:off x="1022703" y="554315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Score di congruenza dei driver</a:t>
            </a:r>
          </a:p>
        </p:txBody>
      </p:sp>
      <p:sp>
        <p:nvSpPr>
          <p:cNvPr id="48" name="Elaborazione 47"/>
          <p:cNvSpPr/>
          <p:nvPr/>
        </p:nvSpPr>
        <p:spPr>
          <a:xfrm>
            <a:off x="1037638" y="5873852"/>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Congruenza di posizionamento</a:t>
            </a:r>
          </a:p>
        </p:txBody>
      </p:sp>
      <p:sp>
        <p:nvSpPr>
          <p:cNvPr id="49" name="Elaborazione 48"/>
          <p:cNvSpPr/>
          <p:nvPr/>
        </p:nvSpPr>
        <p:spPr>
          <a:xfrm>
            <a:off x="1037638" y="6153270"/>
            <a:ext cx="2316590" cy="23844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900" b="1" dirty="0">
                <a:solidFill>
                  <a:schemeClr val="bg1"/>
                </a:solidFill>
                <a:latin typeface="Arial" panose="020B0604020202020204" pitchFamily="34" charset="0"/>
                <a:cs typeface="Arial" panose="020B0604020202020204" pitchFamily="34" charset="0"/>
              </a:rPr>
              <a:t>Differenziale di aspettative</a:t>
            </a:r>
          </a:p>
        </p:txBody>
      </p:sp>
      <p:sp>
        <p:nvSpPr>
          <p:cNvPr id="11" name="Freccia a destra 10"/>
          <p:cNvSpPr/>
          <p:nvPr/>
        </p:nvSpPr>
        <p:spPr>
          <a:xfrm>
            <a:off x="3609736" y="2490531"/>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reccia a destra 49"/>
          <p:cNvSpPr/>
          <p:nvPr/>
        </p:nvSpPr>
        <p:spPr>
          <a:xfrm>
            <a:off x="3678430" y="4770705"/>
            <a:ext cx="542635"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verticale 14"/>
          <p:cNvSpPr/>
          <p:nvPr/>
        </p:nvSpPr>
        <p:spPr>
          <a:xfrm>
            <a:off x="4842304" y="3225390"/>
            <a:ext cx="555114" cy="1329944"/>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Elaborazione 51"/>
          <p:cNvSpPr/>
          <p:nvPr/>
        </p:nvSpPr>
        <p:spPr>
          <a:xfrm>
            <a:off x="4324596" y="2431312"/>
            <a:ext cx="1449026" cy="58918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latin typeface="Arial" panose="020B0604020202020204" pitchFamily="34" charset="0"/>
              <a:cs typeface="Arial" panose="020B0604020202020204" pitchFamily="34" charset="0"/>
            </a:endParaRPr>
          </a:p>
          <a:p>
            <a:pPr algn="ctr"/>
            <a:r>
              <a:rPr lang="it-IT" sz="1200" b="1" dirty="0">
                <a:solidFill>
                  <a:srgbClr val="FF0000"/>
                </a:solidFill>
                <a:latin typeface="Arial" panose="020B0604020202020204" pitchFamily="34" charset="0"/>
                <a:cs typeface="Arial" panose="020B0604020202020204" pitchFamily="34" charset="0"/>
              </a:rPr>
              <a:t>CAPACITA’ DI ATTRAZIONE</a:t>
            </a:r>
          </a:p>
        </p:txBody>
      </p:sp>
      <p:sp>
        <p:nvSpPr>
          <p:cNvPr id="54" name="Elaborazione 53"/>
          <p:cNvSpPr/>
          <p:nvPr/>
        </p:nvSpPr>
        <p:spPr>
          <a:xfrm>
            <a:off x="925534" y="1336958"/>
            <a:ext cx="2596804" cy="383996"/>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a:solidFill>
                <a:schemeClr val="bg1"/>
              </a:solidFill>
              <a:latin typeface="Arial" panose="020B0604020202020204" pitchFamily="34" charset="0"/>
              <a:cs typeface="Arial" panose="020B0604020202020204" pitchFamily="34" charset="0"/>
            </a:endParaRPr>
          </a:p>
          <a:p>
            <a:pPr algn="ctr"/>
            <a:r>
              <a:rPr lang="it-IT" sz="1200" b="1" dirty="0">
                <a:solidFill>
                  <a:schemeClr val="bg1"/>
                </a:solidFill>
                <a:latin typeface="Arial" panose="020B0604020202020204" pitchFamily="34" charset="0"/>
                <a:cs typeface="Arial" panose="020B0604020202020204" pitchFamily="34" charset="0"/>
              </a:rPr>
              <a:t>Fattori</a:t>
            </a:r>
          </a:p>
        </p:txBody>
      </p:sp>
      <p:sp>
        <p:nvSpPr>
          <p:cNvPr id="17" name="Freccia a pentagono 16"/>
          <p:cNvSpPr/>
          <p:nvPr/>
        </p:nvSpPr>
        <p:spPr>
          <a:xfrm>
            <a:off x="8505173" y="3484818"/>
            <a:ext cx="2004164" cy="810515"/>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FORZA DI</a:t>
            </a:r>
          </a:p>
          <a:p>
            <a:pPr algn="ctr"/>
            <a:r>
              <a:rPr lang="it-IT" b="1" dirty="0">
                <a:latin typeface="Arial" panose="020B0604020202020204" pitchFamily="34" charset="0"/>
                <a:cs typeface="Arial" panose="020B0604020202020204" pitchFamily="34" charset="0"/>
              </a:rPr>
              <a:t>ATTRAZIONE</a:t>
            </a:r>
          </a:p>
        </p:txBody>
      </p:sp>
      <p:sp>
        <p:nvSpPr>
          <p:cNvPr id="51" name="Freccia a destra 50"/>
          <p:cNvSpPr/>
          <p:nvPr/>
        </p:nvSpPr>
        <p:spPr>
          <a:xfrm>
            <a:off x="7585542" y="3691860"/>
            <a:ext cx="864376" cy="4496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2 54"/>
          <p:cNvCxnSpPr/>
          <p:nvPr/>
        </p:nvCxnSpPr>
        <p:spPr>
          <a:xfrm>
            <a:off x="8899432" y="2778235"/>
            <a:ext cx="0" cy="6507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Connettore 2 56"/>
          <p:cNvCxnSpPr/>
          <p:nvPr/>
        </p:nvCxnSpPr>
        <p:spPr>
          <a:xfrm>
            <a:off x="7482813" y="4434822"/>
            <a:ext cx="590172" cy="499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Connettore 2 60"/>
          <p:cNvCxnSpPr/>
          <p:nvPr/>
        </p:nvCxnSpPr>
        <p:spPr>
          <a:xfrm flipV="1">
            <a:off x="7482813" y="2796668"/>
            <a:ext cx="590172" cy="617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94878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68340" y="694849"/>
            <a:ext cx="8380219" cy="646331"/>
          </a:xfrm>
          <a:prstGeom prst="rect">
            <a:avLst/>
          </a:prstGeom>
          <a:solidFill>
            <a:srgbClr val="002060"/>
          </a:solidFill>
        </p:spPr>
        <p:txBody>
          <a:bodyPr wrap="square">
            <a:spAutoFit/>
          </a:bodyPr>
          <a:lstStyle/>
          <a:p>
            <a:pPr algn="ctr">
              <a:defRPr/>
            </a:pPr>
            <a:r>
              <a:rPr lang="it-IT" sz="3600" b="1" i="1" dirty="0">
                <a:solidFill>
                  <a:schemeClr val="bg1"/>
                </a:solidFill>
                <a:latin typeface="Arial" panose="020B0604020202020204" pitchFamily="34" charset="0"/>
                <a:cs typeface="Arial" panose="020B0604020202020204" pitchFamily="34" charset="0"/>
              </a:rPr>
              <a:t>AGENDA PRIORITA’</a:t>
            </a:r>
          </a:p>
        </p:txBody>
      </p:sp>
      <p:pic>
        <p:nvPicPr>
          <p:cNvPr id="7" name="Picture 5" descr="\\Networkspace\openshare\SELENE\COMUNICAZIONE_SELE\LOGHI_NOMESIS\LOGHI IN BASSA DA USARE PER CARTA INT E PRESENTAZIONI\ominoJPG_BASS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3800" y="179425"/>
            <a:ext cx="580688" cy="29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4FAB73BC-B049-4115-A692-8D63A059BFB8}" type="slidenum">
              <a:rPr lang="en-US" smtClean="0"/>
              <a:t>92</a:t>
            </a:fld>
            <a:endParaRPr lang="en-US" dirty="0"/>
          </a:p>
        </p:txBody>
      </p:sp>
      <p:pic>
        <p:nvPicPr>
          <p:cNvPr id="12" name="Immagine 11" descr="conpayoff_LIGHT.jpg"/>
          <p:cNvPicPr>
            <a:picLocks noChangeAspect="1"/>
          </p:cNvPicPr>
          <p:nvPr/>
        </p:nvPicPr>
        <p:blipFill>
          <a:blip r:embed="rId3" cstate="print"/>
          <a:srcRect/>
          <a:stretch>
            <a:fillRect/>
          </a:stretch>
        </p:blipFill>
        <p:spPr bwMode="auto">
          <a:xfrm>
            <a:off x="973451" y="179425"/>
            <a:ext cx="845827" cy="146698"/>
          </a:xfrm>
          <a:prstGeom prst="rect">
            <a:avLst/>
          </a:prstGeom>
          <a:noFill/>
          <a:ln w="9525">
            <a:noFill/>
            <a:miter lim="800000"/>
            <a:headEnd/>
            <a:tailEnd/>
          </a:ln>
        </p:spPr>
      </p:pic>
      <p:sp>
        <p:nvSpPr>
          <p:cNvPr id="13" name="Rettangolo 12"/>
          <p:cNvSpPr/>
          <p:nvPr/>
        </p:nvSpPr>
        <p:spPr>
          <a:xfrm>
            <a:off x="0" y="0"/>
            <a:ext cx="746975" cy="6858000"/>
          </a:xfrm>
          <a:prstGeom prst="rect">
            <a:avLst/>
          </a:prstGeom>
          <a:solidFill>
            <a:srgbClr val="0070C0"/>
          </a:solidFill>
          <a:ln w="25400" cap="flat" cmpd="sng" algn="ctr">
            <a:noFill/>
            <a:prstDash val="solid"/>
          </a:ln>
          <a:effectLst/>
        </p:spPr>
        <p:txBody>
          <a:bodyPr anchor="t"/>
          <a:lstStyle/>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endParaRPr lang="it-IT" sz="1000" b="1" kern="0" dirty="0">
              <a:solidFill>
                <a:srgbClr val="FFFFFF"/>
              </a:solidFill>
              <a:latin typeface="Arial" panose="020B0604020202020204" pitchFamily="34" charset="0"/>
              <a:cs typeface="Arial" panose="020B0604020202020204" pitchFamily="34" charset="0"/>
            </a:endParaRPr>
          </a:p>
          <a:p>
            <a:pPr algn="ctr">
              <a:defRPr/>
            </a:pPr>
            <a:r>
              <a:rPr lang="it-IT" sz="800" b="1" kern="0" dirty="0" err="1">
                <a:solidFill>
                  <a:srgbClr val="FFFFFF"/>
                </a:solidFill>
                <a:latin typeface="Arial" panose="020B0604020202020204" pitchFamily="34" charset="0"/>
                <a:cs typeface="Arial" panose="020B0604020202020204" pitchFamily="34" charset="0"/>
              </a:rPr>
              <a:t>Survey</a:t>
            </a:r>
            <a:r>
              <a:rPr lang="it-IT" sz="800" b="1" kern="0" dirty="0">
                <a:solidFill>
                  <a:srgbClr val="FFFFFF"/>
                </a:solidFill>
                <a:latin typeface="Arial" panose="020B0604020202020204" pitchFamily="34" charset="0"/>
                <a:cs typeface="Arial" panose="020B0604020202020204" pitchFamily="34" charset="0"/>
              </a:rPr>
              <a:t>  1+2+3</a:t>
            </a:r>
          </a:p>
          <a:p>
            <a:pPr algn="ctr">
              <a:defRPr/>
            </a:pPr>
            <a:endParaRPr lang="it-IT" sz="800" b="1" kern="0" dirty="0">
              <a:solidFill>
                <a:srgbClr val="FFFFFF"/>
              </a:solidFill>
              <a:latin typeface="Arial" panose="020B0604020202020204" pitchFamily="34" charset="0"/>
              <a:cs typeface="Arial" panose="020B0604020202020204" pitchFamily="34" charset="0"/>
            </a:endParaRPr>
          </a:p>
          <a:p>
            <a:pPr algn="ctr">
              <a:defRPr/>
            </a:pPr>
            <a:r>
              <a:rPr lang="it-IT" sz="1000" b="1" kern="0" dirty="0">
                <a:solidFill>
                  <a:srgbClr val="FFFF00"/>
                </a:solidFill>
                <a:latin typeface="Arial" panose="020B0604020202020204" pitchFamily="34" charset="0"/>
                <a:cs typeface="Arial" panose="020B0604020202020204" pitchFamily="34" charset="0"/>
              </a:rPr>
              <a:t>SINTESI</a:t>
            </a:r>
          </a:p>
          <a:p>
            <a:pPr algn="ctr">
              <a:defRPr/>
            </a:pPr>
            <a:r>
              <a:rPr lang="it-IT" sz="1000" b="1" kern="0" dirty="0">
                <a:solidFill>
                  <a:srgbClr val="FFFF00"/>
                </a:solidFill>
                <a:latin typeface="Arial" panose="020B0604020202020204" pitchFamily="34" charset="0"/>
                <a:cs typeface="Arial" panose="020B0604020202020204" pitchFamily="34" charset="0"/>
              </a:rPr>
              <a:t>FINALE</a:t>
            </a:r>
          </a:p>
        </p:txBody>
      </p:sp>
      <p:sp>
        <p:nvSpPr>
          <p:cNvPr id="4" name="CasellaDiTesto 3"/>
          <p:cNvSpPr txBox="1"/>
          <p:nvPr/>
        </p:nvSpPr>
        <p:spPr>
          <a:xfrm>
            <a:off x="1793631" y="1840523"/>
            <a:ext cx="8956431" cy="3693319"/>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Dal complesso dei risultati delle tre </a:t>
            </a:r>
            <a:r>
              <a:rPr lang="it-IT" b="1" dirty="0" err="1">
                <a:latin typeface="Arial" panose="020B0604020202020204" pitchFamily="34" charset="0"/>
                <a:cs typeface="Arial" panose="020B0604020202020204" pitchFamily="34" charset="0"/>
              </a:rPr>
              <a:t>survey</a:t>
            </a:r>
            <a:r>
              <a:rPr lang="it-IT" b="1" dirty="0">
                <a:latin typeface="Arial" panose="020B0604020202020204" pitchFamily="34" charset="0"/>
                <a:cs typeface="Arial" panose="020B0604020202020204" pitchFamily="34" charset="0"/>
              </a:rPr>
              <a:t> qui presentate emergono con forza le seguenti aree di intervento e di attività prioritarie:</a:t>
            </a:r>
          </a:p>
          <a:p>
            <a:endParaRPr lang="it-IT" b="1" dirty="0">
              <a:latin typeface="Arial" panose="020B0604020202020204" pitchFamily="34" charset="0"/>
              <a:cs typeface="Arial" panose="020B0604020202020204" pitchFamily="34" charset="0"/>
            </a:endParaRP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a:p>
            <a:pPr marL="342900" indent="-342900">
              <a:buFont typeface="+mj-lt"/>
              <a:buAutoNum type="arabicPeriod"/>
            </a:pPr>
            <a:r>
              <a:rPr lang="it-IT" b="1" dirty="0">
                <a:latin typeface="Arial" panose="020B0604020202020204" pitchFamily="34" charset="0"/>
                <a:cs typeface="Arial" panose="020B0604020202020204" pitchFamily="34" charset="0"/>
              </a:rPr>
              <a:t>(Problema: …; Soluzione: …; Attività: …)</a:t>
            </a:r>
          </a:p>
        </p:txBody>
      </p:sp>
      <p:sp>
        <p:nvSpPr>
          <p:cNvPr id="14" name="CasellaDiTesto 13"/>
          <p:cNvSpPr txBox="1"/>
          <p:nvPr/>
        </p:nvSpPr>
        <p:spPr>
          <a:xfrm>
            <a:off x="1875234" y="6475254"/>
            <a:ext cx="9073008"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Nomesis</a:t>
            </a:r>
            <a:r>
              <a:rPr lang="it-IT" sz="1000" b="1" dirty="0">
                <a:latin typeface="Arial" panose="020B0604020202020204" pitchFamily="34" charset="0"/>
                <a:cs typeface="Arial" panose="020B0604020202020204" pitchFamily="34" charset="0"/>
              </a:rPr>
              <a:t> per BANCA XXX – Monitoraggio MMB tramite 3 </a:t>
            </a:r>
            <a:r>
              <a:rPr lang="it-IT" sz="1000" b="1" dirty="0" err="1">
                <a:latin typeface="Arial" panose="020B0604020202020204" pitchFamily="34" charset="0"/>
                <a:cs typeface="Arial" panose="020B0604020202020204" pitchFamily="34" charset="0"/>
              </a:rPr>
              <a:t>Surveys</a:t>
            </a:r>
            <a:r>
              <a:rPr lang="it-IT" sz="1000" b="1" dirty="0">
                <a:latin typeface="Arial" panose="020B0604020202020204" pitchFamily="34" charset="0"/>
                <a:cs typeface="Arial" panose="020B0604020202020204" pitchFamily="34" charset="0"/>
              </a:rPr>
              <a:t> su 5 aree commerciali 2013 (Job. 07893)</a:t>
            </a:r>
          </a:p>
        </p:txBody>
      </p:sp>
    </p:spTree>
    <p:extLst>
      <p:ext uri="{BB962C8B-B14F-4D97-AF65-F5344CB8AC3E}">
        <p14:creationId xmlns:p14="http://schemas.microsoft.com/office/powerpoint/2010/main" val="4568386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56058" y="913149"/>
            <a:ext cx="9766300" cy="3370153"/>
          </a:xfrm>
          <a:prstGeom prst="rect">
            <a:avLst/>
          </a:prstGeom>
          <a:solidFill>
            <a:srgbClr val="002060"/>
          </a:solidFill>
        </p:spPr>
        <p:txBody>
          <a:bodyPr wrap="square" rtlCol="0">
            <a:spAutoFit/>
          </a:bodyPr>
          <a:lstStyle/>
          <a:p>
            <a:endParaRPr lang="it-IT" dirty="0">
              <a:latin typeface="Arial" panose="020B0604020202020204" pitchFamily="34" charset="0"/>
              <a:cs typeface="Arial" panose="020B0604020202020204" pitchFamily="34" charset="0"/>
            </a:endParaRPr>
          </a:p>
          <a:p>
            <a:pPr algn="ctr"/>
            <a:r>
              <a:rPr lang="it-IT" sz="3200" b="1" dirty="0">
                <a:solidFill>
                  <a:schemeClr val="bg1"/>
                </a:solidFill>
                <a:latin typeface="Arial" panose="020B0604020202020204" pitchFamily="34" charset="0"/>
                <a:cs typeface="Arial" panose="020B0604020202020204" pitchFamily="34" charset="0"/>
              </a:rPr>
              <a:t>APPENDICE</a:t>
            </a:r>
          </a:p>
          <a:p>
            <a:pPr algn="ctr"/>
            <a:endParaRPr lang="it-IT" sz="3200" b="1" dirty="0">
              <a:solidFill>
                <a:schemeClr val="bg1"/>
              </a:solidFill>
              <a:latin typeface="Arial" panose="020B0604020202020204" pitchFamily="34" charset="0"/>
              <a:cs typeface="Arial" panose="020B0604020202020204" pitchFamily="34" charset="0"/>
            </a:endParaRPr>
          </a:p>
          <a:p>
            <a:pPr algn="ctr"/>
            <a:endParaRPr lang="it-IT" sz="1500" b="1" dirty="0">
              <a:solidFill>
                <a:schemeClr val="bg1"/>
              </a:solidFill>
              <a:latin typeface="Arial" panose="020B0604020202020204" pitchFamily="34" charset="0"/>
              <a:cs typeface="Arial" panose="020B0604020202020204" pitchFamily="34" charset="0"/>
            </a:endParaRPr>
          </a:p>
          <a:p>
            <a:pPr algn="ctr"/>
            <a:r>
              <a:rPr lang="it-IT" sz="3600" b="1" dirty="0">
                <a:solidFill>
                  <a:srgbClr val="FFFF00"/>
                </a:solidFill>
                <a:latin typeface="Arial" panose="020B0604020202020204" pitchFamily="34" charset="0"/>
                <a:cs typeface="Arial" panose="020B0604020202020204" pitchFamily="34" charset="0"/>
              </a:rPr>
              <a:t>Il quadro di sintesi del</a:t>
            </a:r>
          </a:p>
          <a:p>
            <a:pPr algn="ctr"/>
            <a:r>
              <a:rPr lang="it-IT" sz="4800" b="1" dirty="0">
                <a:solidFill>
                  <a:srgbClr val="FF0000"/>
                </a:solidFill>
                <a:latin typeface="Arial" panose="020B0604020202020204" pitchFamily="34" charset="0"/>
                <a:cs typeface="Arial" panose="020B0604020202020204" pitchFamily="34" charset="0"/>
              </a:rPr>
              <a:t>Monitoraggio dei KPI</a:t>
            </a:r>
          </a:p>
          <a:p>
            <a:pPr algn="ctr"/>
            <a:endParaRPr lang="it-IT" sz="3200" b="1" dirty="0">
              <a:solidFill>
                <a:schemeClr val="bg1"/>
              </a:solidFill>
              <a:latin typeface="Arial" panose="020B0604020202020204" pitchFamily="34" charset="0"/>
              <a:cs typeface="Arial" panose="020B0604020202020204" pitchFamily="34" charset="0"/>
            </a:endParaRPr>
          </a:p>
        </p:txBody>
      </p:sp>
      <p:sp>
        <p:nvSpPr>
          <p:cNvPr id="5" name="Segnaposto numero diapositiva 4"/>
          <p:cNvSpPr>
            <a:spLocks noGrp="1"/>
          </p:cNvSpPr>
          <p:nvPr>
            <p:ph type="sldNum" sz="quarter" idx="12"/>
          </p:nvPr>
        </p:nvSpPr>
        <p:spPr/>
        <p:txBody>
          <a:bodyPr/>
          <a:lstStyle/>
          <a:p>
            <a:fld id="{D4EA2087-047C-4DA0-BA62-849768747B1E}" type="slidenum">
              <a:rPr lang="it-IT" smtClean="0"/>
              <a:t>93</a:t>
            </a:fld>
            <a:endParaRPr lang="it-IT"/>
          </a:p>
        </p:txBody>
      </p:sp>
      <p:sp>
        <p:nvSpPr>
          <p:cNvPr id="6" name="CasellaDiTesto 5"/>
          <p:cNvSpPr txBox="1"/>
          <p:nvPr/>
        </p:nvSpPr>
        <p:spPr>
          <a:xfrm>
            <a:off x="3132667" y="6356350"/>
            <a:ext cx="5300133" cy="369332"/>
          </a:xfrm>
          <a:prstGeom prst="rect">
            <a:avLst/>
          </a:prstGeom>
          <a:noFill/>
        </p:spPr>
        <p:txBody>
          <a:bodyPr wrap="square" rtlCol="0">
            <a:spAutoFit/>
          </a:bodyPr>
          <a:lstStyle/>
          <a:p>
            <a:pPr algn="ctr"/>
            <a:r>
              <a:rPr lang="it-IT" dirty="0"/>
              <a:t>MMB – Marketing Monitor Basic</a:t>
            </a:r>
          </a:p>
        </p:txBody>
      </p:sp>
    </p:spTree>
    <p:extLst>
      <p:ext uri="{BB962C8B-B14F-4D97-AF65-F5344CB8AC3E}">
        <p14:creationId xmlns:p14="http://schemas.microsoft.com/office/powerpoint/2010/main" val="37058206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6304" y="193936"/>
            <a:ext cx="10636347" cy="1080354"/>
          </a:xfrm>
        </p:spPr>
        <p:txBody>
          <a:bodyPr>
            <a:normAutofit/>
          </a:bodyPr>
          <a:lstStyle/>
          <a:p>
            <a:pPr algn="ctr"/>
            <a:r>
              <a:rPr lang="it-IT" sz="2800" b="1" dirty="0">
                <a:solidFill>
                  <a:srgbClr val="0070C0"/>
                </a:solidFill>
                <a:latin typeface="Arial" panose="020B0604020202020204" pitchFamily="34" charset="0"/>
                <a:cs typeface="Arial" panose="020B0604020202020204" pitchFamily="34" charset="0"/>
              </a:rPr>
              <a:t>Le combinazioni del marketing mix: il </a:t>
            </a:r>
            <a:r>
              <a:rPr lang="it-IT" sz="2800" b="1" i="1" dirty="0" err="1">
                <a:solidFill>
                  <a:srgbClr val="0070C0"/>
                </a:solidFill>
                <a:latin typeface="Arial" panose="020B0604020202020204" pitchFamily="34" charset="0"/>
                <a:cs typeface="Arial" panose="020B0604020202020204" pitchFamily="34" charset="0"/>
              </a:rPr>
              <a:t>range</a:t>
            </a:r>
            <a:r>
              <a:rPr lang="it-IT" sz="2800" b="1" dirty="0">
                <a:solidFill>
                  <a:srgbClr val="0070C0"/>
                </a:solidFill>
                <a:latin typeface="Arial" panose="020B0604020202020204" pitchFamily="34" charset="0"/>
                <a:cs typeface="Arial" panose="020B0604020202020204" pitchFamily="34" charset="0"/>
              </a:rPr>
              <a:t> delle combinazioni. Sogno o Incubo?</a:t>
            </a:r>
          </a:p>
        </p:txBody>
      </p:sp>
      <p:graphicFrame>
        <p:nvGraphicFramePr>
          <p:cNvPr id="5" name="Segnaposto contenuto 4"/>
          <p:cNvGraphicFramePr>
            <a:graphicFrameLocks noGrp="1"/>
          </p:cNvGraphicFramePr>
          <p:nvPr>
            <p:ph idx="1"/>
            <p:extLst/>
          </p:nvPr>
        </p:nvGraphicFramePr>
        <p:xfrm>
          <a:off x="178304" y="1881775"/>
          <a:ext cx="11881858" cy="4012910"/>
        </p:xfrm>
        <a:graphic>
          <a:graphicData uri="http://schemas.openxmlformats.org/drawingml/2006/table">
            <a:tbl>
              <a:tblPr firstRow="1" bandRow="1">
                <a:tableStyleId>{5C22544A-7EE6-4342-B048-85BDC9FD1C3A}</a:tableStyleId>
              </a:tblPr>
              <a:tblGrid>
                <a:gridCol w="960288">
                  <a:extLst>
                    <a:ext uri="{9D8B030D-6E8A-4147-A177-3AD203B41FA5}">
                      <a16:colId xmlns:a16="http://schemas.microsoft.com/office/drawing/2014/main" val="2528337482"/>
                    </a:ext>
                  </a:extLst>
                </a:gridCol>
                <a:gridCol w="693271">
                  <a:extLst>
                    <a:ext uri="{9D8B030D-6E8A-4147-A177-3AD203B41FA5}">
                      <a16:colId xmlns:a16="http://schemas.microsoft.com/office/drawing/2014/main" val="3468223014"/>
                    </a:ext>
                  </a:extLst>
                </a:gridCol>
                <a:gridCol w="673673">
                  <a:extLst>
                    <a:ext uri="{9D8B030D-6E8A-4147-A177-3AD203B41FA5}">
                      <a16:colId xmlns:a16="http://schemas.microsoft.com/office/drawing/2014/main" val="1662147277"/>
                    </a:ext>
                  </a:extLst>
                </a:gridCol>
                <a:gridCol w="643230">
                  <a:extLst>
                    <a:ext uri="{9D8B030D-6E8A-4147-A177-3AD203B41FA5}">
                      <a16:colId xmlns:a16="http://schemas.microsoft.com/office/drawing/2014/main" val="3840679207"/>
                    </a:ext>
                  </a:extLst>
                </a:gridCol>
                <a:gridCol w="742616">
                  <a:extLst>
                    <a:ext uri="{9D8B030D-6E8A-4147-A177-3AD203B41FA5}">
                      <a16:colId xmlns:a16="http://schemas.microsoft.com/office/drawing/2014/main" val="2957648054"/>
                    </a:ext>
                  </a:extLst>
                </a:gridCol>
                <a:gridCol w="742616">
                  <a:extLst>
                    <a:ext uri="{9D8B030D-6E8A-4147-A177-3AD203B41FA5}">
                      <a16:colId xmlns:a16="http://schemas.microsoft.com/office/drawing/2014/main" val="2009694178"/>
                    </a:ext>
                  </a:extLst>
                </a:gridCol>
                <a:gridCol w="742616">
                  <a:extLst>
                    <a:ext uri="{9D8B030D-6E8A-4147-A177-3AD203B41FA5}">
                      <a16:colId xmlns:a16="http://schemas.microsoft.com/office/drawing/2014/main" val="3963073339"/>
                    </a:ext>
                  </a:extLst>
                </a:gridCol>
                <a:gridCol w="742616">
                  <a:extLst>
                    <a:ext uri="{9D8B030D-6E8A-4147-A177-3AD203B41FA5}">
                      <a16:colId xmlns:a16="http://schemas.microsoft.com/office/drawing/2014/main" val="1160432396"/>
                    </a:ext>
                  </a:extLst>
                </a:gridCol>
                <a:gridCol w="742616">
                  <a:extLst>
                    <a:ext uri="{9D8B030D-6E8A-4147-A177-3AD203B41FA5}">
                      <a16:colId xmlns:a16="http://schemas.microsoft.com/office/drawing/2014/main" val="274375555"/>
                    </a:ext>
                  </a:extLst>
                </a:gridCol>
                <a:gridCol w="742616">
                  <a:extLst>
                    <a:ext uri="{9D8B030D-6E8A-4147-A177-3AD203B41FA5}">
                      <a16:colId xmlns:a16="http://schemas.microsoft.com/office/drawing/2014/main" val="3906143074"/>
                    </a:ext>
                  </a:extLst>
                </a:gridCol>
                <a:gridCol w="701359">
                  <a:extLst>
                    <a:ext uri="{9D8B030D-6E8A-4147-A177-3AD203B41FA5}">
                      <a16:colId xmlns:a16="http://schemas.microsoft.com/office/drawing/2014/main" val="1789830758"/>
                    </a:ext>
                  </a:extLst>
                </a:gridCol>
                <a:gridCol w="670005">
                  <a:extLst>
                    <a:ext uri="{9D8B030D-6E8A-4147-A177-3AD203B41FA5}">
                      <a16:colId xmlns:a16="http://schemas.microsoft.com/office/drawing/2014/main" val="3750484557"/>
                    </a:ext>
                  </a:extLst>
                </a:gridCol>
                <a:gridCol w="750867">
                  <a:extLst>
                    <a:ext uri="{9D8B030D-6E8A-4147-A177-3AD203B41FA5}">
                      <a16:colId xmlns:a16="http://schemas.microsoft.com/office/drawing/2014/main" val="4279305874"/>
                    </a:ext>
                  </a:extLst>
                </a:gridCol>
                <a:gridCol w="646902">
                  <a:extLst>
                    <a:ext uri="{9D8B030D-6E8A-4147-A177-3AD203B41FA5}">
                      <a16:colId xmlns:a16="http://schemas.microsoft.com/office/drawing/2014/main" val="3008499997"/>
                    </a:ext>
                  </a:extLst>
                </a:gridCol>
                <a:gridCol w="669543">
                  <a:extLst>
                    <a:ext uri="{9D8B030D-6E8A-4147-A177-3AD203B41FA5}">
                      <a16:colId xmlns:a16="http://schemas.microsoft.com/office/drawing/2014/main" val="959629712"/>
                    </a:ext>
                  </a:extLst>
                </a:gridCol>
                <a:gridCol w="1017024">
                  <a:extLst>
                    <a:ext uri="{9D8B030D-6E8A-4147-A177-3AD203B41FA5}">
                      <a16:colId xmlns:a16="http://schemas.microsoft.com/office/drawing/2014/main" val="3874369957"/>
                    </a:ext>
                  </a:extLst>
                </a:gridCol>
              </a:tblGrid>
              <a:tr h="1280160">
                <a:tc>
                  <a:txBody>
                    <a:bodyPr/>
                    <a:lstStyle/>
                    <a:p>
                      <a:pPr algn="ctr"/>
                      <a:r>
                        <a:rPr lang="it-IT" sz="1400" b="1" dirty="0">
                          <a:latin typeface="Arial" panose="020B0604020202020204" pitchFamily="34" charset="0"/>
                          <a:cs typeface="Arial" panose="020B0604020202020204" pitchFamily="34" charset="0"/>
                        </a:rPr>
                        <a:t>MARKETING</a:t>
                      </a:r>
                    </a:p>
                    <a:p>
                      <a:pPr algn="ctr"/>
                      <a:r>
                        <a:rPr lang="it-IT" sz="1400" b="1" dirty="0">
                          <a:latin typeface="Arial" panose="020B0604020202020204" pitchFamily="34" charset="0"/>
                          <a:cs typeface="Arial" panose="020B0604020202020204" pitchFamily="34" charset="0"/>
                        </a:rPr>
                        <a:t>MIX</a:t>
                      </a:r>
                    </a:p>
                  </a:txBody>
                  <a:tcPr>
                    <a:solidFill>
                      <a:srgbClr val="002060"/>
                    </a:solidFill>
                  </a:tcPr>
                </a:tc>
                <a:tc>
                  <a:txBody>
                    <a:bodyPr/>
                    <a:lstStyle/>
                    <a:p>
                      <a:pPr algn="ctr"/>
                      <a:r>
                        <a:rPr lang="it-IT" sz="1300" b="1" dirty="0">
                          <a:latin typeface="Arial" panose="020B0604020202020204" pitchFamily="34" charset="0"/>
                          <a:cs typeface="Arial" panose="020B0604020202020204" pitchFamily="34" charset="0"/>
                        </a:rPr>
                        <a:t>Prodotto</a:t>
                      </a:r>
                    </a:p>
                  </a:txBody>
                  <a:tcPr/>
                </a:tc>
                <a:tc>
                  <a:txBody>
                    <a:bodyPr/>
                    <a:lstStyle/>
                    <a:p>
                      <a:pPr algn="ctr"/>
                      <a:r>
                        <a:rPr lang="it-IT" sz="1300" b="1" dirty="0">
                          <a:latin typeface="Arial" panose="020B0604020202020204" pitchFamily="34" charset="0"/>
                          <a:cs typeface="Arial" panose="020B0604020202020204" pitchFamily="34" charset="0"/>
                        </a:rPr>
                        <a:t>Visibilità</a:t>
                      </a:r>
                    </a:p>
                  </a:txBody>
                  <a:tcPr/>
                </a:tc>
                <a:tc>
                  <a:txBody>
                    <a:bodyPr/>
                    <a:lstStyle/>
                    <a:p>
                      <a:pPr algn="ctr"/>
                      <a:r>
                        <a:rPr lang="it-IT" sz="1300" b="1" dirty="0">
                          <a:latin typeface="Arial" panose="020B0604020202020204" pitchFamily="34" charset="0"/>
                          <a:cs typeface="Arial" panose="020B0604020202020204" pitchFamily="34" charset="0"/>
                        </a:rPr>
                        <a:t>Immagine</a:t>
                      </a:r>
                    </a:p>
                  </a:txBody>
                  <a:tcPr/>
                </a:tc>
                <a:tc>
                  <a:txBody>
                    <a:bodyPr/>
                    <a:lstStyle/>
                    <a:p>
                      <a:pPr algn="ctr"/>
                      <a:r>
                        <a:rPr lang="it-IT" sz="1300" b="1" dirty="0">
                          <a:latin typeface="Arial" panose="020B0604020202020204" pitchFamily="34" charset="0"/>
                          <a:cs typeface="Arial" panose="020B0604020202020204" pitchFamily="34" charset="0"/>
                        </a:rPr>
                        <a:t>Comunicazione</a:t>
                      </a:r>
                    </a:p>
                  </a:txBody>
                  <a:tcPr/>
                </a:tc>
                <a:tc>
                  <a:txBody>
                    <a:bodyPr/>
                    <a:lstStyle/>
                    <a:p>
                      <a:pPr algn="ctr"/>
                      <a:r>
                        <a:rPr lang="it-IT" sz="1300" b="1" dirty="0" err="1">
                          <a:latin typeface="Arial" panose="020B0604020202020204" pitchFamily="34" charset="0"/>
                          <a:cs typeface="Arial" panose="020B0604020202020204" pitchFamily="34" charset="0"/>
                        </a:rPr>
                        <a:t>Loyalty</a:t>
                      </a:r>
                      <a:endParaRPr lang="it-IT" sz="13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latin typeface="Arial" panose="020B0604020202020204" pitchFamily="34" charset="0"/>
                          <a:cs typeface="Arial" panose="020B0604020202020204" pitchFamily="34" charset="0"/>
                        </a:rPr>
                        <a:t>Canali distributivi</a:t>
                      </a:r>
                    </a:p>
                    <a:p>
                      <a:pPr algn="ct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Posizionamento</a:t>
                      </a:r>
                      <a:r>
                        <a:rPr lang="it-IT" sz="1300" b="1" baseline="0" dirty="0">
                          <a:latin typeface="Arial" panose="020B0604020202020204" pitchFamily="34" charset="0"/>
                          <a:cs typeface="Arial" panose="020B0604020202020204" pitchFamily="34" charset="0"/>
                        </a:rPr>
                        <a:t> competitivo</a:t>
                      </a: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Posizionamento</a:t>
                      </a:r>
                      <a:r>
                        <a:rPr lang="it-IT" sz="1300" b="1" baseline="0" dirty="0">
                          <a:latin typeface="Arial" panose="020B0604020202020204" pitchFamily="34" charset="0"/>
                          <a:cs typeface="Arial" panose="020B0604020202020204" pitchFamily="34" charset="0"/>
                        </a:rPr>
                        <a:t> strategico</a:t>
                      </a: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Allineamento con i driver di scelta</a:t>
                      </a:r>
                    </a:p>
                  </a:txBody>
                  <a:tcPr/>
                </a:tc>
                <a:tc>
                  <a:txBody>
                    <a:bodyPr/>
                    <a:lstStyle/>
                    <a:p>
                      <a:pPr algn="ctr"/>
                      <a:r>
                        <a:rPr lang="it-IT" sz="1300" b="1" dirty="0">
                          <a:latin typeface="Arial" panose="020B0604020202020204" pitchFamily="34" charset="0"/>
                          <a:cs typeface="Arial" panose="020B0604020202020204" pitchFamily="34" charset="0"/>
                        </a:rPr>
                        <a:t>Price</a:t>
                      </a:r>
                    </a:p>
                  </a:txBody>
                  <a:tcPr/>
                </a:tc>
                <a:tc>
                  <a:txBody>
                    <a:bodyPr/>
                    <a:lstStyle/>
                    <a:p>
                      <a:pPr algn="ctr"/>
                      <a:r>
                        <a:rPr lang="it-IT" sz="1300" b="1" dirty="0">
                          <a:latin typeface="Arial" panose="020B0604020202020204" pitchFamily="34" charset="0"/>
                          <a:cs typeface="Arial" panose="020B0604020202020204" pitchFamily="34" charset="0"/>
                        </a:rPr>
                        <a:t>Staff &amp; Management</a:t>
                      </a:r>
                    </a:p>
                    <a:p>
                      <a:pPr algn="ctr"/>
                      <a:endParaRPr lang="it-IT" sz="1300" b="1" dirty="0">
                        <a:latin typeface="Arial" panose="020B0604020202020204" pitchFamily="34" charset="0"/>
                        <a:cs typeface="Arial" panose="020B0604020202020204" pitchFamily="34" charset="0"/>
                      </a:endParaRPr>
                    </a:p>
                  </a:txBody>
                  <a:tcPr/>
                </a:tc>
                <a:tc>
                  <a:txBody>
                    <a:bodyPr/>
                    <a:lstStyle/>
                    <a:p>
                      <a:pPr algn="ctr"/>
                      <a:r>
                        <a:rPr lang="it-IT" sz="1300" b="1" dirty="0">
                          <a:latin typeface="Arial" panose="020B0604020202020204" pitchFamily="34" charset="0"/>
                          <a:cs typeface="Arial" panose="020B0604020202020204" pitchFamily="34" charset="0"/>
                        </a:rPr>
                        <a:t>Forza</a:t>
                      </a:r>
                    </a:p>
                    <a:p>
                      <a:pPr algn="ctr"/>
                      <a:r>
                        <a:rPr lang="it-IT" sz="1300" b="1" dirty="0">
                          <a:latin typeface="Arial" panose="020B0604020202020204" pitchFamily="34" charset="0"/>
                          <a:cs typeface="Arial" panose="020B0604020202020204" pitchFamily="34" charset="0"/>
                        </a:rPr>
                        <a:t>Vendita</a:t>
                      </a:r>
                    </a:p>
                  </a:txBody>
                  <a:tcPr/>
                </a:tc>
                <a:tc>
                  <a:txBody>
                    <a:bodyPr/>
                    <a:lstStyle/>
                    <a:p>
                      <a:pPr algn="ctr"/>
                      <a:r>
                        <a:rPr lang="it-IT" sz="1300" b="1" dirty="0">
                          <a:latin typeface="Arial" panose="020B0604020202020204" pitchFamily="34" charset="0"/>
                          <a:cs typeface="Arial" panose="020B0604020202020204" pitchFamily="34" charset="0"/>
                        </a:rPr>
                        <a:t>Sito</a:t>
                      </a:r>
                    </a:p>
                  </a:txBody>
                  <a:tcPr/>
                </a:tc>
                <a:tc>
                  <a:txBody>
                    <a:bodyPr/>
                    <a:lstStyle/>
                    <a:p>
                      <a:pPr algn="ctr"/>
                      <a:r>
                        <a:rPr lang="it-IT" sz="1300" b="1" dirty="0">
                          <a:latin typeface="Arial" panose="020B0604020202020204" pitchFamily="34" charset="0"/>
                          <a:cs typeface="Arial" panose="020B0604020202020204" pitchFamily="34" charset="0"/>
                        </a:rPr>
                        <a:t>Organizzazione</a:t>
                      </a:r>
                    </a:p>
                  </a:txBody>
                  <a:tcPr/>
                </a:tc>
                <a:tc>
                  <a:txBody>
                    <a:bodyPr/>
                    <a:lstStyle/>
                    <a:p>
                      <a:pPr algn="ctr"/>
                      <a:r>
                        <a:rPr lang="it-IT" sz="1200" b="1" dirty="0">
                          <a:latin typeface="Arial" panose="020B0604020202020204" pitchFamily="34" charset="0"/>
                          <a:cs typeface="Arial" panose="020B0604020202020204" pitchFamily="34" charset="0"/>
                        </a:rPr>
                        <a:t>SOGNO O INCUBO?</a:t>
                      </a:r>
                    </a:p>
                  </a:txBody>
                  <a:tcPr>
                    <a:solidFill>
                      <a:srgbClr val="002060"/>
                    </a:solidFill>
                  </a:tcPr>
                </a:tc>
                <a:extLst>
                  <a:ext uri="{0D108BD9-81ED-4DB2-BD59-A6C34878D82A}">
                    <a16:rowId xmlns:a16="http://schemas.microsoft.com/office/drawing/2014/main" val="2660124563"/>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Mix 1</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algn="ct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2000" b="1" dirty="0">
                        <a:latin typeface="Arial" panose="020B0604020202020204" pitchFamily="34" charset="0"/>
                        <a:cs typeface="Arial" panose="020B0604020202020204" pitchFamily="34" charset="0"/>
                      </a:endParaRP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1BF40A"/>
                    </a:solidFill>
                  </a:tcPr>
                </a:tc>
                <a:tc>
                  <a:txBody>
                    <a:bodyPr/>
                    <a:lstStyle/>
                    <a:p>
                      <a:pPr algn="ctr"/>
                      <a:r>
                        <a:rPr lang="it-IT" sz="1300" b="1" dirty="0">
                          <a:latin typeface="Arial" panose="020B0604020202020204" pitchFamily="34" charset="0"/>
                          <a:cs typeface="Arial" panose="020B0604020202020204" pitchFamily="34" charset="0"/>
                        </a:rPr>
                        <a:t>SOGNO</a:t>
                      </a:r>
                    </a:p>
                  </a:txBody>
                  <a:tcPr>
                    <a:solidFill>
                      <a:srgbClr val="1BF40A"/>
                    </a:solidFill>
                  </a:tcPr>
                </a:tc>
                <a:extLst>
                  <a:ext uri="{0D108BD9-81ED-4DB2-BD59-A6C34878D82A}">
                    <a16:rowId xmlns:a16="http://schemas.microsoft.com/office/drawing/2014/main" val="3169206644"/>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Mix 2</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1300" b="1" dirty="0">
                          <a:latin typeface="Arial" panose="020B0604020202020204" pitchFamily="34" charset="0"/>
                          <a:cs typeface="Arial" panose="020B0604020202020204" pitchFamily="34" charset="0"/>
                        </a:rPr>
                        <a:t>Mista</a:t>
                      </a:r>
                    </a:p>
                  </a:txBody>
                  <a:tcPr>
                    <a:solidFill>
                      <a:srgbClr val="FFFF00"/>
                    </a:solidFill>
                  </a:tcPr>
                </a:tc>
                <a:extLst>
                  <a:ext uri="{0D108BD9-81ED-4DB2-BD59-A6C34878D82A}">
                    <a16:rowId xmlns:a16="http://schemas.microsoft.com/office/drawing/2014/main" val="945732864"/>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Mix 3</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 -</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algn="ctr"/>
                      <a:r>
                        <a:rPr lang="it-IT" sz="2000" b="1" dirty="0">
                          <a:latin typeface="Arial" panose="020B0604020202020204" pitchFamily="34" charset="0"/>
                          <a:cs typeface="Arial" panose="020B0604020202020204" pitchFamily="34" charset="0"/>
                        </a:rPr>
                        <a:t>-</a:t>
                      </a:r>
                      <a:r>
                        <a:rPr lang="it-IT" sz="2000" b="1" baseline="0" dirty="0">
                          <a:latin typeface="Arial" panose="020B0604020202020204" pitchFamily="34" charset="0"/>
                          <a:cs typeface="Arial" panose="020B0604020202020204" pitchFamily="34" charset="0"/>
                        </a:rPr>
                        <a:t> - </a:t>
                      </a:r>
                      <a:endParaRPr lang="it-IT" sz="2000" b="1" dirty="0">
                        <a:latin typeface="Arial" panose="020B0604020202020204" pitchFamily="34" charset="0"/>
                        <a:cs typeface="Arial" panose="020B0604020202020204" pitchFamily="34" charset="0"/>
                      </a:endParaRP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 - </a:t>
                      </a:r>
                    </a:p>
                  </a:txBody>
                  <a:tcPr>
                    <a:solidFill>
                      <a:srgbClr val="FF00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FFFF00"/>
                    </a:solidFill>
                  </a:tcPr>
                </a:tc>
                <a:tc>
                  <a:txBody>
                    <a:bodyPr/>
                    <a:lstStyle/>
                    <a:p>
                      <a:pPr algn="ctr"/>
                      <a:r>
                        <a:rPr lang="it-IT" sz="2000" b="1" dirty="0">
                          <a:latin typeface="Arial" panose="020B0604020202020204" pitchFamily="34" charset="0"/>
                          <a:cs typeface="Arial" panose="020B0604020202020204" pitchFamily="34" charset="0"/>
                        </a:rPr>
                        <a:t>+</a:t>
                      </a:r>
                    </a:p>
                  </a:txBody>
                  <a:tcPr>
                    <a:solidFill>
                      <a:srgbClr val="1BF40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latin typeface="Arial" panose="020B0604020202020204" pitchFamily="34" charset="0"/>
                          <a:cs typeface="Arial" panose="020B0604020202020204" pitchFamily="34" charset="0"/>
                        </a:rPr>
                        <a:t>Mista</a:t>
                      </a:r>
                    </a:p>
                  </a:txBody>
                  <a:tcPr>
                    <a:solidFill>
                      <a:srgbClr val="FFFF00"/>
                    </a:solidFill>
                  </a:tcPr>
                </a:tc>
                <a:extLst>
                  <a:ext uri="{0D108BD9-81ED-4DB2-BD59-A6C34878D82A}">
                    <a16:rowId xmlns:a16="http://schemas.microsoft.com/office/drawing/2014/main" val="3434626932"/>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21546330"/>
                  </a:ext>
                </a:extLst>
              </a:tr>
              <a:tr h="355310">
                <a:tc>
                  <a:txBody>
                    <a:bodyPr/>
                    <a:lstStyle/>
                    <a:p>
                      <a:pPr algn="ctr"/>
                      <a:r>
                        <a:rPr lang="it-IT" sz="1400" b="1" dirty="0">
                          <a:solidFill>
                            <a:srgbClr val="FFFF00"/>
                          </a:solidFill>
                          <a:latin typeface="Arial" panose="020B0604020202020204" pitchFamily="34" charset="0"/>
                          <a:cs typeface="Arial" panose="020B0604020202020204" pitchFamily="34" charset="0"/>
                        </a:rPr>
                        <a:t>VOI</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457780520"/>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Mix</a:t>
                      </a:r>
                      <a:r>
                        <a:rPr lang="it-IT" sz="1400" b="1" baseline="0" dirty="0">
                          <a:solidFill>
                            <a:schemeClr val="bg1"/>
                          </a:solidFill>
                          <a:latin typeface="Arial" panose="020B0604020202020204" pitchFamily="34" charset="0"/>
                          <a:cs typeface="Arial" panose="020B0604020202020204" pitchFamily="34" charset="0"/>
                        </a:rPr>
                        <a:t> n-1</a:t>
                      </a:r>
                      <a:endParaRPr lang="it-IT" sz="1400" b="1" dirty="0">
                        <a:solidFill>
                          <a:schemeClr val="bg1"/>
                        </a:solidFill>
                        <a:latin typeface="Arial" panose="020B0604020202020204" pitchFamily="34" charset="0"/>
                        <a:cs typeface="Arial" panose="020B0604020202020204" pitchFamily="34" charset="0"/>
                      </a:endParaRP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txBody>
                  <a:tcPr>
                    <a:solidFill>
                      <a:srgbClr val="FF0000"/>
                    </a:solidFill>
                  </a:tcPr>
                </a:tc>
                <a:tc>
                  <a:txBody>
                    <a:bodyPr/>
                    <a:lstStyle/>
                    <a:p>
                      <a:r>
                        <a:rPr lang="it-IT" sz="1200" b="1" dirty="0">
                          <a:latin typeface="Arial" panose="020B0604020202020204" pitchFamily="34" charset="0"/>
                          <a:cs typeface="Arial" panose="020B0604020202020204" pitchFamily="34" charset="0"/>
                        </a:rPr>
                        <a:t>DISASTRO</a:t>
                      </a:r>
                    </a:p>
                  </a:txBody>
                  <a:tcPr>
                    <a:solidFill>
                      <a:srgbClr val="FF0000"/>
                    </a:solidFill>
                  </a:tcPr>
                </a:tc>
                <a:extLst>
                  <a:ext uri="{0D108BD9-81ED-4DB2-BD59-A6C34878D82A}">
                    <a16:rowId xmlns:a16="http://schemas.microsoft.com/office/drawing/2014/main" val="1699781060"/>
                  </a:ext>
                </a:extLst>
              </a:tr>
              <a:tr h="396240">
                <a:tc>
                  <a:txBody>
                    <a:bodyPr/>
                    <a:lstStyle/>
                    <a:p>
                      <a:r>
                        <a:rPr lang="it-IT" sz="1400" b="1" dirty="0">
                          <a:solidFill>
                            <a:schemeClr val="bg1"/>
                          </a:solidFill>
                          <a:latin typeface="Arial" panose="020B0604020202020204" pitchFamily="34" charset="0"/>
                          <a:cs typeface="Arial" panose="020B0604020202020204" pitchFamily="34" charset="0"/>
                        </a:rPr>
                        <a:t>Mix n</a:t>
                      </a:r>
                    </a:p>
                  </a:txBody>
                  <a:tcPr>
                    <a:solidFill>
                      <a:srgbClr val="002060"/>
                    </a:solidFill>
                  </a:tcPr>
                </a:tc>
                <a:tc>
                  <a:txBody>
                    <a:bodyPr/>
                    <a:lstStyle/>
                    <a:p>
                      <a:pPr algn="ctr"/>
                      <a:r>
                        <a:rPr lang="it-IT" sz="2000" b="1" dirty="0">
                          <a:latin typeface="Arial" panose="020B0604020202020204" pitchFamily="34" charset="0"/>
                          <a:cs typeface="Arial" panose="020B0604020202020204" pitchFamily="34" charset="0"/>
                        </a:rPr>
                        <a:t>-</a:t>
                      </a:r>
                      <a:r>
                        <a:rPr lang="it-IT" sz="2000" b="1" baseline="0" dirty="0">
                          <a:latin typeface="Arial" panose="020B0604020202020204" pitchFamily="34" charset="0"/>
                          <a:cs typeface="Arial" panose="020B0604020202020204" pitchFamily="34" charset="0"/>
                        </a:rPr>
                        <a:t> - -</a:t>
                      </a:r>
                      <a:endParaRPr lang="it-IT" sz="2000" b="1" dirty="0">
                        <a:latin typeface="Arial" panose="020B0604020202020204" pitchFamily="34" charset="0"/>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endPar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INCUBO</a:t>
                      </a:r>
                    </a:p>
                  </a:txBody>
                  <a:tcPr>
                    <a:solidFill>
                      <a:srgbClr val="FF0000"/>
                    </a:solidFill>
                  </a:tcPr>
                </a:tc>
                <a:extLst>
                  <a:ext uri="{0D108BD9-81ED-4DB2-BD59-A6C34878D82A}">
                    <a16:rowId xmlns:a16="http://schemas.microsoft.com/office/drawing/2014/main" val="4114010016"/>
                  </a:ext>
                </a:extLst>
              </a:tr>
            </a:tbl>
          </a:graphicData>
        </a:graphic>
      </p:graphicFrame>
      <p:sp>
        <p:nvSpPr>
          <p:cNvPr id="4" name="Segnaposto numero diapositiva 3"/>
          <p:cNvSpPr>
            <a:spLocks noGrp="1"/>
          </p:cNvSpPr>
          <p:nvPr>
            <p:ph type="sldNum" sz="quarter" idx="12"/>
          </p:nvPr>
        </p:nvSpPr>
        <p:spPr/>
        <p:txBody>
          <a:bodyPr/>
          <a:lstStyle/>
          <a:p>
            <a:fld id="{D4EA2087-047C-4DA0-BA62-849768747B1E}" type="slidenum">
              <a:rPr lang="it-IT" smtClean="0"/>
              <a:t>94</a:t>
            </a:fld>
            <a:endParaRPr lang="it-IT"/>
          </a:p>
        </p:txBody>
      </p:sp>
      <p:sp>
        <p:nvSpPr>
          <p:cNvPr id="8" name="CasellaDiTesto 7"/>
          <p:cNvSpPr txBox="1"/>
          <p:nvPr/>
        </p:nvSpPr>
        <p:spPr>
          <a:xfrm>
            <a:off x="2160967" y="1274290"/>
            <a:ext cx="7624293" cy="461665"/>
          </a:xfrm>
          <a:prstGeom prst="rect">
            <a:avLst/>
          </a:prstGeom>
          <a:solidFill>
            <a:srgbClr val="FF0000"/>
          </a:solid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Il Marketing Mix della vostra azienda dove si trova?</a:t>
            </a:r>
          </a:p>
        </p:txBody>
      </p:sp>
      <p:pic>
        <p:nvPicPr>
          <p:cNvPr id="9" name="Immagine 8" descr="conpayoff_LIGHT.jpg"/>
          <p:cNvPicPr>
            <a:picLocks noChangeAspect="1"/>
          </p:cNvPicPr>
          <p:nvPr/>
        </p:nvPicPr>
        <p:blipFill>
          <a:blip r:embed="rId2" cstate="print"/>
          <a:srcRect/>
          <a:stretch>
            <a:fillRect/>
          </a:stretch>
        </p:blipFill>
        <p:spPr bwMode="auto">
          <a:xfrm>
            <a:off x="178301" y="171666"/>
            <a:ext cx="845827" cy="146698"/>
          </a:xfrm>
          <a:prstGeom prst="rect">
            <a:avLst/>
          </a:prstGeom>
          <a:noFill/>
          <a:ln w="9525">
            <a:noFill/>
            <a:miter lim="800000"/>
            <a:headEnd/>
            <a:tailEnd/>
          </a:ln>
        </p:spPr>
      </p:pic>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12651" y="273032"/>
            <a:ext cx="647511" cy="319396"/>
          </a:xfrm>
          <a:prstGeom prst="rect">
            <a:avLst/>
          </a:prstGeom>
          <a:noFill/>
          <a:ln w="9525">
            <a:noFill/>
            <a:miter lim="800000"/>
            <a:headEnd/>
            <a:tailEnd/>
          </a:ln>
        </p:spPr>
      </p:pic>
      <p:sp>
        <p:nvSpPr>
          <p:cNvPr id="11" name="CasellaDiTesto 10"/>
          <p:cNvSpPr txBox="1"/>
          <p:nvPr/>
        </p:nvSpPr>
        <p:spPr>
          <a:xfrm>
            <a:off x="3341158" y="6352143"/>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5427226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298" y="323408"/>
            <a:ext cx="11290901" cy="1009408"/>
          </a:xfrm>
        </p:spPr>
        <p:txBody>
          <a:bodyPr>
            <a:normAutofit fontScale="90000"/>
          </a:bodyPr>
          <a:lstStyle/>
          <a:p>
            <a:r>
              <a:rPr lang="it-IT" sz="3600" b="1" dirty="0">
                <a:solidFill>
                  <a:srgbClr val="3304FC"/>
                </a:solidFill>
              </a:rPr>
              <a:t>Monitoraggio «satellitare» strategico dei KPI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Retention</a:t>
            </a:r>
            <a:r>
              <a:rPr lang="it-IT" sz="3600" b="1" i="1" dirty="0">
                <a:solidFill>
                  <a:srgbClr val="3304FC"/>
                </a:solidFill>
              </a:rPr>
              <a:t> </a:t>
            </a:r>
            <a:r>
              <a:rPr lang="it-IT" sz="3600" b="1" dirty="0">
                <a:solidFill>
                  <a:srgbClr val="3304FC"/>
                </a:solidFill>
              </a:rPr>
              <a:t>e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Acquisition</a:t>
            </a:r>
            <a:r>
              <a:rPr lang="it-IT" sz="3600" b="1" dirty="0">
                <a:solidFill>
                  <a:srgbClr val="3304FC"/>
                </a:solidFill>
              </a:rPr>
              <a:t>: un esempio di «metriche»</a:t>
            </a:r>
          </a:p>
        </p:txBody>
      </p:sp>
      <p:sp>
        <p:nvSpPr>
          <p:cNvPr id="6"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95</a:t>
            </a:fld>
            <a:endParaRPr lang="it-IT" sz="1400" b="1" dirty="0"/>
          </a:p>
        </p:txBody>
      </p:sp>
      <p:graphicFrame>
        <p:nvGraphicFramePr>
          <p:cNvPr id="4" name="Segnaposto contenuto 3"/>
          <p:cNvGraphicFramePr>
            <a:graphicFrameLocks/>
          </p:cNvGraphicFramePr>
          <p:nvPr>
            <p:extLst/>
          </p:nvPr>
        </p:nvGraphicFramePr>
        <p:xfrm>
          <a:off x="342298" y="1303780"/>
          <a:ext cx="11583058" cy="5100069"/>
        </p:xfrm>
        <a:graphic>
          <a:graphicData uri="http://schemas.openxmlformats.org/drawingml/2006/table">
            <a:tbl>
              <a:tblPr firstRow="1" bandRow="1">
                <a:tableStyleId>{5C22544A-7EE6-4342-B048-85BDC9FD1C3A}</a:tableStyleId>
              </a:tblPr>
              <a:tblGrid>
                <a:gridCol w="1461102">
                  <a:extLst>
                    <a:ext uri="{9D8B030D-6E8A-4147-A177-3AD203B41FA5}">
                      <a16:colId xmlns:a16="http://schemas.microsoft.com/office/drawing/2014/main" val="3542147229"/>
                    </a:ext>
                  </a:extLst>
                </a:gridCol>
                <a:gridCol w="5016500">
                  <a:extLst>
                    <a:ext uri="{9D8B030D-6E8A-4147-A177-3AD203B41FA5}">
                      <a16:colId xmlns:a16="http://schemas.microsoft.com/office/drawing/2014/main" val="1945899415"/>
                    </a:ext>
                  </a:extLst>
                </a:gridCol>
                <a:gridCol w="1562100">
                  <a:extLst>
                    <a:ext uri="{9D8B030D-6E8A-4147-A177-3AD203B41FA5}">
                      <a16:colId xmlns:a16="http://schemas.microsoft.com/office/drawing/2014/main" val="361579042"/>
                    </a:ext>
                  </a:extLst>
                </a:gridCol>
                <a:gridCol w="1744714">
                  <a:extLst>
                    <a:ext uri="{9D8B030D-6E8A-4147-A177-3AD203B41FA5}">
                      <a16:colId xmlns:a16="http://schemas.microsoft.com/office/drawing/2014/main" val="3267600770"/>
                    </a:ext>
                  </a:extLst>
                </a:gridCol>
                <a:gridCol w="1798642">
                  <a:extLst>
                    <a:ext uri="{9D8B030D-6E8A-4147-A177-3AD203B41FA5}">
                      <a16:colId xmlns:a16="http://schemas.microsoft.com/office/drawing/2014/main" val="1872348644"/>
                    </a:ext>
                  </a:extLst>
                </a:gridCol>
              </a:tblGrid>
              <a:tr h="518160">
                <a:tc>
                  <a:txBody>
                    <a:bodyPr/>
                    <a:lstStyle/>
                    <a:p>
                      <a:pPr algn="ctr"/>
                      <a:r>
                        <a:rPr lang="it-IT" sz="1400" b="1" dirty="0">
                          <a:solidFill>
                            <a:schemeClr val="bg1"/>
                          </a:solidFill>
                        </a:rPr>
                        <a:t>MACRO-AREA</a:t>
                      </a:r>
                      <a:r>
                        <a:rPr lang="it-IT" sz="1400" b="1" baseline="0" dirty="0">
                          <a:solidFill>
                            <a:schemeClr val="bg1"/>
                          </a:solidFill>
                        </a:rPr>
                        <a:t> FUNZIONALE</a:t>
                      </a:r>
                      <a:endParaRPr lang="it-IT" sz="1400" b="1" dirty="0">
                        <a:solidFill>
                          <a:schemeClr val="bg1"/>
                        </a:solidFill>
                      </a:endParaRPr>
                    </a:p>
                  </a:txBody>
                  <a:tcPr>
                    <a:solidFill>
                      <a:srgbClr val="002060"/>
                    </a:solidFill>
                  </a:tcPr>
                </a:tc>
                <a:tc>
                  <a:txBody>
                    <a:bodyPr/>
                    <a:lstStyle/>
                    <a:p>
                      <a:pPr algn="ctr"/>
                      <a:r>
                        <a:rPr lang="it-IT" sz="1400" b="1" dirty="0">
                          <a:solidFill>
                            <a:schemeClr val="bg1"/>
                          </a:solidFill>
                        </a:rPr>
                        <a:t>KPI</a:t>
                      </a:r>
                    </a:p>
                    <a:p>
                      <a:pPr algn="ctr"/>
                      <a:r>
                        <a:rPr lang="it-IT" sz="1400" b="1" dirty="0">
                          <a:solidFill>
                            <a:schemeClr val="bg1"/>
                          </a:solidFill>
                        </a:rPr>
                        <a:t>PARAMETRI</a:t>
                      </a:r>
                      <a:r>
                        <a:rPr lang="it-IT" sz="1400" b="1" baseline="0" dirty="0">
                          <a:solidFill>
                            <a:schemeClr val="bg1"/>
                          </a:solidFill>
                        </a:rPr>
                        <a:t> DEL MARKETIN MIX </a:t>
                      </a:r>
                      <a:endParaRPr lang="it-IT" sz="1400" b="1" dirty="0">
                        <a:solidFill>
                          <a:schemeClr val="bg1"/>
                        </a:solidFill>
                      </a:endParaRPr>
                    </a:p>
                  </a:txBody>
                  <a:tcPr>
                    <a:solidFill>
                      <a:srgbClr val="002060"/>
                    </a:solidFill>
                  </a:tcPr>
                </a:tc>
                <a:tc>
                  <a:txBody>
                    <a:bodyPr/>
                    <a:lstStyle/>
                    <a:p>
                      <a:pPr algn="ctr"/>
                      <a:r>
                        <a:rPr lang="it-IT" sz="1400" b="1" dirty="0">
                          <a:solidFill>
                            <a:schemeClr val="bg1"/>
                          </a:solidFill>
                        </a:rPr>
                        <a:t>VALORI MISURATI DEI  KPI</a:t>
                      </a:r>
                    </a:p>
                  </a:txBody>
                  <a:tcPr>
                    <a:solidFill>
                      <a:srgbClr val="002060"/>
                    </a:solidFill>
                  </a:tcPr>
                </a:tc>
                <a:tc>
                  <a:txBody>
                    <a:bodyPr/>
                    <a:lstStyle/>
                    <a:p>
                      <a:pPr algn="ctr"/>
                      <a:r>
                        <a:rPr lang="it-IT" sz="1400" b="1" dirty="0">
                          <a:solidFill>
                            <a:schemeClr val="bg1"/>
                          </a:solidFill>
                        </a:rPr>
                        <a:t>STATO DEI</a:t>
                      </a:r>
                      <a:r>
                        <a:rPr lang="it-IT" sz="1400" b="1" baseline="0" dirty="0">
                          <a:solidFill>
                            <a:schemeClr val="bg1"/>
                          </a:solidFill>
                        </a:rPr>
                        <a:t> KPI</a:t>
                      </a:r>
                    </a:p>
                    <a:p>
                      <a:pPr algn="ctr"/>
                      <a:r>
                        <a:rPr lang="it-IT" sz="1400" b="1" baseline="0" dirty="0">
                          <a:solidFill>
                            <a:schemeClr val="bg1"/>
                          </a:solidFill>
                        </a:rPr>
                        <a:t>(Positivo/Negativo)</a:t>
                      </a:r>
                      <a:endParaRPr lang="it-IT" sz="1400" b="1" dirty="0">
                        <a:solidFill>
                          <a:schemeClr val="bg1"/>
                        </a:solidFill>
                      </a:endParaRPr>
                    </a:p>
                  </a:txBody>
                  <a:tcPr>
                    <a:solidFill>
                      <a:srgbClr val="002060"/>
                    </a:solidFill>
                  </a:tcPr>
                </a:tc>
                <a:tc>
                  <a:txBody>
                    <a:bodyPr/>
                    <a:lstStyle/>
                    <a:p>
                      <a:pPr algn="ctr"/>
                      <a:r>
                        <a:rPr lang="it-IT" sz="1400" b="1" dirty="0">
                          <a:solidFill>
                            <a:schemeClr val="bg1"/>
                          </a:solidFill>
                        </a:rPr>
                        <a:t>COSA FARE</a:t>
                      </a:r>
                    </a:p>
                  </a:txBody>
                  <a:tcPr>
                    <a:solidFill>
                      <a:srgbClr val="002060"/>
                    </a:solidFill>
                  </a:tcPr>
                </a:tc>
                <a:extLst>
                  <a:ext uri="{0D108BD9-81ED-4DB2-BD59-A6C34878D82A}">
                    <a16:rowId xmlns:a16="http://schemas.microsoft.com/office/drawing/2014/main" val="835402940"/>
                  </a:ext>
                </a:extLst>
              </a:tr>
              <a:tr h="436245">
                <a:tc rowSpan="7">
                  <a:txBody>
                    <a:bodyPr/>
                    <a:lstStyle/>
                    <a:p>
                      <a:pPr algn="ctr" rtl="0" fontAlgn="ctr"/>
                      <a:r>
                        <a:rPr lang="it-IT" sz="1400" b="1" i="0" u="none" strike="noStrike">
                          <a:solidFill>
                            <a:srgbClr val="000000"/>
                          </a:solidFill>
                          <a:effectLst/>
                          <a:latin typeface="Calibri" panose="020F0502020204030204" pitchFamily="34" charset="0"/>
                        </a:rPr>
                        <a:t>CUSTOMER RETENTION</a:t>
                      </a:r>
                      <a:endParaRPr lang="it-IT" sz="1400" b="1" i="0" u="none" strike="noStrike" dirty="0">
                        <a:solidFill>
                          <a:srgbClr val="000000"/>
                        </a:solidFill>
                        <a:effectLst/>
                        <a:latin typeface="Calibri" panose="020F0502020204030204" pitchFamily="34" charset="0"/>
                      </a:endParaRPr>
                    </a:p>
                    <a:p>
                      <a:pPr algn="ctr" rtl="0" fontAlgn="ctr"/>
                      <a:r>
                        <a:rPr lang="it-IT" sz="1400" b="1" i="0" u="none" strike="noStrike" dirty="0">
                          <a:solidFill>
                            <a:srgbClr val="000000"/>
                          </a:solidFill>
                          <a:effectLst/>
                          <a:latin typeface="Calibri" panose="020F0502020204030204" pitchFamily="34" charset="0"/>
                        </a:rPr>
                        <a:t>(Clienti)</a:t>
                      </a: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DEFEZIONE: QUANTI CLIENTI STANNO PENSANDO DI ABBANDONARE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Calibri" panose="020F0502020204030204"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13614145"/>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FORZA DEL LEGAME COGNITIVO: TOP-OF</a:t>
                      </a:r>
                      <a:r>
                        <a:rPr lang="it-IT" sz="1400" b="1" i="0" u="none" strike="noStrike" baseline="0">
                          <a:solidFill>
                            <a:srgbClr val="000000"/>
                          </a:solidFill>
                          <a:effectLst/>
                          <a:latin typeface="Calibri" panose="020F0502020204030204" pitchFamily="34" charset="0"/>
                        </a:rPr>
                        <a:t>-MIND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27862761"/>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IMMAGINE: SCORE DI</a:t>
                      </a:r>
                      <a:r>
                        <a:rPr lang="it-IT" sz="1400" b="1" i="0" u="none" strike="noStrike" baseline="0">
                          <a:solidFill>
                            <a:srgbClr val="000000"/>
                          </a:solidFill>
                          <a:effectLst/>
                          <a:latin typeface="Calibri" panose="020F0502020204030204" pitchFamily="34" charset="0"/>
                        </a:rPr>
                        <a:t> CITAZIONI SPONTANEE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841283259"/>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TRASPARENTE»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29221612"/>
                  </a:ext>
                </a:extLst>
              </a:tr>
              <a:tr h="345472">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«TUTTE</a:t>
                      </a:r>
                      <a:r>
                        <a:rPr lang="it-IT" sz="1400" b="1" i="0" u="none" strike="noStrike" baseline="0" dirty="0">
                          <a:solidFill>
                            <a:srgbClr val="000000"/>
                          </a:solidFill>
                          <a:effectLst/>
                          <a:latin typeface="Calibri" panose="020F0502020204030204" pitchFamily="34" charset="0"/>
                        </a:rPr>
                        <a:t> I PRODUTTORI SONO UGUALI»: CLIENTI D’ACCORDO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399293350"/>
                  </a:ext>
                </a:extLst>
              </a:tr>
              <a:tr h="345472">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POSIZIONAMENTO</a:t>
                      </a:r>
                      <a:r>
                        <a:rPr lang="it-IT" sz="1400" b="1" i="0" u="none" strike="noStrike" baseline="0">
                          <a:solidFill>
                            <a:srgbClr val="000000"/>
                          </a:solidFill>
                          <a:effectLst/>
                          <a:latin typeface="Calibri" panose="020F0502020204030204" pitchFamily="34" charset="0"/>
                        </a:rPr>
                        <a:t> PERCEPITO ALLINEATO A QUELLO RICERCATO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348993883"/>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OPACA»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876141430"/>
                  </a:ext>
                </a:extLst>
              </a:tr>
              <a:tr h="345472">
                <a:tc rowSpan="6">
                  <a:txBody>
                    <a:bodyPr/>
                    <a:lstStyle/>
                    <a:p>
                      <a:pPr algn="ctr" rtl="0" fontAlgn="ctr"/>
                      <a:r>
                        <a:rPr lang="it-IT" sz="1400" b="1" i="0" u="none" strike="noStrike" dirty="0">
                          <a:solidFill>
                            <a:srgbClr val="000000"/>
                          </a:solidFill>
                          <a:effectLst/>
                          <a:latin typeface="Calibri" panose="020F0502020204030204" pitchFamily="34" charset="0"/>
                        </a:rPr>
                        <a:t>CUSTOMER</a:t>
                      </a:r>
                    </a:p>
                    <a:p>
                      <a:pPr algn="ctr" rtl="0" fontAlgn="ctr"/>
                      <a:r>
                        <a:rPr lang="it-IT" sz="1400" b="1" i="0" u="none" strike="noStrike" dirty="0">
                          <a:solidFill>
                            <a:srgbClr val="000000"/>
                          </a:solidFill>
                          <a:effectLst/>
                          <a:latin typeface="Calibri" panose="020F0502020204030204" pitchFamily="34" charset="0"/>
                        </a:rPr>
                        <a:t>ACQUISITION</a:t>
                      </a:r>
                    </a:p>
                    <a:p>
                      <a:pPr algn="ctr" rtl="0" fontAlgn="ctr"/>
                      <a:r>
                        <a:rPr lang="it-IT" sz="1400" b="1" i="0" u="none" strike="noStrike" dirty="0">
                          <a:solidFill>
                            <a:srgbClr val="000000"/>
                          </a:solidFill>
                          <a:effectLst/>
                          <a:latin typeface="Calibri" panose="020F0502020204030204" pitchFamily="34" charset="0"/>
                        </a:rPr>
                        <a:t>(Potenziali</a:t>
                      </a:r>
                    </a:p>
                    <a:p>
                      <a:pPr algn="ctr" rtl="0" fontAlgn="ctr"/>
                      <a:r>
                        <a:rPr lang="it-IT" sz="1400" b="1" i="0" u="none" strike="noStrike" baseline="0" dirty="0">
                          <a:solidFill>
                            <a:srgbClr val="000000"/>
                          </a:solidFill>
                          <a:effectLst/>
                          <a:latin typeface="Calibri" panose="020F0502020204030204" pitchFamily="34" charset="0"/>
                        </a:rPr>
                        <a:t>clienti)</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VISISBILITA’ DI INSEGNA: TOP-OF-MIND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241968672"/>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IMMAGINE: SCORE DI ASSOCIAZIONI</a:t>
                      </a:r>
                      <a:r>
                        <a:rPr lang="it-IT" sz="1400" b="1" i="0" u="none" strike="noStrike" baseline="0">
                          <a:solidFill>
                            <a:srgbClr val="000000"/>
                          </a:solidFill>
                          <a:effectLst/>
                          <a:latin typeface="Calibri" panose="020F0502020204030204" pitchFamily="34" charset="0"/>
                        </a:rPr>
                        <a:t> SPONTANEE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4060488775"/>
                  </a:ext>
                </a:extLst>
              </a:tr>
              <a:tr h="345472">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ATTRAZIONE:  INCLUSIONE IN CONSIDERATION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7093611"/>
                  </a:ext>
                </a:extLst>
              </a:tr>
              <a:tr h="345472">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INCLUSIONE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861462864"/>
                  </a:ext>
                </a:extLst>
              </a:tr>
              <a:tr h="345472">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PRIMA SCELTA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2353941856"/>
                  </a:ext>
                </a:extLst>
              </a:tr>
              <a:tr h="345472">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ALLINEAMENTO</a:t>
                      </a:r>
                      <a:r>
                        <a:rPr lang="it-IT" sz="1400" b="1" i="0" u="none" strike="noStrike" baseline="0" dirty="0">
                          <a:solidFill>
                            <a:srgbClr val="000000"/>
                          </a:solidFill>
                          <a:effectLst/>
                          <a:latin typeface="Calibri" panose="020F0502020204030204" pitchFamily="34" charset="0"/>
                        </a:rPr>
                        <a:t> DEI DRIVER DI SCELTA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1"/>
                          </a:solidFill>
                          <a:effectLst/>
                          <a:uLnTx/>
                          <a:uFillTx/>
                          <a:latin typeface="Calibri" panose="020F0502020204030204" pitchFamily="34" charset="0"/>
                          <a:ea typeface="+mn-ea"/>
                          <a:cs typeface="+mn-cs"/>
                        </a:rPr>
                        <a:t>?</a:t>
                      </a:r>
                      <a:endPar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1204020830"/>
                  </a:ext>
                </a:extLst>
              </a:tr>
            </a:tbl>
          </a:graphicData>
        </a:graphic>
      </p:graphicFrame>
      <p:pic>
        <p:nvPicPr>
          <p:cNvPr id="8" name="Immagine 7" descr="conpayoff_LIGHT.jpg"/>
          <p:cNvPicPr>
            <a:picLocks noChangeAspect="1"/>
          </p:cNvPicPr>
          <p:nvPr/>
        </p:nvPicPr>
        <p:blipFill>
          <a:blip r:embed="rId2" cstate="print"/>
          <a:srcRect/>
          <a:stretch>
            <a:fillRect/>
          </a:stretch>
        </p:blipFill>
        <p:spPr bwMode="auto">
          <a:xfrm>
            <a:off x="342299" y="190726"/>
            <a:ext cx="845827" cy="146698"/>
          </a:xfrm>
          <a:prstGeom prst="rect">
            <a:avLst/>
          </a:prstGeom>
          <a:noFill/>
          <a:ln w="9525">
            <a:noFill/>
            <a:miter lim="800000"/>
            <a:headEnd/>
            <a:tailEnd/>
          </a:ln>
        </p:spPr>
      </p:pic>
      <p:sp>
        <p:nvSpPr>
          <p:cNvPr id="9" name="CasellaDiTesto 8"/>
          <p:cNvSpPr txBox="1"/>
          <p:nvPr/>
        </p:nvSpPr>
        <p:spPr>
          <a:xfrm>
            <a:off x="342299" y="6490039"/>
            <a:ext cx="1359204" cy="246221"/>
          </a:xfrm>
          <a:prstGeom prst="rect">
            <a:avLst/>
          </a:prstGeom>
          <a:noFill/>
        </p:spPr>
        <p:txBody>
          <a:bodyPr wrap="square" rtlCol="0">
            <a:spAutoFit/>
          </a:bodyPr>
          <a:lstStyle/>
          <a:p>
            <a:r>
              <a:rPr lang="it-IT" sz="1000" b="1"/>
              <a:t>Fonte: Dati di fantasia</a:t>
            </a:r>
            <a:endParaRPr lang="it-IT" sz="1000" b="1" dirty="0"/>
          </a:p>
        </p:txBody>
      </p:sp>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sp>
        <p:nvSpPr>
          <p:cNvPr id="12" name="CasellaDiTesto 11"/>
          <p:cNvSpPr txBox="1"/>
          <p:nvPr/>
        </p:nvSpPr>
        <p:spPr>
          <a:xfrm>
            <a:off x="3132667" y="6403849"/>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2834764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298" y="371188"/>
            <a:ext cx="11392502" cy="917644"/>
          </a:xfrm>
        </p:spPr>
        <p:txBody>
          <a:bodyPr>
            <a:normAutofit fontScale="90000"/>
          </a:bodyPr>
          <a:lstStyle/>
          <a:p>
            <a:r>
              <a:rPr lang="it-IT" sz="3600" b="1" dirty="0">
                <a:solidFill>
                  <a:srgbClr val="3304FC"/>
                </a:solidFill>
              </a:rPr>
              <a:t>Monitoraggio «satellitare» strategico dei KPI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Retention</a:t>
            </a:r>
            <a:r>
              <a:rPr lang="it-IT" sz="3600" b="1" i="1" dirty="0">
                <a:solidFill>
                  <a:srgbClr val="3304FC"/>
                </a:solidFill>
              </a:rPr>
              <a:t> </a:t>
            </a:r>
            <a:r>
              <a:rPr lang="it-IT" sz="3600" b="1" dirty="0">
                <a:solidFill>
                  <a:srgbClr val="3304FC"/>
                </a:solidFill>
              </a:rPr>
              <a:t>e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Acquisition</a:t>
            </a:r>
            <a:r>
              <a:rPr lang="it-IT" sz="3600" b="1" dirty="0">
                <a:solidFill>
                  <a:srgbClr val="3304FC"/>
                </a:solidFill>
              </a:rPr>
              <a:t>: un esempio di metriche «negative»</a:t>
            </a:r>
          </a:p>
        </p:txBody>
      </p:sp>
      <p:sp>
        <p:nvSpPr>
          <p:cNvPr id="6"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96</a:t>
            </a:fld>
            <a:endParaRPr lang="it-IT" sz="1400" b="1" dirty="0"/>
          </a:p>
        </p:txBody>
      </p:sp>
      <p:graphicFrame>
        <p:nvGraphicFramePr>
          <p:cNvPr id="4" name="Segnaposto contenuto 3"/>
          <p:cNvGraphicFramePr>
            <a:graphicFrameLocks/>
          </p:cNvGraphicFramePr>
          <p:nvPr>
            <p:extLst/>
          </p:nvPr>
        </p:nvGraphicFramePr>
        <p:xfrm>
          <a:off x="342298" y="1398006"/>
          <a:ext cx="11583058" cy="4917585"/>
        </p:xfrm>
        <a:graphic>
          <a:graphicData uri="http://schemas.openxmlformats.org/drawingml/2006/table">
            <a:tbl>
              <a:tblPr firstRow="1" bandRow="1">
                <a:tableStyleId>{5C22544A-7EE6-4342-B048-85BDC9FD1C3A}</a:tableStyleId>
              </a:tblPr>
              <a:tblGrid>
                <a:gridCol w="1461102">
                  <a:extLst>
                    <a:ext uri="{9D8B030D-6E8A-4147-A177-3AD203B41FA5}">
                      <a16:colId xmlns:a16="http://schemas.microsoft.com/office/drawing/2014/main" val="3542147229"/>
                    </a:ext>
                  </a:extLst>
                </a:gridCol>
                <a:gridCol w="4953000">
                  <a:extLst>
                    <a:ext uri="{9D8B030D-6E8A-4147-A177-3AD203B41FA5}">
                      <a16:colId xmlns:a16="http://schemas.microsoft.com/office/drawing/2014/main" val="1945899415"/>
                    </a:ext>
                  </a:extLst>
                </a:gridCol>
                <a:gridCol w="1625600">
                  <a:extLst>
                    <a:ext uri="{9D8B030D-6E8A-4147-A177-3AD203B41FA5}">
                      <a16:colId xmlns:a16="http://schemas.microsoft.com/office/drawing/2014/main" val="361579042"/>
                    </a:ext>
                  </a:extLst>
                </a:gridCol>
                <a:gridCol w="1744714">
                  <a:extLst>
                    <a:ext uri="{9D8B030D-6E8A-4147-A177-3AD203B41FA5}">
                      <a16:colId xmlns:a16="http://schemas.microsoft.com/office/drawing/2014/main" val="3267600770"/>
                    </a:ext>
                  </a:extLst>
                </a:gridCol>
                <a:gridCol w="1798642">
                  <a:extLst>
                    <a:ext uri="{9D8B030D-6E8A-4147-A177-3AD203B41FA5}">
                      <a16:colId xmlns:a16="http://schemas.microsoft.com/office/drawing/2014/main" val="1872348644"/>
                    </a:ext>
                  </a:extLst>
                </a:gridCol>
              </a:tblGrid>
              <a:tr h="518160">
                <a:tc>
                  <a:txBody>
                    <a:bodyPr/>
                    <a:lstStyle/>
                    <a:p>
                      <a:pPr algn="ctr"/>
                      <a:r>
                        <a:rPr lang="it-IT" sz="1400" b="1" dirty="0">
                          <a:solidFill>
                            <a:schemeClr val="bg1"/>
                          </a:solidFill>
                        </a:rPr>
                        <a:t>MACRO-AREA</a:t>
                      </a:r>
                      <a:r>
                        <a:rPr lang="it-IT" sz="1400" b="1" baseline="0" dirty="0">
                          <a:solidFill>
                            <a:schemeClr val="bg1"/>
                          </a:solidFill>
                        </a:rPr>
                        <a:t> FUNZIONALE</a:t>
                      </a:r>
                      <a:endParaRPr lang="it-IT" sz="1400" b="1" dirty="0">
                        <a:solidFill>
                          <a:schemeClr val="bg1"/>
                        </a:solidFill>
                      </a:endParaRPr>
                    </a:p>
                  </a:txBody>
                  <a:tcPr>
                    <a:solidFill>
                      <a:srgbClr val="FF0000"/>
                    </a:solidFill>
                  </a:tcPr>
                </a:tc>
                <a:tc>
                  <a:txBody>
                    <a:bodyPr/>
                    <a:lstStyle/>
                    <a:p>
                      <a:pPr algn="ctr"/>
                      <a:r>
                        <a:rPr lang="it-IT" sz="1400" b="1" dirty="0">
                          <a:solidFill>
                            <a:schemeClr val="bg1"/>
                          </a:solidFill>
                        </a:rPr>
                        <a:t>KPI</a:t>
                      </a:r>
                    </a:p>
                    <a:p>
                      <a:pPr algn="ctr"/>
                      <a:r>
                        <a:rPr lang="it-IT" sz="1400" b="1" dirty="0">
                          <a:solidFill>
                            <a:schemeClr val="bg1"/>
                          </a:solidFill>
                        </a:rPr>
                        <a:t>PARAMETRI</a:t>
                      </a:r>
                      <a:r>
                        <a:rPr lang="it-IT" sz="1400" b="1" baseline="0" dirty="0">
                          <a:solidFill>
                            <a:schemeClr val="bg1"/>
                          </a:solidFill>
                        </a:rPr>
                        <a:t> DEL MARKETIN MIX  </a:t>
                      </a:r>
                      <a:endParaRPr lang="it-IT" sz="1400" b="1" dirty="0">
                        <a:solidFill>
                          <a:schemeClr val="bg1"/>
                        </a:solidFill>
                      </a:endParaRPr>
                    </a:p>
                  </a:txBody>
                  <a:tcPr>
                    <a:solidFill>
                      <a:srgbClr val="FF0000"/>
                    </a:solidFill>
                  </a:tcPr>
                </a:tc>
                <a:tc>
                  <a:txBody>
                    <a:bodyPr/>
                    <a:lstStyle/>
                    <a:p>
                      <a:pPr algn="ctr"/>
                      <a:r>
                        <a:rPr lang="it-IT" sz="1400" b="1" dirty="0">
                          <a:solidFill>
                            <a:schemeClr val="bg1"/>
                          </a:solidFill>
                        </a:rPr>
                        <a:t>VALORI MISURATI DEI KPI</a:t>
                      </a:r>
                    </a:p>
                  </a:txBody>
                  <a:tcPr>
                    <a:solidFill>
                      <a:srgbClr val="FF0000"/>
                    </a:solidFill>
                  </a:tcPr>
                </a:tc>
                <a:tc>
                  <a:txBody>
                    <a:bodyPr/>
                    <a:lstStyle/>
                    <a:p>
                      <a:pPr algn="ctr"/>
                      <a:r>
                        <a:rPr lang="it-IT" sz="1400" b="1" dirty="0">
                          <a:solidFill>
                            <a:schemeClr val="bg1"/>
                          </a:solidFill>
                        </a:rPr>
                        <a:t>STATO DEI</a:t>
                      </a:r>
                      <a:r>
                        <a:rPr lang="it-IT" sz="1400" b="1" baseline="0" dirty="0">
                          <a:solidFill>
                            <a:schemeClr val="bg1"/>
                          </a:solidFill>
                        </a:rPr>
                        <a:t> KPI</a:t>
                      </a:r>
                    </a:p>
                    <a:p>
                      <a:pPr algn="ctr"/>
                      <a:r>
                        <a:rPr lang="it-IT" sz="1400" b="1" baseline="0" dirty="0">
                          <a:solidFill>
                            <a:schemeClr val="bg1"/>
                          </a:solidFill>
                        </a:rPr>
                        <a:t>(Positivo/Negativo)</a:t>
                      </a:r>
                      <a:endParaRPr lang="it-IT" sz="1400" b="1" dirty="0">
                        <a:solidFill>
                          <a:schemeClr val="bg1"/>
                        </a:solidFill>
                      </a:endParaRPr>
                    </a:p>
                  </a:txBody>
                  <a:tcPr>
                    <a:solidFill>
                      <a:srgbClr val="FF0000"/>
                    </a:solidFill>
                  </a:tcPr>
                </a:tc>
                <a:tc>
                  <a:txBody>
                    <a:bodyPr/>
                    <a:lstStyle/>
                    <a:p>
                      <a:pPr algn="ctr"/>
                      <a:r>
                        <a:rPr lang="it-IT" sz="1400" b="1" dirty="0">
                          <a:solidFill>
                            <a:schemeClr val="bg1"/>
                          </a:solidFill>
                        </a:rPr>
                        <a:t>COSA FARE</a:t>
                      </a:r>
                    </a:p>
                  </a:txBody>
                  <a:tcPr>
                    <a:solidFill>
                      <a:srgbClr val="FF0000"/>
                    </a:solidFill>
                  </a:tcPr>
                </a:tc>
                <a:extLst>
                  <a:ext uri="{0D108BD9-81ED-4DB2-BD59-A6C34878D82A}">
                    <a16:rowId xmlns:a16="http://schemas.microsoft.com/office/drawing/2014/main" val="835402940"/>
                  </a:ext>
                </a:extLst>
              </a:tr>
              <a:tr h="436245">
                <a:tc rowSpan="7">
                  <a:txBody>
                    <a:bodyPr/>
                    <a:lstStyle/>
                    <a:p>
                      <a:pPr algn="ctr" rtl="0" fontAlgn="ctr"/>
                      <a:r>
                        <a:rPr lang="it-IT" sz="1400" b="1" i="0" u="none" strike="noStrike">
                          <a:solidFill>
                            <a:srgbClr val="000000"/>
                          </a:solidFill>
                          <a:effectLst/>
                          <a:latin typeface="Calibri" panose="020F0502020204030204" pitchFamily="34" charset="0"/>
                        </a:rPr>
                        <a:t>CUSTOMER RETENTION</a:t>
                      </a:r>
                      <a:endParaRPr lang="it-IT" sz="1400" b="1" i="0" u="none" strike="noStrike" dirty="0">
                        <a:solidFill>
                          <a:srgbClr val="000000"/>
                        </a:solidFill>
                        <a:effectLst/>
                        <a:latin typeface="Calibri" panose="020F0502020204030204" pitchFamily="34" charset="0"/>
                      </a:endParaRPr>
                    </a:p>
                    <a:p>
                      <a:pPr algn="ctr" rtl="0" fontAlgn="ctr"/>
                      <a:r>
                        <a:rPr lang="it-IT" sz="1400" b="1" i="0" u="none" strike="noStrike" dirty="0">
                          <a:solidFill>
                            <a:srgbClr val="000000"/>
                          </a:solidFill>
                          <a:effectLst/>
                          <a:latin typeface="Calibri" panose="020F0502020204030204" pitchFamily="34" charset="0"/>
                        </a:rPr>
                        <a:t>(Clienti)</a:t>
                      </a: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DEFEZIONE: QUANTI CLIENTI STANNO PENSANDO DI ABBANDONARE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Calibri" panose="020F0502020204030204" pitchFamily="34" charset="0"/>
                        </a:rPr>
                        <a:t>48,4 %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lang="it-IT" sz="1200" b="1" i="0" u="none" strike="noStrike" dirty="0">
                          <a:solidFill>
                            <a:srgbClr val="FF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3614145"/>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FORZA DEL LEGAME COGNITIVO: TOP-OF</a:t>
                      </a:r>
                      <a:r>
                        <a:rPr lang="it-IT" sz="1400" b="1" i="0" u="none" strike="noStrike" baseline="0">
                          <a:solidFill>
                            <a:srgbClr val="000000"/>
                          </a:solidFill>
                          <a:effectLst/>
                          <a:latin typeface="Calibri" panose="020F0502020204030204" pitchFamily="34" charset="0"/>
                        </a:rPr>
                        <a:t>-MIND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Calibri" panose="020F0502020204030204" pitchFamily="34" charset="0"/>
                        </a:rPr>
                        <a:t>9,1 %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27862761"/>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IMMAGINE: SCORE MEDIO DI</a:t>
                      </a:r>
                      <a:r>
                        <a:rPr lang="it-IT" sz="1400" b="1" i="0" u="none" strike="noStrike" baseline="0" dirty="0">
                          <a:solidFill>
                            <a:srgbClr val="000000"/>
                          </a:solidFill>
                          <a:effectLst/>
                          <a:latin typeface="Calibri" panose="020F0502020204030204" pitchFamily="34" charset="0"/>
                        </a:rPr>
                        <a:t> CITAZIONI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Calibri" panose="020F0502020204030204" pitchFamily="34" charset="0"/>
                        </a:rPr>
                        <a:t>2,4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841283259"/>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TRASPARENTE»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Calibri" panose="020F0502020204030204" pitchFamily="34" charset="0"/>
                        </a:rPr>
                        <a:t>6,7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29221612"/>
                  </a:ext>
                </a:extLst>
              </a:tr>
              <a:tr h="33026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«TUTTE</a:t>
                      </a:r>
                      <a:r>
                        <a:rPr lang="it-IT" sz="1400" b="1" i="0" u="none" strike="noStrike" baseline="0" dirty="0">
                          <a:solidFill>
                            <a:srgbClr val="000000"/>
                          </a:solidFill>
                          <a:effectLst/>
                          <a:latin typeface="Calibri" panose="020F0502020204030204" pitchFamily="34" charset="0"/>
                        </a:rPr>
                        <a:t> I PRODUTTORI SONO UGUALI»: CLIENTI D’ACCORDO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79,8%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399293350"/>
                  </a:ext>
                </a:extLst>
              </a:tr>
              <a:tr h="33026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POSIZIONAMENTO</a:t>
                      </a:r>
                      <a:r>
                        <a:rPr lang="it-IT" sz="1400" b="1" i="0" u="none" strike="noStrike" baseline="0">
                          <a:solidFill>
                            <a:srgbClr val="000000"/>
                          </a:solidFill>
                          <a:effectLst/>
                          <a:latin typeface="Calibri" panose="020F0502020204030204" pitchFamily="34" charset="0"/>
                        </a:rPr>
                        <a:t> PERCEPITO ALLINEATO A QUELLO RICERCATO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11,5%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348993883"/>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VOTO</a:t>
                      </a:r>
                      <a:r>
                        <a:rPr lang="it-IT" sz="1400" b="1" i="0" u="none" strike="noStrike" baseline="0" dirty="0">
                          <a:solidFill>
                            <a:srgbClr val="000000"/>
                          </a:solidFill>
                          <a:effectLst/>
                          <a:latin typeface="Calibri" panose="020F0502020204030204" pitchFamily="34" charset="0"/>
                        </a:rPr>
                        <a:t> MEDIO DI SODDISFAZIONE OVERALL «OPACA»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5,3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876141430"/>
                  </a:ext>
                </a:extLst>
              </a:tr>
              <a:tr h="330265">
                <a:tc rowSpan="6">
                  <a:txBody>
                    <a:bodyPr/>
                    <a:lstStyle/>
                    <a:p>
                      <a:pPr algn="ctr" rtl="0" fontAlgn="ctr"/>
                      <a:r>
                        <a:rPr lang="it-IT" sz="1400" b="1" i="0" u="none" strike="noStrike" dirty="0">
                          <a:solidFill>
                            <a:srgbClr val="000000"/>
                          </a:solidFill>
                          <a:effectLst/>
                          <a:latin typeface="Calibri" panose="020F0502020204030204" pitchFamily="34" charset="0"/>
                        </a:rPr>
                        <a:t>CUSTOMER</a:t>
                      </a:r>
                    </a:p>
                    <a:p>
                      <a:pPr algn="ctr" rtl="0" fontAlgn="ctr"/>
                      <a:r>
                        <a:rPr lang="it-IT" sz="1400" b="1" i="0" u="none" strike="noStrike" dirty="0">
                          <a:solidFill>
                            <a:srgbClr val="000000"/>
                          </a:solidFill>
                          <a:effectLst/>
                          <a:latin typeface="Calibri" panose="020F0502020204030204" pitchFamily="34" charset="0"/>
                        </a:rPr>
                        <a:t>ACQUISITION</a:t>
                      </a:r>
                    </a:p>
                    <a:p>
                      <a:pPr algn="ctr" rtl="0" fontAlgn="ctr"/>
                      <a:r>
                        <a:rPr lang="it-IT" sz="1400" b="1" i="0" u="none" strike="noStrike" dirty="0">
                          <a:solidFill>
                            <a:srgbClr val="000000"/>
                          </a:solidFill>
                          <a:effectLst/>
                          <a:latin typeface="Calibri" panose="020F0502020204030204" pitchFamily="34" charset="0"/>
                        </a:rPr>
                        <a:t>(Potenziali</a:t>
                      </a:r>
                    </a:p>
                    <a:p>
                      <a:pPr algn="ctr" rtl="0" fontAlgn="ctr"/>
                      <a:r>
                        <a:rPr lang="it-IT" sz="1400" b="1" i="0" u="none" strike="noStrike" baseline="0" dirty="0">
                          <a:solidFill>
                            <a:srgbClr val="000000"/>
                          </a:solidFill>
                          <a:effectLst/>
                          <a:latin typeface="Calibri" panose="020F0502020204030204" pitchFamily="34" charset="0"/>
                        </a:rPr>
                        <a:t>clienti)</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VISIBILITA’ DI INSEGNA: TOP-OF-MIND</a:t>
                      </a: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1,9%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41968672"/>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IMMAGINE: SCORE DI ASSOCIAZIONI</a:t>
                      </a:r>
                      <a:r>
                        <a:rPr lang="it-IT" sz="1400" b="1" i="0" u="none" strike="noStrike" baseline="0" dirty="0">
                          <a:solidFill>
                            <a:srgbClr val="000000"/>
                          </a:solidFill>
                          <a:effectLst/>
                          <a:latin typeface="Calibri" panose="020F0502020204030204" pitchFamily="34" charset="0"/>
                        </a:rPr>
                        <a:t>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0,2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4060488775"/>
                  </a:ext>
                </a:extLst>
              </a:tr>
              <a:tr h="33026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ATTRAZIONE:  INCLUSIONE IN CONSIDERATION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5,4%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a:t>
                      </a:r>
                      <a:endPar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7093611"/>
                  </a:ext>
                </a:extLst>
              </a:tr>
              <a:tr h="33026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INCLUSIONE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0,7%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NEGATIVO</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861462864"/>
                  </a:ext>
                </a:extLst>
              </a:tr>
              <a:tr h="33026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PRIMA SCELTA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0,1%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NEGATIVO</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2859539337"/>
                  </a:ext>
                </a:extLst>
              </a:tr>
              <a:tr h="330265">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ALLINEAMENTO</a:t>
                      </a:r>
                      <a:r>
                        <a:rPr lang="it-IT" sz="1400" b="1" i="0" u="none" strike="noStrike" baseline="0" dirty="0">
                          <a:solidFill>
                            <a:srgbClr val="000000"/>
                          </a:solidFill>
                          <a:effectLst/>
                          <a:latin typeface="Calibri" panose="020F0502020204030204" pitchFamily="34" charset="0"/>
                        </a:rPr>
                        <a:t> DEI DRIVER DI SCELTA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FF0000"/>
                          </a:solidFill>
                          <a:effectLst/>
                          <a:latin typeface="Tw Cen MT" panose="020B0602020104020603" pitchFamily="34" charset="0"/>
                        </a:rPr>
                        <a:t>3,1%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NEGATIVO</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1204020830"/>
                  </a:ext>
                </a:extLst>
              </a:tr>
            </a:tbl>
          </a:graphicData>
        </a:graphic>
      </p:graphicFrame>
      <p:pic>
        <p:nvPicPr>
          <p:cNvPr id="8" name="Immagine 7" descr="conpayoff_LIGHT.jpg"/>
          <p:cNvPicPr>
            <a:picLocks noChangeAspect="1"/>
          </p:cNvPicPr>
          <p:nvPr/>
        </p:nvPicPr>
        <p:blipFill>
          <a:blip r:embed="rId2" cstate="print"/>
          <a:srcRect/>
          <a:stretch>
            <a:fillRect/>
          </a:stretch>
        </p:blipFill>
        <p:spPr bwMode="auto">
          <a:xfrm>
            <a:off x="342299" y="190726"/>
            <a:ext cx="845827" cy="146698"/>
          </a:xfrm>
          <a:prstGeom prst="rect">
            <a:avLst/>
          </a:prstGeom>
          <a:noFill/>
          <a:ln w="9525">
            <a:noFill/>
            <a:miter lim="800000"/>
            <a:headEnd/>
            <a:tailEnd/>
          </a:ln>
        </p:spPr>
      </p:pic>
      <p:sp>
        <p:nvSpPr>
          <p:cNvPr id="9" name="CasellaDiTesto 8"/>
          <p:cNvSpPr txBox="1"/>
          <p:nvPr/>
        </p:nvSpPr>
        <p:spPr>
          <a:xfrm>
            <a:off x="342299" y="6490039"/>
            <a:ext cx="1359204" cy="246221"/>
          </a:xfrm>
          <a:prstGeom prst="rect">
            <a:avLst/>
          </a:prstGeom>
          <a:noFill/>
        </p:spPr>
        <p:txBody>
          <a:bodyPr wrap="square" rtlCol="0">
            <a:spAutoFit/>
          </a:bodyPr>
          <a:lstStyle/>
          <a:p>
            <a:r>
              <a:rPr lang="it-IT" sz="1000" b="1"/>
              <a:t>Fonte: Dati di fantasia</a:t>
            </a:r>
            <a:endParaRPr lang="it-IT" sz="1000" b="1" dirty="0"/>
          </a:p>
        </p:txBody>
      </p:sp>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sp>
        <p:nvSpPr>
          <p:cNvPr id="11" name="CasellaDiTesto 10"/>
          <p:cNvSpPr txBox="1"/>
          <p:nvPr/>
        </p:nvSpPr>
        <p:spPr>
          <a:xfrm>
            <a:off x="3132667" y="6356350"/>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136651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298" y="447549"/>
            <a:ext cx="11456002" cy="1009408"/>
          </a:xfrm>
        </p:spPr>
        <p:txBody>
          <a:bodyPr>
            <a:normAutofit fontScale="90000"/>
          </a:bodyPr>
          <a:lstStyle/>
          <a:p>
            <a:r>
              <a:rPr lang="it-IT" sz="3600" b="1" dirty="0">
                <a:solidFill>
                  <a:srgbClr val="3304FC"/>
                </a:solidFill>
              </a:rPr>
              <a:t>Monitoraggio «satellitare» strategico dei KPI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Retention</a:t>
            </a:r>
            <a:r>
              <a:rPr lang="it-IT" sz="3600" b="1" i="1" dirty="0">
                <a:solidFill>
                  <a:srgbClr val="3304FC"/>
                </a:solidFill>
              </a:rPr>
              <a:t> </a:t>
            </a:r>
            <a:r>
              <a:rPr lang="it-IT" sz="3600" b="1" dirty="0">
                <a:solidFill>
                  <a:srgbClr val="3304FC"/>
                </a:solidFill>
              </a:rPr>
              <a:t>e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Acquisition</a:t>
            </a:r>
            <a:r>
              <a:rPr lang="it-IT" sz="3600" b="1" dirty="0">
                <a:solidFill>
                  <a:srgbClr val="3304FC"/>
                </a:solidFill>
              </a:rPr>
              <a:t>: un esempio di metriche «positive»</a:t>
            </a:r>
          </a:p>
        </p:txBody>
      </p:sp>
      <p:sp>
        <p:nvSpPr>
          <p:cNvPr id="6"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97</a:t>
            </a:fld>
            <a:endParaRPr lang="it-IT" sz="1400" b="1" dirty="0"/>
          </a:p>
        </p:txBody>
      </p:sp>
      <p:graphicFrame>
        <p:nvGraphicFramePr>
          <p:cNvPr id="4" name="Segnaposto contenuto 3"/>
          <p:cNvGraphicFramePr>
            <a:graphicFrameLocks/>
          </p:cNvGraphicFramePr>
          <p:nvPr>
            <p:extLst/>
          </p:nvPr>
        </p:nvGraphicFramePr>
        <p:xfrm>
          <a:off x="342298" y="1456958"/>
          <a:ext cx="11583058" cy="4834048"/>
        </p:xfrm>
        <a:graphic>
          <a:graphicData uri="http://schemas.openxmlformats.org/drawingml/2006/table">
            <a:tbl>
              <a:tblPr firstRow="1" bandRow="1">
                <a:tableStyleId>{5C22544A-7EE6-4342-B048-85BDC9FD1C3A}</a:tableStyleId>
              </a:tblPr>
              <a:tblGrid>
                <a:gridCol w="1461102">
                  <a:extLst>
                    <a:ext uri="{9D8B030D-6E8A-4147-A177-3AD203B41FA5}">
                      <a16:colId xmlns:a16="http://schemas.microsoft.com/office/drawing/2014/main" val="3542147229"/>
                    </a:ext>
                  </a:extLst>
                </a:gridCol>
                <a:gridCol w="4953000">
                  <a:extLst>
                    <a:ext uri="{9D8B030D-6E8A-4147-A177-3AD203B41FA5}">
                      <a16:colId xmlns:a16="http://schemas.microsoft.com/office/drawing/2014/main" val="1945899415"/>
                    </a:ext>
                  </a:extLst>
                </a:gridCol>
                <a:gridCol w="1625600">
                  <a:extLst>
                    <a:ext uri="{9D8B030D-6E8A-4147-A177-3AD203B41FA5}">
                      <a16:colId xmlns:a16="http://schemas.microsoft.com/office/drawing/2014/main" val="361579042"/>
                    </a:ext>
                  </a:extLst>
                </a:gridCol>
                <a:gridCol w="1744714">
                  <a:extLst>
                    <a:ext uri="{9D8B030D-6E8A-4147-A177-3AD203B41FA5}">
                      <a16:colId xmlns:a16="http://schemas.microsoft.com/office/drawing/2014/main" val="3267600770"/>
                    </a:ext>
                  </a:extLst>
                </a:gridCol>
                <a:gridCol w="1798642">
                  <a:extLst>
                    <a:ext uri="{9D8B030D-6E8A-4147-A177-3AD203B41FA5}">
                      <a16:colId xmlns:a16="http://schemas.microsoft.com/office/drawing/2014/main" val="1872348644"/>
                    </a:ext>
                  </a:extLst>
                </a:gridCol>
              </a:tblGrid>
              <a:tr h="518160">
                <a:tc>
                  <a:txBody>
                    <a:bodyPr/>
                    <a:lstStyle/>
                    <a:p>
                      <a:pPr algn="ctr"/>
                      <a:r>
                        <a:rPr lang="it-IT" sz="1400" b="1" dirty="0">
                          <a:solidFill>
                            <a:schemeClr val="bg1"/>
                          </a:solidFill>
                        </a:rPr>
                        <a:t>MACRO-AREA</a:t>
                      </a:r>
                      <a:r>
                        <a:rPr lang="it-IT" sz="1400" b="1" baseline="0" dirty="0">
                          <a:solidFill>
                            <a:schemeClr val="bg1"/>
                          </a:solidFill>
                        </a:rPr>
                        <a:t> FUNZIONALE</a:t>
                      </a:r>
                      <a:endParaRPr lang="it-IT" sz="1400" b="1" dirty="0">
                        <a:solidFill>
                          <a:schemeClr val="bg1"/>
                        </a:solidFill>
                      </a:endParaRPr>
                    </a:p>
                  </a:txBody>
                  <a:tcPr>
                    <a:solidFill>
                      <a:srgbClr val="00B050"/>
                    </a:solidFill>
                  </a:tcPr>
                </a:tc>
                <a:tc>
                  <a:txBody>
                    <a:bodyPr/>
                    <a:lstStyle/>
                    <a:p>
                      <a:pPr algn="ctr"/>
                      <a:r>
                        <a:rPr lang="it-IT" sz="1400" b="1" dirty="0">
                          <a:solidFill>
                            <a:schemeClr val="bg1"/>
                          </a:solidFill>
                        </a:rPr>
                        <a:t>KPI</a:t>
                      </a:r>
                    </a:p>
                    <a:p>
                      <a:pPr algn="ctr"/>
                      <a:r>
                        <a:rPr lang="it-IT" sz="1400" b="1" dirty="0">
                          <a:solidFill>
                            <a:schemeClr val="bg1"/>
                          </a:solidFill>
                        </a:rPr>
                        <a:t>PARAMETRI</a:t>
                      </a:r>
                      <a:r>
                        <a:rPr lang="it-IT" sz="1400" b="1" baseline="0" dirty="0">
                          <a:solidFill>
                            <a:schemeClr val="bg1"/>
                          </a:solidFill>
                        </a:rPr>
                        <a:t> DEL MARKETIN MIX</a:t>
                      </a:r>
                      <a:endParaRPr lang="it-IT" sz="1400" b="1" dirty="0">
                        <a:solidFill>
                          <a:schemeClr val="bg1"/>
                        </a:solidFill>
                      </a:endParaRPr>
                    </a:p>
                  </a:txBody>
                  <a:tcPr>
                    <a:solidFill>
                      <a:srgbClr val="00B050"/>
                    </a:solidFill>
                  </a:tcPr>
                </a:tc>
                <a:tc>
                  <a:txBody>
                    <a:bodyPr/>
                    <a:lstStyle/>
                    <a:p>
                      <a:pPr algn="ctr"/>
                      <a:r>
                        <a:rPr lang="it-IT" sz="1400" b="1" dirty="0">
                          <a:solidFill>
                            <a:schemeClr val="bg1"/>
                          </a:solidFill>
                        </a:rPr>
                        <a:t>VALORI MISURATI DEI KPI</a:t>
                      </a:r>
                    </a:p>
                  </a:txBody>
                  <a:tcPr>
                    <a:solidFill>
                      <a:srgbClr val="00B050"/>
                    </a:solidFill>
                  </a:tcPr>
                </a:tc>
                <a:tc>
                  <a:txBody>
                    <a:bodyPr/>
                    <a:lstStyle/>
                    <a:p>
                      <a:pPr algn="ctr"/>
                      <a:r>
                        <a:rPr lang="it-IT" sz="1400" b="1" dirty="0">
                          <a:solidFill>
                            <a:schemeClr val="bg1"/>
                          </a:solidFill>
                        </a:rPr>
                        <a:t>STATO DEL KPI</a:t>
                      </a:r>
                      <a:endParaRPr lang="it-IT" sz="1400" b="1" baseline="0" dirty="0">
                        <a:solidFill>
                          <a:schemeClr val="bg1"/>
                        </a:solidFill>
                      </a:endParaRPr>
                    </a:p>
                    <a:p>
                      <a:pPr algn="ctr"/>
                      <a:r>
                        <a:rPr lang="it-IT" sz="1400" b="1" baseline="0" dirty="0">
                          <a:solidFill>
                            <a:schemeClr val="bg1"/>
                          </a:solidFill>
                        </a:rPr>
                        <a:t>(Positivo/Negativo)</a:t>
                      </a:r>
                      <a:endParaRPr lang="it-IT" sz="1400" b="1" dirty="0">
                        <a:solidFill>
                          <a:schemeClr val="bg1"/>
                        </a:solidFill>
                      </a:endParaRPr>
                    </a:p>
                  </a:txBody>
                  <a:tcPr>
                    <a:solidFill>
                      <a:srgbClr val="00B050"/>
                    </a:solidFill>
                  </a:tcPr>
                </a:tc>
                <a:tc>
                  <a:txBody>
                    <a:bodyPr/>
                    <a:lstStyle/>
                    <a:p>
                      <a:pPr algn="ctr"/>
                      <a:r>
                        <a:rPr lang="it-IT" sz="1400" b="1" dirty="0">
                          <a:solidFill>
                            <a:schemeClr val="bg1"/>
                          </a:solidFill>
                        </a:rPr>
                        <a:t>COSA FARE</a:t>
                      </a:r>
                    </a:p>
                  </a:txBody>
                  <a:tcPr>
                    <a:solidFill>
                      <a:srgbClr val="00B050"/>
                    </a:solidFill>
                  </a:tcPr>
                </a:tc>
                <a:extLst>
                  <a:ext uri="{0D108BD9-81ED-4DB2-BD59-A6C34878D82A}">
                    <a16:rowId xmlns:a16="http://schemas.microsoft.com/office/drawing/2014/main" val="835402940"/>
                  </a:ext>
                </a:extLst>
              </a:tr>
              <a:tr h="436245">
                <a:tc rowSpan="7">
                  <a:txBody>
                    <a:bodyPr/>
                    <a:lstStyle/>
                    <a:p>
                      <a:pPr algn="ctr" rtl="0" fontAlgn="ctr"/>
                      <a:r>
                        <a:rPr lang="it-IT" sz="1400" b="1" i="0" u="none" strike="noStrike">
                          <a:solidFill>
                            <a:srgbClr val="000000"/>
                          </a:solidFill>
                          <a:effectLst/>
                          <a:latin typeface="Calibri" panose="020F0502020204030204" pitchFamily="34" charset="0"/>
                        </a:rPr>
                        <a:t>CUSTOMER RETENTION</a:t>
                      </a:r>
                      <a:endParaRPr lang="it-IT" sz="1400" b="1" i="0" u="none" strike="noStrike" dirty="0">
                        <a:solidFill>
                          <a:srgbClr val="000000"/>
                        </a:solidFill>
                        <a:effectLst/>
                        <a:latin typeface="Calibri" panose="020F0502020204030204" pitchFamily="34" charset="0"/>
                      </a:endParaRPr>
                    </a:p>
                    <a:p>
                      <a:pPr algn="ctr" rtl="0" fontAlgn="ctr"/>
                      <a:r>
                        <a:rPr lang="it-IT" sz="1400" b="1" i="0" u="none" strike="noStrike" dirty="0">
                          <a:solidFill>
                            <a:srgbClr val="000000"/>
                          </a:solidFill>
                          <a:effectLst/>
                          <a:latin typeface="Calibri" panose="020F0502020204030204" pitchFamily="34" charset="0"/>
                        </a:rPr>
                        <a:t>(Clienti)</a:t>
                      </a: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DEFEZIONE: QUANTI CLIENTI STANNO PENSANDO DI ABBANDONARE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Calibri" panose="020F0502020204030204" pitchFamily="34" charset="0"/>
                        </a:rPr>
                        <a:t>9,8 %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POSITIVO</a:t>
                      </a: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14145"/>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FORZA DEL LEGAME COGNITIVO: TOP-OF</a:t>
                      </a:r>
                      <a:r>
                        <a:rPr lang="it-IT" sz="1400" b="1" i="0" u="none" strike="noStrike" baseline="0">
                          <a:solidFill>
                            <a:srgbClr val="000000"/>
                          </a:solidFill>
                          <a:effectLst/>
                          <a:latin typeface="Calibri" panose="020F0502020204030204" pitchFamily="34" charset="0"/>
                        </a:rPr>
                        <a:t>-MIND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Calibri" panose="020F0502020204030204" pitchFamily="34" charset="0"/>
                        </a:rPr>
                        <a:t>79,7 %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7862761"/>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IMMAGINE: SCORE MEDIO DI</a:t>
                      </a:r>
                      <a:r>
                        <a:rPr lang="it-IT" sz="1400" b="1" i="0" u="none" strike="noStrike" baseline="0" dirty="0">
                          <a:solidFill>
                            <a:srgbClr val="000000"/>
                          </a:solidFill>
                          <a:effectLst/>
                          <a:latin typeface="Calibri" panose="020F0502020204030204" pitchFamily="34" charset="0"/>
                        </a:rPr>
                        <a:t> CITAZIONI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Calibri" panose="020F0502020204030204" pitchFamily="34" charset="0"/>
                        </a:rPr>
                        <a:t>14,6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1283259"/>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TRASPARENTE»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Calibri" panose="020F0502020204030204" pitchFamily="34" charset="0"/>
                        </a:rPr>
                        <a:t>9,1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221612"/>
                  </a:ext>
                </a:extLst>
              </a:tr>
              <a:tr h="31857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«TUTTE</a:t>
                      </a:r>
                      <a:r>
                        <a:rPr lang="it-IT" sz="1400" b="1" i="0" u="none" strike="noStrike" baseline="0" dirty="0">
                          <a:solidFill>
                            <a:srgbClr val="000000"/>
                          </a:solidFill>
                          <a:effectLst/>
                          <a:latin typeface="Calibri" panose="020F0502020204030204" pitchFamily="34" charset="0"/>
                        </a:rPr>
                        <a:t> I PRODUTTORI SONO UGUALI»: CLIENTI D’ACCORDO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17,3%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99293350"/>
                  </a:ext>
                </a:extLst>
              </a:tr>
              <a:tr h="31857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POSIZIONAMENTO</a:t>
                      </a:r>
                      <a:r>
                        <a:rPr lang="it-IT" sz="1400" b="1" i="0" u="none" strike="noStrike" baseline="0">
                          <a:solidFill>
                            <a:srgbClr val="000000"/>
                          </a:solidFill>
                          <a:effectLst/>
                          <a:latin typeface="Calibri" panose="020F0502020204030204" pitchFamily="34" charset="0"/>
                        </a:rPr>
                        <a:t> PERCEPITO ALLINEATO A QUELLO RICERCATO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71,8%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48993883"/>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VOTO</a:t>
                      </a:r>
                      <a:r>
                        <a:rPr lang="it-IT" sz="1400" b="1" i="0" u="none" strike="noStrike" baseline="0" dirty="0">
                          <a:solidFill>
                            <a:srgbClr val="000000"/>
                          </a:solidFill>
                          <a:effectLst/>
                          <a:latin typeface="Calibri" panose="020F0502020204030204" pitchFamily="34" charset="0"/>
                        </a:rPr>
                        <a:t> MEDIO DI SODDISFAZIONE OVERALL «OPACA»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8,2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76141430"/>
                  </a:ext>
                </a:extLst>
              </a:tr>
              <a:tr h="318578">
                <a:tc rowSpan="6">
                  <a:txBody>
                    <a:bodyPr/>
                    <a:lstStyle/>
                    <a:p>
                      <a:pPr algn="ctr" rtl="0" fontAlgn="ctr"/>
                      <a:r>
                        <a:rPr lang="it-IT" sz="1400" b="1" i="0" u="none" strike="noStrike" dirty="0">
                          <a:solidFill>
                            <a:srgbClr val="000000"/>
                          </a:solidFill>
                          <a:effectLst/>
                          <a:latin typeface="Calibri" panose="020F0502020204030204" pitchFamily="34" charset="0"/>
                        </a:rPr>
                        <a:t>CUSTOMER</a:t>
                      </a:r>
                    </a:p>
                    <a:p>
                      <a:pPr algn="ctr" rtl="0" fontAlgn="ctr"/>
                      <a:r>
                        <a:rPr lang="it-IT" sz="1400" b="1" i="0" u="none" strike="noStrike" dirty="0">
                          <a:solidFill>
                            <a:srgbClr val="000000"/>
                          </a:solidFill>
                          <a:effectLst/>
                          <a:latin typeface="Calibri" panose="020F0502020204030204" pitchFamily="34" charset="0"/>
                        </a:rPr>
                        <a:t>ACQUISITION</a:t>
                      </a:r>
                    </a:p>
                    <a:p>
                      <a:pPr algn="ctr" rtl="0" fontAlgn="ctr"/>
                      <a:r>
                        <a:rPr lang="it-IT" sz="1400" b="1" i="0" u="none" strike="noStrike" dirty="0">
                          <a:solidFill>
                            <a:srgbClr val="000000"/>
                          </a:solidFill>
                          <a:effectLst/>
                          <a:latin typeface="Calibri" panose="020F0502020204030204" pitchFamily="34" charset="0"/>
                        </a:rPr>
                        <a:t>(Potenziali</a:t>
                      </a:r>
                    </a:p>
                    <a:p>
                      <a:pPr algn="ctr" rtl="0" fontAlgn="ctr"/>
                      <a:r>
                        <a:rPr lang="it-IT" sz="1400" b="1" i="0" u="none" strike="noStrike" baseline="0" dirty="0">
                          <a:solidFill>
                            <a:srgbClr val="000000"/>
                          </a:solidFill>
                          <a:effectLst/>
                          <a:latin typeface="Calibri" panose="020F0502020204030204" pitchFamily="34" charset="0"/>
                        </a:rPr>
                        <a:t>clienti)</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VISIBILITA’ DI INSEGNA: TOP-OF-MIND</a:t>
                      </a: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68,7%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1968672"/>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IMMAGINE: SCORE DI ASSOCIAZIONI</a:t>
                      </a:r>
                      <a:r>
                        <a:rPr lang="it-IT" sz="1400" b="1" i="0" u="none" strike="noStrike" baseline="0" dirty="0">
                          <a:solidFill>
                            <a:srgbClr val="000000"/>
                          </a:solidFill>
                          <a:effectLst/>
                          <a:latin typeface="Calibri" panose="020F0502020204030204" pitchFamily="34" charset="0"/>
                        </a:rPr>
                        <a:t>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9,4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60488775"/>
                  </a:ext>
                </a:extLst>
              </a:tr>
              <a:tr h="31857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ATTRAZIONE:  INCLUSIONE IN CONSIDERATION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77,6%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93611"/>
                  </a:ext>
                </a:extLst>
              </a:tr>
              <a:tr h="31857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INCLUSIONE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53,5%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70C0"/>
                          </a:solidFill>
                          <a:effectLst/>
                          <a:uLnTx/>
                          <a:uFillTx/>
                          <a:latin typeface="Calibri" panose="020F0502020204030204" pitchFamily="34" charset="0"/>
                          <a:ea typeface="+mn-ea"/>
                          <a:cs typeface="+mn-cs"/>
                        </a:rPr>
                        <a:t>POSITIVO</a:t>
                      </a:r>
                      <a:endPar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1462864"/>
                  </a:ext>
                </a:extLst>
              </a:tr>
              <a:tr h="37528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PRIMA SCELTA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39,8%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POSITIVO</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p>
                      <a:pPr algn="ctr" rtl="0" fontAlgn="ct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57926548"/>
                  </a:ext>
                </a:extLst>
              </a:tr>
              <a:tr h="31857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ALLINEAMENTO</a:t>
                      </a:r>
                      <a:r>
                        <a:rPr lang="it-IT" sz="1400" b="1" i="0" u="none" strike="noStrike" baseline="0" dirty="0">
                          <a:solidFill>
                            <a:srgbClr val="000000"/>
                          </a:solidFill>
                          <a:effectLst/>
                          <a:latin typeface="Calibri" panose="020F0502020204030204" pitchFamily="34" charset="0"/>
                        </a:rPr>
                        <a:t> DEI DRIVER DI SCELTA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rgbClr val="0070C0"/>
                          </a:solidFill>
                          <a:effectLst/>
                          <a:latin typeface="Tw Cen MT" panose="020B0602020104020603" pitchFamily="34" charset="0"/>
                        </a:rPr>
                        <a:t>78,1%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POSITIVO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04020830"/>
                  </a:ext>
                </a:extLst>
              </a:tr>
            </a:tbl>
          </a:graphicData>
        </a:graphic>
      </p:graphicFrame>
      <p:pic>
        <p:nvPicPr>
          <p:cNvPr id="8" name="Immagine 7" descr="conpayoff_LIGHT.jpg"/>
          <p:cNvPicPr>
            <a:picLocks noChangeAspect="1"/>
          </p:cNvPicPr>
          <p:nvPr/>
        </p:nvPicPr>
        <p:blipFill>
          <a:blip r:embed="rId2" cstate="print"/>
          <a:srcRect/>
          <a:stretch>
            <a:fillRect/>
          </a:stretch>
        </p:blipFill>
        <p:spPr bwMode="auto">
          <a:xfrm>
            <a:off x="342299" y="190726"/>
            <a:ext cx="845827" cy="146698"/>
          </a:xfrm>
          <a:prstGeom prst="rect">
            <a:avLst/>
          </a:prstGeom>
          <a:noFill/>
          <a:ln w="9525">
            <a:noFill/>
            <a:miter lim="800000"/>
            <a:headEnd/>
            <a:tailEnd/>
          </a:ln>
        </p:spPr>
      </p:pic>
      <p:sp>
        <p:nvSpPr>
          <p:cNvPr id="9" name="CasellaDiTesto 8"/>
          <p:cNvSpPr txBox="1"/>
          <p:nvPr/>
        </p:nvSpPr>
        <p:spPr>
          <a:xfrm>
            <a:off x="342298" y="6366928"/>
            <a:ext cx="1359204" cy="246221"/>
          </a:xfrm>
          <a:prstGeom prst="rect">
            <a:avLst/>
          </a:prstGeom>
          <a:noFill/>
        </p:spPr>
        <p:txBody>
          <a:bodyPr wrap="square" rtlCol="0">
            <a:spAutoFit/>
          </a:bodyPr>
          <a:lstStyle/>
          <a:p>
            <a:r>
              <a:rPr lang="it-IT" sz="1000" b="1" dirty="0"/>
              <a:t>Fonte: Dati di fantasia</a:t>
            </a:r>
          </a:p>
        </p:txBody>
      </p:sp>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sp>
        <p:nvSpPr>
          <p:cNvPr id="12" name="CasellaDiTesto 11"/>
          <p:cNvSpPr txBox="1"/>
          <p:nvPr/>
        </p:nvSpPr>
        <p:spPr>
          <a:xfrm>
            <a:off x="3132667" y="6356350"/>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5405049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2298" y="447549"/>
            <a:ext cx="11583058" cy="1009408"/>
          </a:xfrm>
        </p:spPr>
        <p:txBody>
          <a:bodyPr>
            <a:normAutofit fontScale="90000"/>
          </a:bodyPr>
          <a:lstStyle/>
          <a:p>
            <a:r>
              <a:rPr lang="it-IT" sz="3600" b="1" dirty="0">
                <a:solidFill>
                  <a:srgbClr val="3304FC"/>
                </a:solidFill>
              </a:rPr>
              <a:t>Monitoraggio «satellitare» strategico dei KPI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Retention</a:t>
            </a:r>
            <a:r>
              <a:rPr lang="it-IT" sz="3600" b="1" i="1" dirty="0">
                <a:solidFill>
                  <a:srgbClr val="3304FC"/>
                </a:solidFill>
              </a:rPr>
              <a:t> </a:t>
            </a:r>
            <a:r>
              <a:rPr lang="it-IT" sz="3600" b="1" dirty="0">
                <a:solidFill>
                  <a:srgbClr val="3304FC"/>
                </a:solidFill>
              </a:rPr>
              <a:t>e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Acquisition</a:t>
            </a:r>
            <a:r>
              <a:rPr lang="it-IT" sz="3600" b="1" dirty="0">
                <a:solidFill>
                  <a:srgbClr val="3304FC"/>
                </a:solidFill>
              </a:rPr>
              <a:t>: un esempio di metriche «miste»</a:t>
            </a:r>
          </a:p>
        </p:txBody>
      </p:sp>
      <p:sp>
        <p:nvSpPr>
          <p:cNvPr id="6"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98</a:t>
            </a:fld>
            <a:endParaRPr lang="it-IT" sz="1400" b="1" dirty="0"/>
          </a:p>
        </p:txBody>
      </p:sp>
      <p:graphicFrame>
        <p:nvGraphicFramePr>
          <p:cNvPr id="4" name="Segnaposto contenuto 3"/>
          <p:cNvGraphicFramePr>
            <a:graphicFrameLocks/>
          </p:cNvGraphicFramePr>
          <p:nvPr>
            <p:extLst/>
          </p:nvPr>
        </p:nvGraphicFramePr>
        <p:xfrm>
          <a:off x="215900" y="1456959"/>
          <a:ext cx="11820184" cy="4923951"/>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3542147229"/>
                    </a:ext>
                  </a:extLst>
                </a:gridCol>
                <a:gridCol w="5092700">
                  <a:extLst>
                    <a:ext uri="{9D8B030D-6E8A-4147-A177-3AD203B41FA5}">
                      <a16:colId xmlns:a16="http://schemas.microsoft.com/office/drawing/2014/main" val="1945899415"/>
                    </a:ext>
                  </a:extLst>
                </a:gridCol>
                <a:gridCol w="1485900">
                  <a:extLst>
                    <a:ext uri="{9D8B030D-6E8A-4147-A177-3AD203B41FA5}">
                      <a16:colId xmlns:a16="http://schemas.microsoft.com/office/drawing/2014/main" val="361579042"/>
                    </a:ext>
                  </a:extLst>
                </a:gridCol>
                <a:gridCol w="1625600">
                  <a:extLst>
                    <a:ext uri="{9D8B030D-6E8A-4147-A177-3AD203B41FA5}">
                      <a16:colId xmlns:a16="http://schemas.microsoft.com/office/drawing/2014/main" val="3267600770"/>
                    </a:ext>
                  </a:extLst>
                </a:gridCol>
                <a:gridCol w="2231684">
                  <a:extLst>
                    <a:ext uri="{9D8B030D-6E8A-4147-A177-3AD203B41FA5}">
                      <a16:colId xmlns:a16="http://schemas.microsoft.com/office/drawing/2014/main" val="1872348644"/>
                    </a:ext>
                  </a:extLst>
                </a:gridCol>
              </a:tblGrid>
              <a:tr h="518160">
                <a:tc>
                  <a:txBody>
                    <a:bodyPr/>
                    <a:lstStyle/>
                    <a:p>
                      <a:pPr algn="ctr"/>
                      <a:r>
                        <a:rPr lang="it-IT" sz="1400" b="1" dirty="0">
                          <a:solidFill>
                            <a:schemeClr val="bg1"/>
                          </a:solidFill>
                        </a:rPr>
                        <a:t>MACRO-AREA</a:t>
                      </a:r>
                      <a:r>
                        <a:rPr lang="it-IT" sz="1400" b="1" baseline="0" dirty="0">
                          <a:solidFill>
                            <a:schemeClr val="bg1"/>
                          </a:solidFill>
                        </a:rPr>
                        <a:t> FUNZIONALE</a:t>
                      </a:r>
                      <a:endParaRPr lang="it-IT" sz="1400" b="1" dirty="0">
                        <a:solidFill>
                          <a:schemeClr val="bg1"/>
                        </a:solidFill>
                      </a:endParaRPr>
                    </a:p>
                  </a:txBody>
                  <a:tcPr>
                    <a:solidFill>
                      <a:srgbClr val="FFC000"/>
                    </a:solidFill>
                  </a:tcPr>
                </a:tc>
                <a:tc>
                  <a:txBody>
                    <a:bodyPr/>
                    <a:lstStyle/>
                    <a:p>
                      <a:pPr algn="ctr"/>
                      <a:r>
                        <a:rPr lang="it-IT" sz="1400" b="1" dirty="0">
                          <a:solidFill>
                            <a:schemeClr val="bg1"/>
                          </a:solidFill>
                        </a:rPr>
                        <a:t>KPI</a:t>
                      </a:r>
                    </a:p>
                    <a:p>
                      <a:pPr algn="ctr"/>
                      <a:r>
                        <a:rPr lang="it-IT" sz="1400" b="1" dirty="0">
                          <a:solidFill>
                            <a:schemeClr val="bg1"/>
                          </a:solidFill>
                        </a:rPr>
                        <a:t>PARAMETRI</a:t>
                      </a:r>
                      <a:r>
                        <a:rPr lang="it-IT" sz="1400" b="1" baseline="0" dirty="0">
                          <a:solidFill>
                            <a:schemeClr val="bg1"/>
                          </a:solidFill>
                        </a:rPr>
                        <a:t> DEL MARKETIN MIX</a:t>
                      </a:r>
                      <a:endParaRPr lang="it-IT" sz="1400" b="1" dirty="0">
                        <a:solidFill>
                          <a:schemeClr val="bg1"/>
                        </a:solidFill>
                      </a:endParaRPr>
                    </a:p>
                  </a:txBody>
                  <a:tcPr>
                    <a:solidFill>
                      <a:srgbClr val="FFC000"/>
                    </a:solidFill>
                  </a:tcPr>
                </a:tc>
                <a:tc>
                  <a:txBody>
                    <a:bodyPr/>
                    <a:lstStyle/>
                    <a:p>
                      <a:pPr algn="ctr"/>
                      <a:r>
                        <a:rPr lang="it-IT" sz="1400" b="1" dirty="0">
                          <a:solidFill>
                            <a:schemeClr val="bg1"/>
                          </a:solidFill>
                        </a:rPr>
                        <a:t>VALORI MISURATI DEI KPI</a:t>
                      </a:r>
                    </a:p>
                  </a:txBody>
                  <a:tcPr>
                    <a:solidFill>
                      <a:srgbClr val="FFC000"/>
                    </a:solidFill>
                  </a:tcPr>
                </a:tc>
                <a:tc>
                  <a:txBody>
                    <a:bodyPr/>
                    <a:lstStyle/>
                    <a:p>
                      <a:pPr algn="ctr"/>
                      <a:r>
                        <a:rPr lang="it-IT" sz="1400" b="1" dirty="0">
                          <a:solidFill>
                            <a:schemeClr val="bg1"/>
                          </a:solidFill>
                        </a:rPr>
                        <a:t>STATO DEI</a:t>
                      </a:r>
                      <a:r>
                        <a:rPr lang="it-IT" sz="1400" b="1" baseline="0" dirty="0">
                          <a:solidFill>
                            <a:schemeClr val="bg1"/>
                          </a:solidFill>
                        </a:rPr>
                        <a:t> KPI</a:t>
                      </a:r>
                    </a:p>
                    <a:p>
                      <a:pPr algn="ctr"/>
                      <a:r>
                        <a:rPr lang="it-IT" sz="1400" b="1" baseline="0" dirty="0">
                          <a:solidFill>
                            <a:schemeClr val="bg1"/>
                          </a:solidFill>
                        </a:rPr>
                        <a:t>(Positivo/Negativo)</a:t>
                      </a:r>
                      <a:endParaRPr lang="it-IT" sz="1400" b="1" dirty="0">
                        <a:solidFill>
                          <a:schemeClr val="bg1"/>
                        </a:solidFill>
                      </a:endParaRPr>
                    </a:p>
                  </a:txBody>
                  <a:tcPr>
                    <a:solidFill>
                      <a:srgbClr val="FFC000"/>
                    </a:solidFill>
                  </a:tcPr>
                </a:tc>
                <a:tc>
                  <a:txBody>
                    <a:bodyPr/>
                    <a:lstStyle/>
                    <a:p>
                      <a:pPr algn="ctr"/>
                      <a:r>
                        <a:rPr lang="it-IT" sz="1400" b="1" dirty="0">
                          <a:solidFill>
                            <a:schemeClr val="bg1"/>
                          </a:solidFill>
                        </a:rPr>
                        <a:t>COSA FARE</a:t>
                      </a:r>
                    </a:p>
                  </a:txBody>
                  <a:tcPr>
                    <a:solidFill>
                      <a:srgbClr val="FFC000"/>
                    </a:solidFill>
                  </a:tcPr>
                </a:tc>
                <a:extLst>
                  <a:ext uri="{0D108BD9-81ED-4DB2-BD59-A6C34878D82A}">
                    <a16:rowId xmlns:a16="http://schemas.microsoft.com/office/drawing/2014/main" val="835402940"/>
                  </a:ext>
                </a:extLst>
              </a:tr>
              <a:tr h="436245">
                <a:tc rowSpan="7">
                  <a:txBody>
                    <a:bodyPr/>
                    <a:lstStyle/>
                    <a:p>
                      <a:pPr algn="ctr" rtl="0" fontAlgn="ctr"/>
                      <a:r>
                        <a:rPr lang="it-IT" sz="1400" b="1" i="0" u="none" strike="noStrike">
                          <a:solidFill>
                            <a:srgbClr val="000000"/>
                          </a:solidFill>
                          <a:effectLst/>
                          <a:latin typeface="Calibri" panose="020F0502020204030204" pitchFamily="34" charset="0"/>
                        </a:rPr>
                        <a:t>CUSTOMER RETENTION</a:t>
                      </a:r>
                      <a:endParaRPr lang="it-IT" sz="1400" b="1" i="0" u="none" strike="noStrike" dirty="0">
                        <a:solidFill>
                          <a:srgbClr val="000000"/>
                        </a:solidFill>
                        <a:effectLst/>
                        <a:latin typeface="Calibri" panose="020F0502020204030204" pitchFamily="34" charset="0"/>
                      </a:endParaRPr>
                    </a:p>
                    <a:p>
                      <a:pPr algn="ctr" rtl="0" fontAlgn="ctr"/>
                      <a:r>
                        <a:rPr lang="it-IT" sz="1400" b="1" i="0" u="none" strike="noStrike" dirty="0">
                          <a:solidFill>
                            <a:srgbClr val="000000"/>
                          </a:solidFill>
                          <a:effectLst/>
                          <a:latin typeface="Calibri" panose="020F0502020204030204" pitchFamily="34" charset="0"/>
                        </a:rPr>
                        <a:t>(Clienti)</a:t>
                      </a: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DEFEZIONE: QUANTI CLIENTI STANNO PENSANDO DI ABBANDONARE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Calibri" panose="020F0502020204030204" pitchFamily="34" charset="0"/>
                        </a:rPr>
                        <a:t>29,8 %</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INDAGARE</a:t>
                      </a:r>
                      <a:endParaRPr lang="it-IT" sz="12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14145"/>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FORZA DEL LEGAME COGNITIVO: TOP-OF</a:t>
                      </a:r>
                      <a:r>
                        <a:rPr lang="it-IT" sz="1400" b="1" i="0" u="none" strike="noStrike" baseline="0">
                          <a:solidFill>
                            <a:srgbClr val="000000"/>
                          </a:solidFill>
                          <a:effectLst/>
                          <a:latin typeface="Calibri" panose="020F0502020204030204" pitchFamily="34" charset="0"/>
                        </a:rPr>
                        <a:t>-MIND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Calibri" panose="020F0502020204030204" pitchFamily="34" charset="0"/>
                        </a:rPr>
                        <a:t>49,7 %</a:t>
                      </a:r>
                    </a:p>
                  </a:txBody>
                  <a:tcPr marL="9525" marR="9525" marT="9525" marB="0" anchor="ctr">
                    <a:solidFill>
                      <a:srgbClr val="1BF40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mn-ea"/>
                          <a:cs typeface="+mn-cs"/>
                        </a:rPr>
                        <a:t>POSITIVO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MANTENERE/CONSOLIDARE</a:t>
                      </a:r>
                      <a:endParaRPr lang="it-IT" sz="12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7862761"/>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IMMAGINE: SCORE MEDIO DI</a:t>
                      </a:r>
                      <a:r>
                        <a:rPr lang="it-IT" sz="1400" b="1" i="0" u="none" strike="noStrike" baseline="0" dirty="0">
                          <a:solidFill>
                            <a:srgbClr val="000000"/>
                          </a:solidFill>
                          <a:effectLst/>
                          <a:latin typeface="Calibri" panose="020F0502020204030204" pitchFamily="34" charset="0"/>
                        </a:rPr>
                        <a:t> CITAZIONI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Calibri" panose="020F0502020204030204" pitchFamily="34" charset="0"/>
                        </a:rPr>
                        <a:t>4,2</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FARE CAPIRE</a:t>
                      </a:r>
                      <a:endParaRPr lang="it-IT" sz="12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1283259"/>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TRASPARENTE»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Calibri" panose="020F0502020204030204" pitchFamily="34" charset="0"/>
                        </a:rPr>
                        <a:t>7,5</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INDAGARE</a:t>
                      </a:r>
                      <a:endParaRPr lang="it-IT" sz="12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221612"/>
                  </a:ext>
                </a:extLst>
              </a:tr>
              <a:tr h="327879">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«TUTTE</a:t>
                      </a:r>
                      <a:r>
                        <a:rPr lang="it-IT" sz="1400" b="1" i="0" u="none" strike="noStrike" baseline="0" dirty="0">
                          <a:solidFill>
                            <a:srgbClr val="000000"/>
                          </a:solidFill>
                          <a:effectLst/>
                          <a:latin typeface="Calibri" panose="020F0502020204030204" pitchFamily="34" charset="0"/>
                        </a:rPr>
                        <a:t> I PRODUTTORI SONO UGUALI»: CLIENTI D’ACCORDO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58,9%</a:t>
                      </a:r>
                    </a:p>
                  </a:txBody>
                  <a:tcPr marL="9525" marR="9525" marT="9525" marB="0" anchor="c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0000"/>
                          </a:highlight>
                          <a:uLnTx/>
                          <a:uFillTx/>
                          <a:latin typeface="Calibri" panose="020F0502020204030204" pitchFamily="34" charset="0"/>
                          <a:ea typeface="+mn-ea"/>
                          <a:cs typeface="+mn-cs"/>
                        </a:rPr>
                        <a:t>NEGATIVO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DE-BANALIZZARE/BRANDING</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99293350"/>
                  </a:ext>
                </a:extLst>
              </a:tr>
              <a:tr h="327879">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POSIZIONAMENTO</a:t>
                      </a:r>
                      <a:r>
                        <a:rPr lang="it-IT" sz="1400" b="1" i="0" u="none" strike="noStrike" baseline="0">
                          <a:solidFill>
                            <a:srgbClr val="000000"/>
                          </a:solidFill>
                          <a:effectLst/>
                          <a:latin typeface="Calibri" panose="020F0502020204030204" pitchFamily="34" charset="0"/>
                        </a:rPr>
                        <a:t> PERCEPITO ALLINEATO A QUELLO RICERCATO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51,2%</a:t>
                      </a:r>
                    </a:p>
                  </a:txBody>
                  <a:tcPr marL="9525" marR="9525" marT="9525" marB="0" anchor="ctr">
                    <a:solidFill>
                      <a:srgbClr val="1BF40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1BF40A"/>
                          </a:highlight>
                          <a:uLnTx/>
                          <a:uFillTx/>
                          <a:latin typeface="Calibri" panose="020F0502020204030204" pitchFamily="34" charset="0"/>
                          <a:ea typeface="+mn-ea"/>
                          <a:cs typeface="+mn-cs"/>
                        </a:rPr>
                        <a:t>POSITIVO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MANTENERE/CONSOLIDARE</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48993883"/>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VOTO</a:t>
                      </a:r>
                      <a:r>
                        <a:rPr lang="it-IT" sz="1400" b="1" i="0" u="none" strike="noStrike" baseline="0" dirty="0">
                          <a:solidFill>
                            <a:srgbClr val="000000"/>
                          </a:solidFill>
                          <a:effectLst/>
                          <a:latin typeface="Calibri" panose="020F0502020204030204" pitchFamily="34" charset="0"/>
                        </a:rPr>
                        <a:t> MEDIO DI SODDISFAZIONE OVERALL «OPACA»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6,4</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INDAGARE</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76141430"/>
                  </a:ext>
                </a:extLst>
              </a:tr>
              <a:tr h="327879">
                <a:tc rowSpan="6">
                  <a:txBody>
                    <a:bodyPr/>
                    <a:lstStyle/>
                    <a:p>
                      <a:pPr algn="ctr" rtl="0" fontAlgn="ctr"/>
                      <a:r>
                        <a:rPr lang="it-IT" sz="1400" b="1" i="0" u="none" strike="noStrike" dirty="0">
                          <a:solidFill>
                            <a:srgbClr val="000000"/>
                          </a:solidFill>
                          <a:effectLst/>
                          <a:latin typeface="Calibri" panose="020F0502020204030204" pitchFamily="34" charset="0"/>
                        </a:rPr>
                        <a:t>CUSTOMER</a:t>
                      </a:r>
                    </a:p>
                    <a:p>
                      <a:pPr algn="ctr" rtl="0" fontAlgn="ctr"/>
                      <a:r>
                        <a:rPr lang="it-IT" sz="1400" b="1" i="0" u="none" strike="noStrike" dirty="0">
                          <a:solidFill>
                            <a:srgbClr val="000000"/>
                          </a:solidFill>
                          <a:effectLst/>
                          <a:latin typeface="Calibri" panose="020F0502020204030204" pitchFamily="34" charset="0"/>
                        </a:rPr>
                        <a:t>ACQUISITION</a:t>
                      </a:r>
                    </a:p>
                    <a:p>
                      <a:pPr algn="ctr" rtl="0" fontAlgn="ctr"/>
                      <a:r>
                        <a:rPr lang="it-IT" sz="1400" b="1" i="0" u="none" strike="noStrike" dirty="0">
                          <a:solidFill>
                            <a:srgbClr val="000000"/>
                          </a:solidFill>
                          <a:effectLst/>
                          <a:latin typeface="Calibri" panose="020F0502020204030204" pitchFamily="34" charset="0"/>
                        </a:rPr>
                        <a:t>(Potenziali</a:t>
                      </a:r>
                    </a:p>
                    <a:p>
                      <a:pPr algn="ctr" rtl="0" fontAlgn="ctr"/>
                      <a:r>
                        <a:rPr lang="it-IT" sz="1400" b="1" i="0" u="none" strike="noStrike" baseline="0" dirty="0">
                          <a:solidFill>
                            <a:srgbClr val="000000"/>
                          </a:solidFill>
                          <a:effectLst/>
                          <a:latin typeface="Calibri" panose="020F0502020204030204" pitchFamily="34" charset="0"/>
                        </a:rPr>
                        <a:t>clienti)</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VISIBILITA’ DI INSEGNA: TOP-OF-MIND</a:t>
                      </a: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7,9%</a:t>
                      </a:r>
                    </a:p>
                  </a:txBody>
                  <a:tcPr marL="9525" marR="9525" marT="9525" marB="0" anchor="c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highlight>
                            <a:srgbClr val="FF0000"/>
                          </a:highlight>
                          <a:uLnTx/>
                          <a:uFillTx/>
                          <a:latin typeface="Calibri" panose="020F0502020204030204" pitchFamily="34" charset="0"/>
                          <a:ea typeface="+mn-ea"/>
                          <a:cs typeface="+mn-cs"/>
                        </a:rPr>
                        <a:t>NEGATIVO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AUMENTARE VISIBILITA’</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1968672"/>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IMMAGINE: SCORE DI ASSOCIAZIONI</a:t>
                      </a:r>
                      <a:r>
                        <a:rPr lang="it-IT" sz="1400" b="1" i="0" u="none" strike="noStrike" baseline="0" dirty="0">
                          <a:solidFill>
                            <a:srgbClr val="000000"/>
                          </a:solidFill>
                          <a:effectLst/>
                          <a:latin typeface="Calibri" panose="020F0502020204030204" pitchFamily="34" charset="0"/>
                        </a:rPr>
                        <a:t>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1,5</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FARE BRANDING (DIFFERENZIARSI)</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60488775"/>
                  </a:ext>
                </a:extLst>
              </a:tr>
              <a:tr h="327879">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ATTRAZIONE:  INCLUSIONE IN CONSIDERATION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12,3%</a:t>
                      </a:r>
                    </a:p>
                  </a:txBody>
                  <a:tcPr marL="9525" marR="9525" marT="9525" marB="0" anchor="c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mn-cs"/>
                        </a:rPr>
                        <a:t>ATTENZIONE</a:t>
                      </a:r>
                    </a:p>
                  </a:txBody>
                  <a:tcPr marL="9525" marR="9525" marT="9525" marB="0" anchor="ctr"/>
                </a:tc>
                <a:tc>
                  <a:txBody>
                    <a:bodyPr/>
                    <a:lstStyle/>
                    <a:p>
                      <a:pPr algn="ctr" rtl="0" fontAlgn="ctr"/>
                      <a:r>
                        <a:rPr lang="it-IT" sz="1200" b="1" i="0" u="none" strike="noStrike" dirty="0">
                          <a:solidFill>
                            <a:schemeClr val="tx1"/>
                          </a:solidFill>
                          <a:effectLst/>
                          <a:latin typeface="Calibri" panose="020F0502020204030204" pitchFamily="34" charset="0"/>
                          <a:cs typeface="Arial" panose="020B0604020202020204" pitchFamily="34" charset="0"/>
                        </a:rPr>
                        <a:t>INDAGARE</a:t>
                      </a:r>
                    </a:p>
                  </a:txBody>
                  <a:tcPr marL="9525" marR="9525" marT="9525" marB="0" anchor="ctr"/>
                </a:tc>
                <a:extLst>
                  <a:ext uri="{0D108BD9-81ED-4DB2-BD59-A6C34878D82A}">
                    <a16:rowId xmlns:a16="http://schemas.microsoft.com/office/drawing/2014/main" val="37093611"/>
                  </a:ext>
                </a:extLst>
              </a:tr>
              <a:tr h="327879">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INCLUSIONE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1,3%</a:t>
                      </a:r>
                    </a:p>
                  </a:txBody>
                  <a:tcPr marL="9525" marR="9525" marT="9525" marB="0" anchor="c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highlight>
                            <a:srgbClr val="FF0000"/>
                          </a:highligh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prstClr val="black"/>
                        </a:solidFill>
                        <a:effectLst/>
                        <a:highlight>
                          <a:srgbClr val="FF0000"/>
                        </a:highlight>
                        <a:uLnTx/>
                        <a:uFillTx/>
                        <a:latin typeface="Calibri" panose="020F0502020204030204" pitchFamily="34" charset="0"/>
                        <a:ea typeface="+mn-ea"/>
                        <a:cs typeface="+mn-cs"/>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INDAGARE</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1462864"/>
                  </a:ext>
                </a:extLst>
              </a:tr>
              <a:tr h="362877">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PRIMA SCELTA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0,2%</a:t>
                      </a:r>
                    </a:p>
                  </a:txBody>
                  <a:tcPr marL="9525" marR="9525" marT="9525" marB="0" anchor="c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highlight>
                            <a:srgbClr val="FF0000"/>
                          </a:highlight>
                          <a:uLnTx/>
                          <a:uFillTx/>
                          <a:latin typeface="Calibri" panose="020F0502020204030204" pitchFamily="34" charset="0"/>
                          <a:ea typeface="+mn-ea"/>
                          <a:cs typeface="+mn-cs"/>
                        </a:rPr>
                        <a:t>NEGATIVO</a:t>
                      </a:r>
                      <a:endParaRPr kumimoji="0" lang="it-IT" sz="1200" b="1" i="0" u="none" strike="noStrike" kern="1200" cap="none" spc="0" normalizeH="0" baseline="0" noProof="0" dirty="0">
                        <a:ln>
                          <a:noFill/>
                        </a:ln>
                        <a:solidFill>
                          <a:prstClr val="black"/>
                        </a:solidFill>
                        <a:effectLst/>
                        <a:highlight>
                          <a:srgbClr val="FF0000"/>
                        </a:highligh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INDAGARE</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57926548"/>
                  </a:ext>
                </a:extLst>
              </a:tr>
              <a:tr h="327879">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ALLINEAMENTO</a:t>
                      </a:r>
                      <a:r>
                        <a:rPr lang="it-IT" sz="1400" b="1" i="0" u="none" strike="noStrike" baseline="0" dirty="0">
                          <a:solidFill>
                            <a:srgbClr val="000000"/>
                          </a:solidFill>
                          <a:effectLst/>
                          <a:latin typeface="Calibri" panose="020F0502020204030204" pitchFamily="34" charset="0"/>
                        </a:rPr>
                        <a:t> DEI DRIVER DI SCELTA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400" b="1" i="0" u="none" strike="noStrike" dirty="0">
                          <a:solidFill>
                            <a:schemeClr val="tx1"/>
                          </a:solidFill>
                          <a:effectLst/>
                          <a:latin typeface="Tw Cen MT" panose="020B0602020104020603" pitchFamily="34" charset="0"/>
                        </a:rPr>
                        <a:t>3,1%</a:t>
                      </a:r>
                    </a:p>
                  </a:txBody>
                  <a:tcPr marL="9525" marR="9525" marT="9525" marB="0" anchor="c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highlight>
                            <a:srgbClr val="FF0000"/>
                          </a:highlight>
                          <a:uLnTx/>
                          <a:uFillTx/>
                          <a:latin typeface="Calibri" panose="020F0502020204030204" pitchFamily="34" charset="0"/>
                          <a:ea typeface="+mn-ea"/>
                          <a:cs typeface="+mn-cs"/>
                        </a:rPr>
                        <a:t>NEGATIVO</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CORREGGERE POSIZIONAMENTO</a:t>
                      </a:r>
                      <a:endParaRPr lang="it-IT" sz="1200" b="1" i="0" u="none" strike="noStrike" dirty="0">
                        <a:solidFill>
                          <a:schemeClr val="tx1"/>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04020830"/>
                  </a:ext>
                </a:extLst>
              </a:tr>
            </a:tbl>
          </a:graphicData>
        </a:graphic>
      </p:graphicFrame>
      <p:pic>
        <p:nvPicPr>
          <p:cNvPr id="8" name="Immagine 7" descr="conpayoff_LIGHT.jpg"/>
          <p:cNvPicPr>
            <a:picLocks noChangeAspect="1"/>
          </p:cNvPicPr>
          <p:nvPr/>
        </p:nvPicPr>
        <p:blipFill>
          <a:blip r:embed="rId2" cstate="print"/>
          <a:srcRect/>
          <a:stretch>
            <a:fillRect/>
          </a:stretch>
        </p:blipFill>
        <p:spPr bwMode="auto">
          <a:xfrm>
            <a:off x="342299" y="190726"/>
            <a:ext cx="845827" cy="146698"/>
          </a:xfrm>
          <a:prstGeom prst="rect">
            <a:avLst/>
          </a:prstGeom>
          <a:noFill/>
          <a:ln w="9525">
            <a:noFill/>
            <a:miter lim="800000"/>
            <a:headEnd/>
            <a:tailEnd/>
          </a:ln>
        </p:spPr>
      </p:pic>
      <p:sp>
        <p:nvSpPr>
          <p:cNvPr id="9" name="CasellaDiTesto 8"/>
          <p:cNvSpPr txBox="1"/>
          <p:nvPr/>
        </p:nvSpPr>
        <p:spPr>
          <a:xfrm>
            <a:off x="215900" y="6442533"/>
            <a:ext cx="1359204" cy="246221"/>
          </a:xfrm>
          <a:prstGeom prst="rect">
            <a:avLst/>
          </a:prstGeom>
          <a:noFill/>
        </p:spPr>
        <p:txBody>
          <a:bodyPr wrap="square" rtlCol="0">
            <a:spAutoFit/>
          </a:bodyPr>
          <a:lstStyle/>
          <a:p>
            <a:r>
              <a:rPr lang="it-IT" sz="1000" b="1" dirty="0"/>
              <a:t>Fonte: Dati di fantasia</a:t>
            </a:r>
          </a:p>
        </p:txBody>
      </p:sp>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sp>
        <p:nvSpPr>
          <p:cNvPr id="11" name="CasellaDiTesto 10"/>
          <p:cNvSpPr txBox="1"/>
          <p:nvPr/>
        </p:nvSpPr>
        <p:spPr>
          <a:xfrm>
            <a:off x="3200400" y="6442533"/>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13010624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200" y="447549"/>
            <a:ext cx="11722156" cy="1009408"/>
          </a:xfrm>
        </p:spPr>
        <p:txBody>
          <a:bodyPr>
            <a:normAutofit fontScale="90000"/>
          </a:bodyPr>
          <a:lstStyle/>
          <a:p>
            <a:r>
              <a:rPr lang="it-IT" sz="3600" b="1" dirty="0">
                <a:solidFill>
                  <a:srgbClr val="3304FC"/>
                </a:solidFill>
              </a:rPr>
              <a:t>Monitoraggio «satellitare» strategico dei KPI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Retention</a:t>
            </a:r>
            <a:r>
              <a:rPr lang="it-IT" sz="3600" b="1" i="1" dirty="0">
                <a:solidFill>
                  <a:srgbClr val="3304FC"/>
                </a:solidFill>
              </a:rPr>
              <a:t> </a:t>
            </a:r>
            <a:r>
              <a:rPr lang="it-IT" sz="3600" b="1" dirty="0">
                <a:solidFill>
                  <a:srgbClr val="3304FC"/>
                </a:solidFill>
              </a:rPr>
              <a:t>e della </a:t>
            </a:r>
            <a:r>
              <a:rPr lang="it-IT" sz="3600" b="1" i="1" dirty="0" err="1">
                <a:solidFill>
                  <a:srgbClr val="3304FC"/>
                </a:solidFill>
              </a:rPr>
              <a:t>Customer</a:t>
            </a:r>
            <a:r>
              <a:rPr lang="it-IT" sz="3600" b="1" i="1" dirty="0">
                <a:solidFill>
                  <a:srgbClr val="3304FC"/>
                </a:solidFill>
              </a:rPr>
              <a:t> </a:t>
            </a:r>
            <a:r>
              <a:rPr lang="it-IT" sz="3600" b="1" i="1" dirty="0" err="1">
                <a:solidFill>
                  <a:srgbClr val="3304FC"/>
                </a:solidFill>
              </a:rPr>
              <a:t>Acquisition</a:t>
            </a:r>
            <a:r>
              <a:rPr lang="it-IT" sz="3600" b="1" dirty="0">
                <a:solidFill>
                  <a:srgbClr val="3304FC"/>
                </a:solidFill>
              </a:rPr>
              <a:t>: monitoraggio diacronico-temporale dei KPI</a:t>
            </a:r>
          </a:p>
        </p:txBody>
      </p:sp>
      <p:sp>
        <p:nvSpPr>
          <p:cNvPr id="6" name="Segnaposto numero diapositiva 5"/>
          <p:cNvSpPr>
            <a:spLocks noGrp="1"/>
          </p:cNvSpPr>
          <p:nvPr>
            <p:ph type="sldNum" sz="quarter" idx="12"/>
          </p:nvPr>
        </p:nvSpPr>
        <p:spPr>
          <a:xfrm>
            <a:off x="11062417" y="6490039"/>
            <a:ext cx="973667" cy="274320"/>
          </a:xfrm>
        </p:spPr>
        <p:txBody>
          <a:bodyPr/>
          <a:lstStyle/>
          <a:p>
            <a:pPr algn="r"/>
            <a:fld id="{D355FCB2-8A29-4C31-BE7E-88B2CCC417DE}" type="slidenum">
              <a:rPr lang="it-IT" sz="1400" b="1" smtClean="0"/>
              <a:pPr algn="r"/>
              <a:t>99</a:t>
            </a:fld>
            <a:endParaRPr lang="it-IT" sz="1400" b="1" dirty="0"/>
          </a:p>
        </p:txBody>
      </p:sp>
      <p:graphicFrame>
        <p:nvGraphicFramePr>
          <p:cNvPr id="4" name="Segnaposto contenuto 3"/>
          <p:cNvGraphicFramePr>
            <a:graphicFrameLocks/>
          </p:cNvGraphicFramePr>
          <p:nvPr>
            <p:extLst/>
          </p:nvPr>
        </p:nvGraphicFramePr>
        <p:xfrm>
          <a:off x="342299" y="1456958"/>
          <a:ext cx="11405200" cy="4784328"/>
        </p:xfrm>
        <a:graphic>
          <a:graphicData uri="http://schemas.openxmlformats.org/drawingml/2006/table">
            <a:tbl>
              <a:tblPr firstRow="1" bandRow="1">
                <a:tableStyleId>{5C22544A-7EE6-4342-B048-85BDC9FD1C3A}</a:tableStyleId>
              </a:tblPr>
              <a:tblGrid>
                <a:gridCol w="1118201">
                  <a:extLst>
                    <a:ext uri="{9D8B030D-6E8A-4147-A177-3AD203B41FA5}">
                      <a16:colId xmlns:a16="http://schemas.microsoft.com/office/drawing/2014/main" val="3542147229"/>
                    </a:ext>
                  </a:extLst>
                </a:gridCol>
                <a:gridCol w="5151272">
                  <a:extLst>
                    <a:ext uri="{9D8B030D-6E8A-4147-A177-3AD203B41FA5}">
                      <a16:colId xmlns:a16="http://schemas.microsoft.com/office/drawing/2014/main" val="1945899415"/>
                    </a:ext>
                  </a:extLst>
                </a:gridCol>
                <a:gridCol w="977264">
                  <a:extLst>
                    <a:ext uri="{9D8B030D-6E8A-4147-A177-3AD203B41FA5}">
                      <a16:colId xmlns:a16="http://schemas.microsoft.com/office/drawing/2014/main" val="361579042"/>
                    </a:ext>
                  </a:extLst>
                </a:gridCol>
                <a:gridCol w="1072364">
                  <a:extLst>
                    <a:ext uri="{9D8B030D-6E8A-4147-A177-3AD203B41FA5}">
                      <a16:colId xmlns:a16="http://schemas.microsoft.com/office/drawing/2014/main" val="3267600770"/>
                    </a:ext>
                  </a:extLst>
                </a:gridCol>
                <a:gridCol w="1003300">
                  <a:extLst>
                    <a:ext uri="{9D8B030D-6E8A-4147-A177-3AD203B41FA5}">
                      <a16:colId xmlns:a16="http://schemas.microsoft.com/office/drawing/2014/main" val="1872348644"/>
                    </a:ext>
                  </a:extLst>
                </a:gridCol>
                <a:gridCol w="990600">
                  <a:extLst>
                    <a:ext uri="{9D8B030D-6E8A-4147-A177-3AD203B41FA5}">
                      <a16:colId xmlns:a16="http://schemas.microsoft.com/office/drawing/2014/main" val="1507450156"/>
                    </a:ext>
                  </a:extLst>
                </a:gridCol>
                <a:gridCol w="1092199">
                  <a:extLst>
                    <a:ext uri="{9D8B030D-6E8A-4147-A177-3AD203B41FA5}">
                      <a16:colId xmlns:a16="http://schemas.microsoft.com/office/drawing/2014/main" val="2181381782"/>
                    </a:ext>
                  </a:extLst>
                </a:gridCol>
              </a:tblGrid>
              <a:tr h="518160">
                <a:tc>
                  <a:txBody>
                    <a:bodyPr/>
                    <a:lstStyle/>
                    <a:p>
                      <a:pPr algn="ctr"/>
                      <a:r>
                        <a:rPr lang="it-IT" sz="1200" b="1" dirty="0">
                          <a:solidFill>
                            <a:schemeClr val="bg1"/>
                          </a:solidFill>
                        </a:rPr>
                        <a:t>MACRO-AREA</a:t>
                      </a:r>
                      <a:r>
                        <a:rPr lang="it-IT" sz="1200" b="1" baseline="0" dirty="0">
                          <a:solidFill>
                            <a:schemeClr val="bg1"/>
                          </a:solidFill>
                        </a:rPr>
                        <a:t> FUNZIONALE</a:t>
                      </a:r>
                      <a:endParaRPr lang="it-IT" sz="1200" b="1" dirty="0">
                        <a:solidFill>
                          <a:schemeClr val="bg1"/>
                        </a:solidFill>
                      </a:endParaRPr>
                    </a:p>
                  </a:txBody>
                  <a:tcPr>
                    <a:solidFill>
                      <a:schemeClr val="accent4">
                        <a:lumMod val="50000"/>
                      </a:schemeClr>
                    </a:solidFill>
                  </a:tcPr>
                </a:tc>
                <a:tc>
                  <a:txBody>
                    <a:bodyPr/>
                    <a:lstStyle/>
                    <a:p>
                      <a:pPr algn="ctr"/>
                      <a:r>
                        <a:rPr lang="it-IT" sz="1400" b="1" dirty="0">
                          <a:solidFill>
                            <a:schemeClr val="bg1"/>
                          </a:solidFill>
                        </a:rPr>
                        <a:t>KPI</a:t>
                      </a:r>
                    </a:p>
                    <a:p>
                      <a:pPr algn="ctr"/>
                      <a:r>
                        <a:rPr lang="it-IT" sz="1400" b="1" dirty="0">
                          <a:solidFill>
                            <a:schemeClr val="bg1"/>
                          </a:solidFill>
                        </a:rPr>
                        <a:t>PARAMETRI</a:t>
                      </a:r>
                      <a:r>
                        <a:rPr lang="it-IT" sz="1400" b="1" baseline="0" dirty="0">
                          <a:solidFill>
                            <a:schemeClr val="bg1"/>
                          </a:solidFill>
                        </a:rPr>
                        <a:t> DEL MARKETIN MIX</a:t>
                      </a:r>
                      <a:endParaRPr lang="it-IT" sz="1400" b="1" dirty="0">
                        <a:solidFill>
                          <a:schemeClr val="bg1"/>
                        </a:solidFill>
                      </a:endParaRPr>
                    </a:p>
                  </a:txBody>
                  <a:tcPr>
                    <a:solidFill>
                      <a:schemeClr val="accent4">
                        <a:lumMod val="50000"/>
                      </a:schemeClr>
                    </a:solidFill>
                  </a:tcPr>
                </a:tc>
                <a:tc>
                  <a:txBody>
                    <a:bodyPr/>
                    <a:lstStyle/>
                    <a:p>
                      <a:pPr algn="ctr"/>
                      <a:endParaRPr lang="it-IT" sz="1400" b="1" dirty="0">
                        <a:solidFill>
                          <a:schemeClr val="bg1"/>
                        </a:solidFill>
                      </a:endParaRPr>
                    </a:p>
                    <a:p>
                      <a:pPr algn="ctr"/>
                      <a:r>
                        <a:rPr lang="it-IT" sz="1400" b="1" dirty="0">
                          <a:solidFill>
                            <a:schemeClr val="bg1"/>
                          </a:solidFill>
                        </a:rPr>
                        <a:t>KPI</a:t>
                      </a:r>
                      <a:r>
                        <a:rPr lang="it-IT" sz="1400" b="1" baseline="0" dirty="0">
                          <a:solidFill>
                            <a:schemeClr val="bg1"/>
                          </a:solidFill>
                        </a:rPr>
                        <a:t> </a:t>
                      </a:r>
                      <a:r>
                        <a:rPr lang="it-IT" sz="1400" b="1" dirty="0">
                          <a:solidFill>
                            <a:schemeClr val="bg1"/>
                          </a:solidFill>
                        </a:rPr>
                        <a:t>2016</a:t>
                      </a:r>
                    </a:p>
                  </a:txBody>
                  <a:tcPr>
                    <a:solidFill>
                      <a:schemeClr val="accent4">
                        <a:lumMod val="50000"/>
                      </a:schemeClr>
                    </a:solidFill>
                  </a:tcPr>
                </a:tc>
                <a:tc>
                  <a:txBody>
                    <a:bodyPr/>
                    <a:lstStyle/>
                    <a:p>
                      <a:pPr algn="ctr"/>
                      <a:endParaRPr lang="it-IT" sz="1400" b="1" dirty="0">
                        <a:solidFill>
                          <a:schemeClr val="bg1"/>
                        </a:solidFill>
                      </a:endParaRPr>
                    </a:p>
                    <a:p>
                      <a:pPr algn="ctr"/>
                      <a:r>
                        <a:rPr lang="it-IT" sz="1400" b="1" dirty="0">
                          <a:solidFill>
                            <a:schemeClr val="bg1"/>
                          </a:solidFill>
                        </a:rPr>
                        <a:t>KPI 2017</a:t>
                      </a:r>
                    </a:p>
                  </a:txBody>
                  <a:tcPr>
                    <a:solidFill>
                      <a:schemeClr val="accent4">
                        <a:lumMod val="50000"/>
                      </a:schemeClr>
                    </a:solidFill>
                  </a:tcPr>
                </a:tc>
                <a:tc>
                  <a:txBody>
                    <a:bodyPr/>
                    <a:lstStyle/>
                    <a:p>
                      <a:pPr algn="ctr"/>
                      <a:endParaRPr lang="it-IT" sz="1400" b="1" dirty="0">
                        <a:solidFill>
                          <a:schemeClr val="bg1"/>
                        </a:solidFill>
                      </a:endParaRPr>
                    </a:p>
                    <a:p>
                      <a:pPr algn="ctr"/>
                      <a:r>
                        <a:rPr lang="it-IT" sz="1400" b="1" dirty="0">
                          <a:solidFill>
                            <a:schemeClr val="bg1"/>
                          </a:solidFill>
                        </a:rPr>
                        <a:t>KPI</a:t>
                      </a:r>
                      <a:r>
                        <a:rPr lang="it-IT" sz="1400" b="1" baseline="0" dirty="0">
                          <a:solidFill>
                            <a:schemeClr val="bg1"/>
                          </a:solidFill>
                        </a:rPr>
                        <a:t> </a:t>
                      </a:r>
                      <a:r>
                        <a:rPr lang="it-IT" sz="1400" b="1" dirty="0">
                          <a:solidFill>
                            <a:schemeClr val="bg1"/>
                          </a:solidFill>
                        </a:rPr>
                        <a:t>2018</a:t>
                      </a:r>
                    </a:p>
                  </a:txBody>
                  <a:tcPr>
                    <a:solidFill>
                      <a:schemeClr val="accent4">
                        <a:lumMod val="50000"/>
                      </a:schemeClr>
                    </a:solidFill>
                  </a:tcPr>
                </a:tc>
                <a:tc>
                  <a:txBody>
                    <a:bodyPr/>
                    <a:lstStyle/>
                    <a:p>
                      <a:pPr algn="ctr"/>
                      <a:endParaRPr lang="it-IT" sz="1400" b="1" dirty="0">
                        <a:solidFill>
                          <a:schemeClr val="bg1"/>
                        </a:solidFill>
                      </a:endParaRPr>
                    </a:p>
                    <a:p>
                      <a:pPr algn="ctr"/>
                      <a:r>
                        <a:rPr lang="it-IT" sz="1400" b="1" dirty="0">
                          <a:solidFill>
                            <a:schemeClr val="bg1"/>
                          </a:solidFill>
                        </a:rPr>
                        <a:t>KPI 2019</a:t>
                      </a:r>
                    </a:p>
                  </a:txBody>
                  <a:tcPr>
                    <a:solidFill>
                      <a:schemeClr val="accent4">
                        <a:lumMod val="50000"/>
                      </a:schemeClr>
                    </a:solidFill>
                  </a:tcPr>
                </a:tc>
                <a:tc>
                  <a:txBody>
                    <a:bodyPr/>
                    <a:lstStyle/>
                    <a:p>
                      <a:pPr algn="ctr"/>
                      <a:endParaRPr lang="it-IT" sz="1400" b="1" dirty="0">
                        <a:solidFill>
                          <a:schemeClr val="bg1"/>
                        </a:solidFill>
                      </a:endParaRPr>
                    </a:p>
                    <a:p>
                      <a:pPr algn="ctr"/>
                      <a:r>
                        <a:rPr lang="it-IT" sz="1400" b="1" dirty="0">
                          <a:solidFill>
                            <a:schemeClr val="bg1"/>
                          </a:solidFill>
                        </a:rPr>
                        <a:t>KPI 2020</a:t>
                      </a:r>
                    </a:p>
                  </a:txBody>
                  <a:tcPr>
                    <a:solidFill>
                      <a:schemeClr val="accent4">
                        <a:lumMod val="50000"/>
                      </a:schemeClr>
                    </a:solidFill>
                  </a:tcPr>
                </a:tc>
                <a:extLst>
                  <a:ext uri="{0D108BD9-81ED-4DB2-BD59-A6C34878D82A}">
                    <a16:rowId xmlns:a16="http://schemas.microsoft.com/office/drawing/2014/main" val="835402940"/>
                  </a:ext>
                </a:extLst>
              </a:tr>
              <a:tr h="436245">
                <a:tc rowSpan="7">
                  <a:txBody>
                    <a:bodyPr/>
                    <a:lstStyle/>
                    <a:p>
                      <a:pPr algn="ctr" rtl="0" fontAlgn="ctr"/>
                      <a:r>
                        <a:rPr lang="it-IT" sz="1400" b="1" i="0" u="none" strike="noStrike">
                          <a:solidFill>
                            <a:srgbClr val="000000"/>
                          </a:solidFill>
                          <a:effectLst/>
                          <a:latin typeface="Calibri" panose="020F0502020204030204" pitchFamily="34" charset="0"/>
                        </a:rPr>
                        <a:t>CUSTOMER RETENTION</a:t>
                      </a:r>
                      <a:endParaRPr lang="it-IT" sz="1400" b="1" i="0" u="none" strike="noStrike" dirty="0">
                        <a:solidFill>
                          <a:srgbClr val="000000"/>
                        </a:solidFill>
                        <a:effectLst/>
                        <a:latin typeface="Calibri" panose="020F0502020204030204" pitchFamily="34" charset="0"/>
                      </a:endParaRPr>
                    </a:p>
                    <a:p>
                      <a:pPr algn="ctr" rtl="0" fontAlgn="ctr"/>
                      <a:r>
                        <a:rPr lang="it-IT" sz="1400" b="1" i="0" u="none" strike="noStrike" dirty="0">
                          <a:solidFill>
                            <a:srgbClr val="000000"/>
                          </a:solidFill>
                          <a:effectLst/>
                          <a:latin typeface="Calibri" panose="020F0502020204030204" pitchFamily="34" charset="0"/>
                        </a:rPr>
                        <a:t>(Clienti)</a:t>
                      </a: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DEFEZIONE: QUANTI CLIENTI STANNO PENSANDO DI ABBANDONARE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70C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14145"/>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FORZA DEL LEGAME COGNITIVO: TOP-OF</a:t>
                      </a:r>
                      <a:r>
                        <a:rPr lang="it-IT" sz="1400" b="1" i="0" u="none" strike="noStrike" baseline="0">
                          <a:solidFill>
                            <a:srgbClr val="000000"/>
                          </a:solidFill>
                          <a:effectLst/>
                          <a:latin typeface="Calibri" panose="020F0502020204030204" pitchFamily="34" charset="0"/>
                        </a:rPr>
                        <a:t>-MIND</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7862761"/>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dirty="0">
                          <a:solidFill>
                            <a:srgbClr val="000000"/>
                          </a:solidFill>
                          <a:effectLst/>
                          <a:latin typeface="Calibri" panose="020F0502020204030204" pitchFamily="34" charset="0"/>
                        </a:rPr>
                        <a:t>IMMAGINE: SCORE MEDIO DI</a:t>
                      </a:r>
                      <a:r>
                        <a:rPr lang="it-IT" sz="1400" b="1" i="0" u="none" strike="noStrike" baseline="0" dirty="0">
                          <a:solidFill>
                            <a:srgbClr val="000000"/>
                          </a:solidFill>
                          <a:effectLst/>
                          <a:latin typeface="Calibri" panose="020F0502020204030204" pitchFamily="34" charset="0"/>
                        </a:rPr>
                        <a:t> CITAZIONI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1283259"/>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it-IT" sz="1400" b="1" i="0" u="none" strike="noStrike">
                          <a:solidFill>
                            <a:srgbClr val="000000"/>
                          </a:solidFill>
                          <a:effectLst/>
                          <a:latin typeface="Calibri" panose="020F0502020204030204" pitchFamily="34" charset="0"/>
                        </a:rPr>
                        <a:t>VOTO</a:t>
                      </a:r>
                      <a:r>
                        <a:rPr lang="it-IT" sz="1400" b="1" i="0" u="none" strike="noStrike" baseline="0">
                          <a:solidFill>
                            <a:srgbClr val="000000"/>
                          </a:solidFill>
                          <a:effectLst/>
                          <a:latin typeface="Calibri" panose="020F0502020204030204" pitchFamily="34" charset="0"/>
                        </a:rPr>
                        <a:t> DI SODDISFAZIONE OVERALL «</a:t>
                      </a:r>
                      <a:r>
                        <a:rPr lang="it-IT" sz="1400" b="1" i="0" u="none" strike="noStrike" baseline="0" dirty="0">
                          <a:solidFill>
                            <a:srgbClr val="000000"/>
                          </a:solidFill>
                          <a:effectLst/>
                          <a:latin typeface="Calibri" panose="020F0502020204030204" pitchFamily="34" charset="0"/>
                        </a:rPr>
                        <a:t>TRASPARENTE»</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221612"/>
                  </a:ext>
                </a:extLst>
              </a:tr>
              <a:tr h="31405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«TUTTE</a:t>
                      </a:r>
                      <a:r>
                        <a:rPr lang="it-IT" sz="1400" b="1" i="0" u="none" strike="noStrike" baseline="0" dirty="0">
                          <a:solidFill>
                            <a:srgbClr val="000000"/>
                          </a:solidFill>
                          <a:effectLst/>
                          <a:latin typeface="Calibri" panose="020F0502020204030204" pitchFamily="34" charset="0"/>
                        </a:rPr>
                        <a:t> I PRODUTTORI SONO UGUALI»: CLIENTI D’ACCORDO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99293350"/>
                  </a:ext>
                </a:extLst>
              </a:tr>
              <a:tr h="31405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a:solidFill>
                            <a:srgbClr val="000000"/>
                          </a:solidFill>
                          <a:effectLst/>
                          <a:latin typeface="Calibri" panose="020F0502020204030204" pitchFamily="34" charset="0"/>
                        </a:rPr>
                        <a:t>POSIZIONAMENTO</a:t>
                      </a:r>
                      <a:r>
                        <a:rPr lang="it-IT" sz="1400" b="1" i="0" u="none" strike="noStrike" baseline="0">
                          <a:solidFill>
                            <a:srgbClr val="000000"/>
                          </a:solidFill>
                          <a:effectLst/>
                          <a:latin typeface="Calibri" panose="020F0502020204030204" pitchFamily="34" charset="0"/>
                        </a:rPr>
                        <a:t> PERCEPITO ALLINEATO A QUELLO RICERCATO</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48993883"/>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VOTO</a:t>
                      </a:r>
                      <a:r>
                        <a:rPr lang="it-IT" sz="1400" b="1" i="0" u="none" strike="noStrike" baseline="0" dirty="0">
                          <a:solidFill>
                            <a:srgbClr val="000000"/>
                          </a:solidFill>
                          <a:effectLst/>
                          <a:latin typeface="Calibri" panose="020F0502020204030204" pitchFamily="34" charset="0"/>
                        </a:rPr>
                        <a:t> MEDIO DI SODDISFAZIONE OVERALL «OPACA»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76141430"/>
                  </a:ext>
                </a:extLst>
              </a:tr>
              <a:tr h="314058">
                <a:tc rowSpan="6">
                  <a:txBody>
                    <a:bodyPr/>
                    <a:lstStyle/>
                    <a:p>
                      <a:pPr algn="ctr" rtl="0" fontAlgn="ctr"/>
                      <a:r>
                        <a:rPr lang="it-IT" sz="1400" b="1" i="0" u="none" strike="noStrike" dirty="0">
                          <a:solidFill>
                            <a:srgbClr val="000000"/>
                          </a:solidFill>
                          <a:effectLst/>
                          <a:latin typeface="Calibri" panose="020F0502020204030204" pitchFamily="34" charset="0"/>
                        </a:rPr>
                        <a:t>CUSTOMER</a:t>
                      </a:r>
                    </a:p>
                    <a:p>
                      <a:pPr algn="ctr" rtl="0" fontAlgn="ctr"/>
                      <a:r>
                        <a:rPr lang="it-IT" sz="1400" b="1" i="0" u="none" strike="noStrike" dirty="0">
                          <a:solidFill>
                            <a:srgbClr val="000000"/>
                          </a:solidFill>
                          <a:effectLst/>
                          <a:latin typeface="Calibri" panose="020F0502020204030204" pitchFamily="34" charset="0"/>
                        </a:rPr>
                        <a:t>ACQUISITION</a:t>
                      </a:r>
                    </a:p>
                    <a:p>
                      <a:pPr algn="ctr" rtl="0" fontAlgn="ctr"/>
                      <a:r>
                        <a:rPr lang="it-IT" sz="1400" b="1" i="0" u="none" strike="noStrike" dirty="0">
                          <a:solidFill>
                            <a:srgbClr val="000000"/>
                          </a:solidFill>
                          <a:effectLst/>
                          <a:latin typeface="Calibri" panose="020F0502020204030204" pitchFamily="34" charset="0"/>
                        </a:rPr>
                        <a:t>(Potenziali</a:t>
                      </a:r>
                    </a:p>
                    <a:p>
                      <a:pPr algn="ctr" rtl="0" fontAlgn="ctr"/>
                      <a:r>
                        <a:rPr lang="it-IT" sz="1400" b="1" i="0" u="none" strike="noStrike" baseline="0" dirty="0">
                          <a:solidFill>
                            <a:srgbClr val="000000"/>
                          </a:solidFill>
                          <a:effectLst/>
                          <a:latin typeface="Calibri" panose="020F0502020204030204" pitchFamily="34" charset="0"/>
                        </a:rPr>
                        <a:t>clienti)</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VISIBILITA’ DI INSEGNA: TOP-OF-MIND</a:t>
                      </a: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41968672"/>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IMMAGINE: SCORE DI ASSOCIAZIONI</a:t>
                      </a:r>
                      <a:r>
                        <a:rPr lang="it-IT" sz="1400" b="1" i="0" u="none" strike="noStrike" baseline="0" dirty="0">
                          <a:solidFill>
                            <a:srgbClr val="000000"/>
                          </a:solidFill>
                          <a:effectLst/>
                          <a:latin typeface="Calibri" panose="020F0502020204030204" pitchFamily="34" charset="0"/>
                        </a:rPr>
                        <a:t> SPONTANEE (SU 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60488775"/>
                  </a:ext>
                </a:extLst>
              </a:tr>
              <a:tr h="31405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a:t>
                      </a:r>
                      <a:r>
                        <a:rPr lang="it-IT" sz="1400" b="1" i="0" u="none" strike="noStrike" baseline="0" dirty="0">
                          <a:solidFill>
                            <a:srgbClr val="000000"/>
                          </a:solidFill>
                          <a:effectLst/>
                          <a:latin typeface="Calibri" panose="020F0502020204030204" pitchFamily="34" charset="0"/>
                        </a:rPr>
                        <a:t> DI ATTRAZIONE:  INCLUSIONE IN CONSIDERATION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93611"/>
                  </a:ext>
                </a:extLst>
              </a:tr>
              <a:tr h="314058">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INCLUSIONE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1462864"/>
                  </a:ext>
                </a:extLst>
              </a:tr>
              <a:tr h="375285">
                <a:tc vMerge="1">
                  <a:txBody>
                    <a:bodyPr/>
                    <a:lstStyle/>
                    <a:p>
                      <a:endParaRPr lang="it-IT"/>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POTENZIALE DI ATTRAZIONE:</a:t>
                      </a:r>
                      <a:r>
                        <a:rPr lang="it-IT" sz="1400" b="1" i="0" u="none" strike="noStrike" baseline="0" dirty="0">
                          <a:solidFill>
                            <a:srgbClr val="000000"/>
                          </a:solidFill>
                          <a:effectLst/>
                          <a:latin typeface="Calibri" panose="020F0502020204030204" pitchFamily="34" charset="0"/>
                        </a:rPr>
                        <a:t> PRIMA SCELTA IN CHOICE SET</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p>
                      <a:pPr algn="ctr" rtl="0" fontAlgn="ct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57926548"/>
                  </a:ext>
                </a:extLst>
              </a:tr>
              <a:tr h="314058">
                <a:tc vMerge="1">
                  <a:txBody>
                    <a:bodyPr/>
                    <a:lstStyle/>
                    <a:p>
                      <a:pPr algn="ctr" rtl="0" fontAlgn="ct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1" i="0" u="none" strike="noStrike" dirty="0">
                          <a:solidFill>
                            <a:srgbClr val="000000"/>
                          </a:solidFill>
                          <a:effectLst/>
                          <a:latin typeface="Calibri" panose="020F0502020204030204" pitchFamily="34" charset="0"/>
                        </a:rPr>
                        <a:t>ALLINEAMENTO</a:t>
                      </a:r>
                      <a:r>
                        <a:rPr lang="it-IT" sz="1400" b="1" i="0" u="none" strike="noStrike" baseline="0" dirty="0">
                          <a:solidFill>
                            <a:srgbClr val="000000"/>
                          </a:solidFill>
                          <a:effectLst/>
                          <a:latin typeface="Calibri" panose="020F0502020204030204" pitchFamily="34" charset="0"/>
                        </a:rPr>
                        <a:t> DEI DRIVER DI SCELTA</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ctr" rtl="0" fontAlgn="ctr"/>
                      <a:r>
                        <a:rPr kumimoji="0" lang="it-IT"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lang="it-IT" sz="1200" b="1"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04020830"/>
                  </a:ext>
                </a:extLst>
              </a:tr>
            </a:tbl>
          </a:graphicData>
        </a:graphic>
      </p:graphicFrame>
      <p:pic>
        <p:nvPicPr>
          <p:cNvPr id="8" name="Immagine 7" descr="conpayoff_LIGHT.jpg"/>
          <p:cNvPicPr>
            <a:picLocks noChangeAspect="1"/>
          </p:cNvPicPr>
          <p:nvPr/>
        </p:nvPicPr>
        <p:blipFill>
          <a:blip r:embed="rId2" cstate="print"/>
          <a:srcRect/>
          <a:stretch>
            <a:fillRect/>
          </a:stretch>
        </p:blipFill>
        <p:spPr bwMode="auto">
          <a:xfrm>
            <a:off x="342299" y="190726"/>
            <a:ext cx="845827" cy="146698"/>
          </a:xfrm>
          <a:prstGeom prst="rect">
            <a:avLst/>
          </a:prstGeom>
          <a:noFill/>
          <a:ln w="9525">
            <a:noFill/>
            <a:miter lim="800000"/>
            <a:headEnd/>
            <a:tailEnd/>
          </a:ln>
        </p:spPr>
      </p:pic>
      <p:sp>
        <p:nvSpPr>
          <p:cNvPr id="9" name="CasellaDiTesto 8"/>
          <p:cNvSpPr txBox="1"/>
          <p:nvPr/>
        </p:nvSpPr>
        <p:spPr>
          <a:xfrm>
            <a:off x="342299" y="6366928"/>
            <a:ext cx="1359204" cy="246221"/>
          </a:xfrm>
          <a:prstGeom prst="rect">
            <a:avLst/>
          </a:prstGeom>
          <a:noFill/>
        </p:spPr>
        <p:txBody>
          <a:bodyPr wrap="square" rtlCol="0">
            <a:spAutoFit/>
          </a:bodyPr>
          <a:lstStyle/>
          <a:p>
            <a:r>
              <a:rPr lang="it-IT" sz="1000" b="1"/>
              <a:t>Fonte: Dati di fantasia</a:t>
            </a:r>
            <a:endParaRPr lang="it-IT" sz="1000" b="1" dirty="0"/>
          </a:p>
        </p:txBody>
      </p:sp>
      <p:pic>
        <p:nvPicPr>
          <p:cNvPr id="10" name="Picture 6" descr="ominoJPG_BAS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0800" y="151903"/>
            <a:ext cx="444556" cy="219285"/>
          </a:xfrm>
          <a:prstGeom prst="rect">
            <a:avLst/>
          </a:prstGeom>
          <a:noFill/>
          <a:ln w="9525">
            <a:noFill/>
            <a:miter lim="800000"/>
            <a:headEnd/>
            <a:tailEnd/>
          </a:ln>
        </p:spPr>
      </p:pic>
      <p:sp>
        <p:nvSpPr>
          <p:cNvPr id="12" name="CasellaDiTesto 11"/>
          <p:cNvSpPr txBox="1"/>
          <p:nvPr/>
        </p:nvSpPr>
        <p:spPr>
          <a:xfrm>
            <a:off x="3132667" y="6356350"/>
            <a:ext cx="5300133" cy="369332"/>
          </a:xfrm>
          <a:prstGeom prst="rect">
            <a:avLst/>
          </a:prstGeom>
          <a:noFill/>
        </p:spPr>
        <p:txBody>
          <a:bodyPr wrap="square" rtlCol="0">
            <a:spAutoFit/>
          </a:bodyPr>
          <a:lstStyle/>
          <a:p>
            <a:pPr algn="ctr"/>
            <a:r>
              <a:rPr lang="it-IT" b="1" dirty="0"/>
              <a:t>MMB – Marketing Monitor Basic</a:t>
            </a:r>
          </a:p>
        </p:txBody>
      </p:sp>
    </p:spTree>
    <p:extLst>
      <p:ext uri="{BB962C8B-B14F-4D97-AF65-F5344CB8AC3E}">
        <p14:creationId xmlns:p14="http://schemas.microsoft.com/office/powerpoint/2010/main" val="3161990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55017</TotalTime>
  <Words>12015</Words>
  <Application>Microsoft Office PowerPoint</Application>
  <PresentationFormat>Widescreen</PresentationFormat>
  <Paragraphs>2988</Paragraphs>
  <Slides>101</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101</vt:i4>
      </vt:variant>
    </vt:vector>
  </HeadingPairs>
  <TitlesOfParts>
    <vt:vector size="110" baseType="lpstr">
      <vt:lpstr>MS PGothic</vt:lpstr>
      <vt:lpstr>Arial</vt:lpstr>
      <vt:lpstr>Calibri</vt:lpstr>
      <vt:lpstr>Calibri Light</vt:lpstr>
      <vt:lpstr>Times New Roman</vt:lpstr>
      <vt:lpstr>Tw Cen MT</vt:lpstr>
      <vt:lpstr>Verdana</vt:lpstr>
      <vt:lpstr>Wingdings</vt:lpstr>
      <vt:lpstr>Tema di Office</vt:lpstr>
      <vt:lpstr>Presentazione standard di PowerPoint</vt:lpstr>
      <vt:lpstr>Presentazione standard di PowerPoint</vt:lpstr>
      <vt:lpstr>Presentazione standard di PowerPoint</vt:lpstr>
      <vt:lpstr>Le combinazioni del marketing mix: il range delle combinazioni. Sogno o Incubo?</vt:lpstr>
      <vt:lpstr>Presentazione standard di PowerPoint</vt:lpstr>
      <vt:lpstr>Presentazione standard di PowerPoint</vt:lpstr>
      <vt:lpstr>Tre ricerche di marketing per clienti più fedeli e più numerosi </vt:lpstr>
      <vt:lpstr>L’ARCHITETTURA DELLE 3 RICERCHE DI MMB Per il monitoraggio strategico dei KPI chiave della Retention e della Acquisition</vt:lpstr>
      <vt:lpstr>Presentazione standard di PowerPoint</vt:lpstr>
      <vt:lpstr>Presentazione standard di PowerPoint</vt:lpstr>
      <vt:lpstr>Presentazione standard di PowerPoint</vt:lpstr>
      <vt:lpstr>Nomesis in breve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Customer Retention: Esempio di output della ricerca  Matrice di Segmentazione «Convinzione/Convenienza»</vt:lpstr>
      <vt:lpstr>Presentazione standard di PowerPoint</vt:lpstr>
      <vt:lpstr>Presentazione standard di PowerPoint</vt:lpstr>
      <vt:lpstr>Presentazione standard di PowerPoint</vt:lpstr>
      <vt:lpstr>Presentazione standard di PowerPoint</vt:lpstr>
      <vt:lpstr>Presentazione standard di PowerPoint</vt:lpstr>
      <vt:lpstr>Tre ricerche di marketing per clienti più fedeli e più numerosi </vt:lpstr>
      <vt:lpstr>LE TRE RICERCHE DI MERCATO DI MMB Per il monitoraggio strategico dei KPI chiave della Retention e della Acquisition</vt:lpstr>
      <vt:lpstr>L’ARCHITETTURA DELLE 3 RICERCHE DI MMB Per il monitoraggio strategico dei KPI chiave della Retention e della Acquisition</vt:lpstr>
      <vt:lpstr>Presentazione standard di PowerPoint</vt:lpstr>
      <vt:lpstr>Presentazione standard di PowerPoint</vt:lpstr>
      <vt:lpstr>Presentazione standard di PowerPoint</vt:lpstr>
      <vt:lpstr>Presentazione standard di PowerPoint</vt:lpstr>
      <vt:lpstr>Nota introduttiva sul rapporto dimostrativo di MMB</vt:lpstr>
      <vt:lpstr>Sommario Generale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1.1 - La visibilità della Banca XXX tra i suoi clienti</vt:lpstr>
      <vt:lpstr>1.1a - La visibilità della Banca XXX tra i suoi clienti</vt:lpstr>
      <vt:lpstr>1.1b - La visibilità della Banca XXX e dei suoi competitori tra i suoi clienti</vt:lpstr>
      <vt:lpstr>1.2a – L’immagine spontanea della Banca XXX tra i suoi clienti</vt:lpstr>
      <vt:lpstr>1.2b – L’immagine pilotata della Banca XXX tra i suoi clienti</vt:lpstr>
      <vt:lpstr>1.2c – L’immagine della Banca XXX tra i suoi clienti</vt:lpstr>
      <vt:lpstr>Presentazione standard di PowerPoint</vt:lpstr>
      <vt:lpstr>Presentazione standard di PowerPoint</vt:lpstr>
      <vt:lpstr>1.3b – Il potenziale di defezione dei clienti della Banca XXX: PRONOSTICO DI ABBANDONO</vt:lpstr>
      <vt:lpstr>1.3c – Il potenziale di defezione dei clienti della Banca XXX: MOTIVI ALLA BASE DEL PRONOSTICO DI ABBANDONO</vt:lpstr>
      <vt:lpstr>2.8a –Net Promoter Score: raccomanderebbero Banca XXX?</vt:lpstr>
      <vt:lpstr> Matrice di Segmentazione Termica a 2 dimensioni</vt:lpstr>
      <vt:lpstr>Presentazione standard di PowerPoint</vt:lpstr>
      <vt:lpstr>Presentazione standard di PowerPoint</vt:lpstr>
      <vt:lpstr>Presentazione standard di PowerPoint</vt:lpstr>
      <vt:lpstr>2.1a - La soddisfazione «Overall» dei clienti della Banca XXX nelle 5 aree</vt:lpstr>
      <vt:lpstr>2.3a – Profilo di immagine pilotata della Banca XXX nelle 5 aree</vt:lpstr>
      <vt:lpstr>2.2a - La soddisfazione analitica Overall» dei clienti della Banca XXX nelle 5 aree</vt:lpstr>
      <vt:lpstr>2.5a – Likes pilotati della Banca XXX nelle 5 aree</vt:lpstr>
      <vt:lpstr>2.6a – Dislikes pilotati della Banca XXX nelle 5 aree</vt:lpstr>
      <vt:lpstr>2.8a –Net Promoter Score: raccomanderebbero Banca XXX?</vt:lpstr>
      <vt:lpstr>2.8a – Net Promoter Score: Delta «Promotori-Detrattori» di Banca XXX?</vt:lpstr>
      <vt:lpstr>INDICE COMPOSTO SINTETICO DI «FORZA DEL LEGAME»  CON BANCA XXX</vt:lpstr>
      <vt:lpstr>Customer Retention: Esempio di output della ricerca  Matrice di Segmentazione della Forza del Legame a 2 dimensioni</vt:lpstr>
      <vt:lpstr>Customer Retention: Esempio di output della ricerca  Matrice di Segmentazione «Convinzione/Convenienza»</vt:lpstr>
      <vt:lpstr>Presentazione standard di PowerPoint</vt:lpstr>
      <vt:lpstr>Presentazione standard di PowerPoint</vt:lpstr>
      <vt:lpstr>Presentazione standard di PowerPoint</vt:lpstr>
      <vt:lpstr>Presentazione standard di PowerPoint</vt:lpstr>
      <vt:lpstr>Presentazione standard di PowerPoint</vt:lpstr>
      <vt:lpstr>2.1a - La visibilità della Banca XXX tra i suoi clienti</vt:lpstr>
      <vt:lpstr>Customer Acquisition: Esempio di output della ricerca  Matrice di Segmentazione della Forza di Attrazione a 2 dimensioni</vt:lpstr>
      <vt:lpstr>Customer Acquisition: Esempio di output della ricerca  MATRICE DI PROFILAZIONE DEI SEGMENTI TARGET DEI POTENZIALI CLIENTI</vt:lpstr>
      <vt:lpstr>2.2a – L’immagine della Banca XXX tra i non clienti</vt:lpstr>
      <vt:lpstr>2.4a – Potenziale di attrazione: inclusione nel CONSIDERATION SET</vt:lpstr>
      <vt:lpstr>2.4a – Potenziale di attrazione: inclusione nel CHOICE SET</vt:lpstr>
      <vt:lpstr>2.13a – FORZA DI PENETRAZIONE DI PACCHETTI COMMERCIALI DI ATTACCO</vt:lpstr>
      <vt:lpstr>2.14a – FUNNEL ACCTAL: IL PROCESSO DI SCELTA</vt:lpstr>
      <vt:lpstr>Presentazione standard di PowerPoint</vt:lpstr>
      <vt:lpstr>Presentazione standard di PowerPoint</vt:lpstr>
      <vt:lpstr>Punti di Forza e Punti di Debolezza della Banca XXX</vt:lpstr>
      <vt:lpstr>SINTESI FINALE Score sintetici di Forza e di Debolezza della Banca XXX</vt:lpstr>
      <vt:lpstr>SINTESI FINALE  COSA FARE Quali aree meritano attenzione</vt:lpstr>
      <vt:lpstr> COSA FARE: LE PRIORITA’  Le attività da mettere in cantiere</vt:lpstr>
      <vt:lpstr>Presentazione standard di PowerPoint</vt:lpstr>
      <vt:lpstr>Presentazione standard di PowerPoint</vt:lpstr>
      <vt:lpstr>Presentazione standard di PowerPoint</vt:lpstr>
      <vt:lpstr>Dashboard: Esempio di output della ricerca  TREND DEGLI SCORE STRATEGICI DI SINTESI</vt:lpstr>
      <vt:lpstr>Presentazione standard di PowerPoint</vt:lpstr>
      <vt:lpstr>Presentazione standard di PowerPoint</vt:lpstr>
      <vt:lpstr>Presentazione standard di PowerPoint</vt:lpstr>
      <vt:lpstr>Presentazione standard di PowerPoint</vt:lpstr>
      <vt:lpstr>Le combinazioni del marketing mix: il range delle combinazioni. Sogno o Incubo?</vt:lpstr>
      <vt:lpstr>Monitoraggio «satellitare» strategico dei KPI della Customer Retention e della Customer Acquisition: un esempio di «metriche»</vt:lpstr>
      <vt:lpstr>Monitoraggio «satellitare» strategico dei KPI della Customer Retention e della Customer Acquisition: un esempio di metriche «negative»</vt:lpstr>
      <vt:lpstr>Monitoraggio «satellitare» strategico dei KPI della Customer Retention e della Customer Acquisition: un esempio di metriche «positive»</vt:lpstr>
      <vt:lpstr>Monitoraggio «satellitare» strategico dei KPI della Customer Retention e della Customer Acquisition: un esempio di metriche «miste»</vt:lpstr>
      <vt:lpstr>Monitoraggio «satellitare» strategico dei KPI della Customer Retention e della Customer Acquisition: monitoraggio diacronico-temporale dei KPI</vt:lpstr>
      <vt:lpstr>Catalogo di ricerche di marketing bancario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Ezio Maestri</dc:creator>
  <cp:lastModifiedBy>Ezio Maestri</cp:lastModifiedBy>
  <cp:revision>487</cp:revision>
  <dcterms:created xsi:type="dcterms:W3CDTF">2016-11-09T10:21:01Z</dcterms:created>
  <dcterms:modified xsi:type="dcterms:W3CDTF">2017-05-04T08:26:26Z</dcterms:modified>
</cp:coreProperties>
</file>